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24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F19"/>
    <a:srgbClr val="81A31B"/>
    <a:srgbClr val="3E69A1"/>
    <a:srgbClr val="FEAD4A"/>
    <a:srgbClr val="FFB347"/>
    <a:srgbClr val="3F5182"/>
    <a:srgbClr val="324881"/>
    <a:srgbClr val="355D9C"/>
    <a:srgbClr val="2D4B80"/>
    <a:srgbClr val="015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35" d="100"/>
          <a:sy n="135" d="100"/>
        </p:scale>
        <p:origin x="-2184" y="-120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B1C5D-A699-BB44-AF93-DC61843DAAF7}" type="slidenum">
              <a:rPr lang="en-US"/>
              <a:pPr/>
              <a:t>23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the </a:t>
            </a:r>
            <a:r>
              <a:rPr lang="en-US" dirty="0">
                <a:ea typeface="Batang" charset="0"/>
                <a:cs typeface="Batang" charset="0"/>
              </a:rPr>
              <a:t>same on the Moon.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500AE-86E4-0A4D-AC94-8F0E8FE27DEF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the </a:t>
            </a:r>
            <a:r>
              <a:rPr lang="en-US" dirty="0">
                <a:ea typeface="Batang" charset="0"/>
                <a:cs typeface="Batang" charset="0"/>
              </a:rPr>
              <a:t>same on the Moon.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E72D0-40F6-C841-B508-DD3B7FD2FE58}" type="slidenum">
              <a:rPr lang="en-US"/>
              <a:pPr/>
              <a:t>26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5 </a:t>
            </a:r>
            <a:r>
              <a:rPr lang="en-US" dirty="0">
                <a:ea typeface="Batang" charset="0"/>
                <a:cs typeface="Batang" charset="0"/>
              </a:rPr>
              <a:t>N to the left.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05359-64F3-B34B-AF66-2802C7579225}" type="slidenum">
              <a:rPr lang="en-US"/>
              <a:pPr/>
              <a:t>27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5 </a:t>
            </a:r>
            <a:r>
              <a:rPr lang="en-US" dirty="0">
                <a:ea typeface="Batang" charset="0"/>
                <a:cs typeface="Batang" charset="0"/>
              </a:rPr>
              <a:t>N to the left.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8211A-1742-2C49-B4CF-83F5D49AC5D6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vector </a:t>
            </a:r>
            <a:r>
              <a:rPr lang="en-US" dirty="0">
                <a:ea typeface="Batang" charset="0"/>
                <a:cs typeface="Batang" charset="0"/>
              </a:rPr>
              <a:t>quantities.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69A40-222C-7244-A811-A3891E6C304A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vector </a:t>
            </a:r>
            <a:r>
              <a:rPr lang="en-US" dirty="0">
                <a:ea typeface="Batang" charset="0"/>
                <a:cs typeface="Batang" charset="0"/>
              </a:rPr>
              <a:t>quantities.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5D904-C1F3-1348-9DC6-0F184E119D92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Both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22B77-D9D2-2048-84A1-666C2888045F}" type="slidenum">
              <a:rPr lang="en-US"/>
              <a:pPr/>
              <a:t>33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Both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03EF-0CD3-FB44-A788-BB629745D995}" type="slidenum">
              <a:rPr lang="en-US"/>
              <a:pPr/>
              <a:t>35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half </a:t>
            </a:r>
            <a:r>
              <a:rPr lang="en-US" dirty="0">
                <a:ea typeface="Batang" charset="0"/>
                <a:cs typeface="Batang" charset="0"/>
              </a:rPr>
              <a:t>your weight.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0BBE3-CBCA-9542-90B8-8781AB4969F4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half </a:t>
            </a:r>
            <a:r>
              <a:rPr lang="en-US" dirty="0">
                <a:ea typeface="Batang" charset="0"/>
                <a:cs typeface="Batang" charset="0"/>
              </a:rPr>
              <a:t>your weight.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2790B-6ACE-EB45-BE25-B9FC28BCC2F8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discover </a:t>
            </a:r>
            <a:r>
              <a:rPr lang="en-US" dirty="0">
                <a:ea typeface="Batang" charset="0"/>
                <a:cs typeface="Batang" charset="0"/>
              </a:rPr>
              <a:t>the property called inertia.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907D0-4420-4F47-892C-8E38EF1BA8C7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</a:t>
            </a:r>
            <a:r>
              <a:rPr lang="en-US" dirty="0" smtClean="0">
                <a:ea typeface="Batang" charset="0"/>
                <a:cs typeface="Batang" charset="0"/>
              </a:rPr>
              <a:t>. All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18B73-0F67-4D46-BDCE-A3087CCD5FC1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</a:t>
            </a:r>
            <a:r>
              <a:rPr lang="en-US" dirty="0" smtClean="0">
                <a:ea typeface="Batang" charset="0"/>
                <a:cs typeface="Batang" charset="0"/>
              </a:rPr>
              <a:t>. All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1EC37-A362-404A-B919-70D227CAF584}" type="slidenum">
              <a:rPr lang="en-US"/>
              <a:pPr/>
              <a:t>41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equal </a:t>
            </a:r>
            <a:r>
              <a:rPr lang="en-US" dirty="0">
                <a:ea typeface="Batang" charset="0"/>
                <a:cs typeface="Batang" charset="0"/>
              </a:rPr>
              <a:t>and opposite to </a:t>
            </a:r>
            <a:r>
              <a:rPr lang="en-US" dirty="0" smtClean="0">
                <a:ea typeface="Batang" charset="0"/>
                <a:cs typeface="Batang" charset="0"/>
              </a:rPr>
              <a:t>Nellie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push.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C6BE1-489F-4642-B41B-D358F51506AE}" type="slidenum">
              <a:rPr lang="en-US"/>
              <a:pPr/>
              <a:t>42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equal </a:t>
            </a:r>
            <a:r>
              <a:rPr lang="en-US" dirty="0">
                <a:ea typeface="Batang" charset="0"/>
                <a:cs typeface="Batang" charset="0"/>
              </a:rPr>
              <a:t>and opposite to </a:t>
            </a:r>
            <a:r>
              <a:rPr lang="en-US" dirty="0" smtClean="0">
                <a:ea typeface="Batang" charset="0"/>
                <a:cs typeface="Batang" charset="0"/>
              </a:rPr>
              <a:t>Nellie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push.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3174F-6250-AF4F-85B9-F8241FBE0D2A}" type="slidenum">
              <a:rPr lang="en-US"/>
              <a:pPr/>
              <a:t>43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less </a:t>
            </a:r>
            <a:r>
              <a:rPr lang="en-US" dirty="0">
                <a:ea typeface="Batang" charset="0"/>
                <a:cs typeface="Batang" charset="0"/>
              </a:rPr>
              <a:t>than </a:t>
            </a:r>
            <a:r>
              <a:rPr lang="en-US" dirty="0" smtClean="0">
                <a:ea typeface="Batang" charset="0"/>
                <a:cs typeface="Batang" charset="0"/>
              </a:rPr>
              <a:t>Nellie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push.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1A003-86E3-B84C-A3B2-D373A1635F7F}" type="slidenum">
              <a:rPr lang="en-US"/>
              <a:pPr/>
              <a:t>44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less </a:t>
            </a:r>
            <a:r>
              <a:rPr lang="en-US" dirty="0">
                <a:ea typeface="Batang" charset="0"/>
                <a:cs typeface="Batang" charset="0"/>
              </a:rPr>
              <a:t>than </a:t>
            </a:r>
            <a:r>
              <a:rPr lang="en-US" dirty="0" smtClean="0">
                <a:ea typeface="Batang" charset="0"/>
                <a:cs typeface="Batang" charset="0"/>
              </a:rPr>
              <a:t>Nellie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push.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19C67-A7C4-7347-A97D-985E5D94278E}" type="slidenum">
              <a:rPr lang="en-US"/>
              <a:pPr/>
              <a:t>47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</a:t>
            </a:r>
            <a:r>
              <a:rPr lang="en-US" dirty="0" smtClean="0">
                <a:ea typeface="Batang" charset="0"/>
                <a:cs typeface="Batang" charset="0"/>
              </a:rPr>
              <a:t>. 60 </a:t>
            </a:r>
            <a:r>
              <a:rPr lang="en-US" dirty="0">
                <a:ea typeface="Batang" charset="0"/>
                <a:cs typeface="Batang" charset="0"/>
              </a:rPr>
              <a:t>km in two hours.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94632-E256-AA43-9B70-068725C4CA2D}" type="slidenum">
              <a:rPr lang="en-US"/>
              <a:pPr/>
              <a:t>48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</a:t>
            </a:r>
            <a:r>
              <a:rPr lang="en-US" dirty="0" smtClean="0">
                <a:ea typeface="Batang" charset="0"/>
                <a:cs typeface="Batang" charset="0"/>
              </a:rPr>
              <a:t>. 60 </a:t>
            </a:r>
            <a:r>
              <a:rPr lang="en-US" dirty="0">
                <a:ea typeface="Batang" charset="0"/>
                <a:cs typeface="Batang" charset="0"/>
              </a:rPr>
              <a:t>km in two hours.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BD48-345A-4543-A171-CE7393B84A8A}" type="slidenum">
              <a:rPr lang="en-US"/>
              <a:pPr/>
              <a:t>50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It </a:t>
            </a:r>
            <a:r>
              <a:rPr lang="en-US" dirty="0">
                <a:ea typeface="Batang" charset="0"/>
                <a:cs typeface="Batang" charset="0"/>
              </a:rPr>
              <a:t>should fly toward the flower, then at 5 m/s into the breeze.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BD48-345A-4543-A171-CE7393B84A8A}" type="slidenum">
              <a:rPr lang="en-US"/>
              <a:pPr/>
              <a:t>51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It </a:t>
            </a:r>
            <a:r>
              <a:rPr lang="en-US" dirty="0">
                <a:ea typeface="Batang" charset="0"/>
                <a:cs typeface="Batang" charset="0"/>
              </a:rPr>
              <a:t>should fly toward the flower, then at 5 m/s into the breeze.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3B32F-2B22-1B41-8E48-751B15265CED}" type="slidenum">
              <a:rPr lang="en-US"/>
              <a:pPr/>
              <a:t>10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discover </a:t>
            </a:r>
            <a:r>
              <a:rPr lang="en-US" dirty="0">
                <a:ea typeface="Batang" charset="0"/>
                <a:cs typeface="Batang" charset="0"/>
              </a:rPr>
              <a:t>the property called inertia.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85050-DC18-A842-AF0F-BF2732AC29F8}" type="slidenum">
              <a:rPr lang="en-US"/>
              <a:pPr/>
              <a:t>54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Both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D8546-4906-7340-88B6-8AD791DCCB82}" type="slidenum">
              <a:rPr lang="en-US"/>
              <a:pPr/>
              <a:t>55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Both </a:t>
            </a:r>
            <a:r>
              <a:rPr lang="en-US" dirty="0">
                <a:ea typeface="Batang" charset="0"/>
                <a:cs typeface="Batang" charset="0"/>
              </a:rPr>
              <a:t>of the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4EED3-490B-314B-B997-7B5994CAE8E3}" type="slidenum">
              <a:rPr lang="en-US"/>
              <a:pPr/>
              <a:t>56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rates</a:t>
            </a:r>
            <a:r>
              <a:rPr lang="en-US" dirty="0">
                <a:ea typeface="Batang" charset="0"/>
                <a:cs typeface="Batang" charset="0"/>
              </a:rPr>
              <a:t>, but for different quantities.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333C0-3335-7244-9814-B920A6D703D8}" type="slidenum">
              <a:rPr lang="en-US"/>
              <a:pPr/>
              <a:t>57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rates</a:t>
            </a:r>
            <a:r>
              <a:rPr lang="en-US" dirty="0">
                <a:ea typeface="Batang" charset="0"/>
                <a:cs typeface="Batang" charset="0"/>
              </a:rPr>
              <a:t>, but </a:t>
            </a:r>
            <a:r>
              <a:rPr lang="en-US" dirty="0" smtClean="0">
                <a:ea typeface="Batang" charset="0"/>
                <a:cs typeface="Batang" charset="0"/>
              </a:rPr>
              <a:t>for different </a:t>
            </a:r>
            <a:r>
              <a:rPr lang="en-US" dirty="0">
                <a:ea typeface="Batang" charset="0"/>
                <a:cs typeface="Batang" charset="0"/>
              </a:rPr>
              <a:t>quantities.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4E0B1-AE78-0442-8B8C-BEB68D190004}" type="slidenum">
              <a:rPr lang="en-US"/>
              <a:pPr/>
              <a:t>59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10 </a:t>
            </a:r>
            <a:r>
              <a:rPr lang="en-US" dirty="0">
                <a:ea typeface="Batang" charset="0"/>
                <a:cs typeface="Batang" charset="0"/>
              </a:rPr>
              <a:t>m/s per second.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DB443-04A9-3B48-805A-2F5EF7169C7A}" type="slidenum">
              <a:rPr lang="en-US"/>
              <a:pPr/>
              <a:t>60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10 </a:t>
            </a:r>
            <a:r>
              <a:rPr lang="en-US" dirty="0">
                <a:ea typeface="Batang" charset="0"/>
                <a:cs typeface="Batang" charset="0"/>
              </a:rPr>
              <a:t>m/s per second.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D7DBC-7448-9B41-89F2-D754E097BCC7}" type="slidenum">
              <a:rPr lang="en-US"/>
              <a:pPr/>
              <a:t>61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more </a:t>
            </a:r>
            <a:r>
              <a:rPr lang="en-US" dirty="0">
                <a:ea typeface="Batang" charset="0"/>
                <a:cs typeface="Batang" charset="0"/>
              </a:rPr>
              <a:t>than 35 m/s.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CBD1E-A26F-8442-AF23-49F312450BF5}" type="slidenum">
              <a:rPr lang="en-US"/>
              <a:pPr/>
              <a:t>62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more </a:t>
            </a:r>
            <a:r>
              <a:rPr lang="en-US" dirty="0">
                <a:ea typeface="Batang" charset="0"/>
                <a:cs typeface="Batang" charset="0"/>
              </a:rPr>
              <a:t>than 35 m/s.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8DA4F-365E-7745-ACEA-BFE64F994198}" type="slidenum">
              <a:rPr lang="en-US"/>
              <a:pPr/>
              <a:t>63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increases </a:t>
            </a:r>
            <a:r>
              <a:rPr lang="en-US" dirty="0">
                <a:ea typeface="Batang" charset="0"/>
                <a:cs typeface="Batang" charset="0"/>
              </a:rPr>
              <a:t>each second when falling.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F549D-88AE-7B4B-9E4D-97BA34FD6D17}" type="slidenum">
              <a:rPr lang="en-US"/>
              <a:pPr/>
              <a:t>64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increases </a:t>
            </a:r>
            <a:r>
              <a:rPr lang="en-US" dirty="0">
                <a:ea typeface="Batang" charset="0"/>
                <a:cs typeface="Batang" charset="0"/>
              </a:rPr>
              <a:t>each second when falling.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AF0D8-6D20-9C40-9A4F-4FA2CBDDDD12}" type="slidenum">
              <a:rPr lang="en-US"/>
              <a:pPr/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mass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2FF29-ED70-CA45-90B8-8DA3A113C334}" type="slidenum">
              <a:rPr lang="en-US"/>
              <a:pPr/>
              <a:t>16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mass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693DC-A8D1-B448-8AD5-495B514AE9FC}" type="slidenum">
              <a:rPr lang="en-US"/>
              <a:pPr/>
              <a:t>18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weight </a:t>
            </a:r>
            <a:r>
              <a:rPr lang="en-US" dirty="0">
                <a:ea typeface="Batang" charset="0"/>
                <a:cs typeface="Batang" charset="0"/>
              </a:rPr>
              <a:t>of the ball.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6644-6EE4-E144-93A5-30E293BEE32C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weight </a:t>
            </a:r>
            <a:r>
              <a:rPr lang="en-US" dirty="0">
                <a:ea typeface="Batang" charset="0"/>
                <a:cs typeface="Batang" charset="0"/>
              </a:rPr>
              <a:t>of the ball.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020BA-A286-D748-BBA9-637C4B3F49A9}" type="slidenum">
              <a:rPr lang="en-US"/>
              <a:pPr/>
              <a:t>20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mass </a:t>
            </a:r>
            <a:r>
              <a:rPr lang="en-US" dirty="0">
                <a:ea typeface="Batang" charset="0"/>
                <a:cs typeface="Batang" charset="0"/>
              </a:rPr>
              <a:t>of the ball.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33B60-B8A7-F647-A484-D084BCD84478}" type="slidenum">
              <a:rPr lang="en-US"/>
              <a:pPr/>
              <a:t>21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mass </a:t>
            </a:r>
            <a:r>
              <a:rPr lang="en-US" dirty="0">
                <a:ea typeface="Batang" charset="0"/>
                <a:cs typeface="Batang" charset="0"/>
              </a:rPr>
              <a:t>of the ball.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D81F1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pic>
        <p:nvPicPr>
          <p:cNvPr id="9" name="Picture 8" descr="HEW10491_06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5" y="603504"/>
            <a:ext cx="4779782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1F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81F19"/>
              </a:buClr>
              <a:defRPr/>
            </a:lvl1pPr>
            <a:lvl2pPr marL="800100" indent="-342900">
              <a:buClr>
                <a:srgbClr val="D81F19"/>
              </a:buClr>
              <a:buFont typeface="Arial"/>
              <a:buChar char="•"/>
              <a:defRPr/>
            </a:lvl2pPr>
            <a:lvl3pPr>
              <a:buClr>
                <a:srgbClr val="D81F19"/>
              </a:buClr>
              <a:defRPr/>
            </a:lvl3pPr>
            <a:lvl4pPr>
              <a:buClr>
                <a:srgbClr val="D81F19"/>
              </a:buClr>
              <a:defRPr/>
            </a:lvl4pPr>
            <a:lvl5pPr>
              <a:buClr>
                <a:srgbClr val="D81F19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1F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D81F19"/>
              </a:buClr>
              <a:defRPr sz="2800"/>
            </a:lvl1pPr>
            <a:lvl2pPr>
              <a:buClr>
                <a:srgbClr val="D81F19"/>
              </a:buClr>
              <a:defRPr sz="2400"/>
            </a:lvl2pPr>
            <a:lvl3pPr>
              <a:buClr>
                <a:srgbClr val="D81F19"/>
              </a:buClr>
              <a:defRPr sz="2000"/>
            </a:lvl3pPr>
            <a:lvl4pPr>
              <a:buClr>
                <a:srgbClr val="D81F19"/>
              </a:buClr>
              <a:defRPr sz="1800"/>
            </a:lvl4pPr>
            <a:lvl5pPr>
              <a:buClr>
                <a:srgbClr val="D81F1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D81F19"/>
              </a:buClr>
              <a:defRPr sz="2800"/>
            </a:lvl1pPr>
            <a:lvl2pPr>
              <a:buClr>
                <a:srgbClr val="D81F19"/>
              </a:buClr>
              <a:defRPr sz="2400"/>
            </a:lvl2pPr>
            <a:lvl3pPr>
              <a:buClr>
                <a:srgbClr val="D81F19"/>
              </a:buClr>
              <a:defRPr sz="2000"/>
            </a:lvl3pPr>
            <a:lvl4pPr>
              <a:buClr>
                <a:srgbClr val="D81F19"/>
              </a:buClr>
              <a:defRPr sz="1800"/>
            </a:lvl4pPr>
            <a:lvl5pPr>
              <a:buClr>
                <a:srgbClr val="D81F1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735F8F-68C5-5C48-A3D2-F2E1EF72F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16A7F4-D00C-B147-9076-E41132D6D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D81F1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81F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D81F19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image" Target="../media/image19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emf"/><Relationship Id="rId5" Type="http://schemas.openxmlformats.org/officeDocument/2006/relationships/image" Target="../media/image24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397949"/>
            <a:ext cx="3689468" cy="2062103"/>
          </a:xfrm>
        </p:spPr>
        <p:txBody>
          <a:bodyPr/>
          <a:lstStyle/>
          <a:p>
            <a:r>
              <a:rPr lang="en-US" dirty="0" smtClean="0"/>
              <a:t>Chapter 1: </a:t>
            </a:r>
            <a:br>
              <a:rPr lang="en-US" dirty="0" smtClean="0"/>
            </a:br>
            <a:r>
              <a:rPr lang="en-US" dirty="0" smtClean="0"/>
              <a:t>Patterns </a:t>
            </a:r>
            <a:r>
              <a:rPr lang="en-US" dirty="0"/>
              <a:t>o</a:t>
            </a:r>
            <a:r>
              <a:rPr lang="en-US" dirty="0" smtClean="0"/>
              <a:t>f Motion and Equilibrium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Galileo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Concept of Inertia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use of inclined planes for </a:t>
            </a:r>
            <a:r>
              <a:rPr lang="en-US" dirty="0" smtClean="0"/>
              <a:t>Galileo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experiments helped him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eliminate the acceleration of free fall.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discover the concept of energy.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discover the property called inertia.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discover the concept of momentum.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Note that inertia is a </a:t>
            </a:r>
            <a:r>
              <a:rPr lang="en-US" u="sng" dirty="0" smtClean="0"/>
              <a:t>property</a:t>
            </a:r>
            <a:r>
              <a:rPr lang="en-US" dirty="0" smtClean="0"/>
              <a:t> of matter, not a reason for the behavior of matter.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Mass—A Measure of Inertia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amount of inertia possessed by an object depends on the amount of matter—the amount of material that composes it—its </a:t>
            </a:r>
            <a:r>
              <a:rPr lang="en-US" sz="2400" b="1" dirty="0" smtClean="0"/>
              <a:t>mass:</a:t>
            </a:r>
          </a:p>
          <a:p>
            <a:pPr marL="0" indent="0" algn="ctr">
              <a:buNone/>
            </a:pPr>
            <a:r>
              <a:rPr lang="en-US" sz="2400" dirty="0" smtClean="0"/>
              <a:t>greater </a:t>
            </a:r>
            <a:r>
              <a:rPr lang="en-US" sz="3000" dirty="0" smtClean="0"/>
              <a:t>mass 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Symbol" charset="0"/>
              </a:rPr>
              <a:t>greater </a:t>
            </a:r>
            <a:r>
              <a:rPr lang="en-US" sz="3000" dirty="0" smtClean="0">
                <a:sym typeface="Symbol" charset="0"/>
              </a:rPr>
              <a:t>inertia</a:t>
            </a:r>
            <a:r>
              <a:rPr lang="en-US" sz="2400" dirty="0" smtClean="0">
                <a:sym typeface="Symbol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ym typeface="Symbol" charset="0"/>
              </a:rPr>
              <a:t>smaller</a:t>
            </a:r>
            <a:r>
              <a:rPr lang="en-US" sz="2400" dirty="0" smtClean="0">
                <a:sym typeface="Symbol" charset="0"/>
              </a:rPr>
              <a:t> mass     </a:t>
            </a:r>
            <a:r>
              <a:rPr lang="en-US" dirty="0" smtClean="0">
                <a:sym typeface="Symbol" charset="0"/>
              </a:rPr>
              <a:t>smaller</a:t>
            </a:r>
            <a:r>
              <a:rPr lang="en-US" sz="2400" dirty="0" smtClean="0">
                <a:sym typeface="Symbol" charset="0"/>
              </a:rPr>
              <a:t> inertia</a:t>
            </a:r>
            <a:endParaRPr lang="en-US" sz="2400" dirty="0">
              <a:sym typeface="Symbo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/>
        </p:blipFill>
        <p:spPr>
          <a:xfrm>
            <a:off x="2978385" y="3412251"/>
            <a:ext cx="2743200" cy="3044901"/>
          </a:xfrm>
          <a:prstGeom prst="rect">
            <a:avLst/>
          </a:prstGeom>
        </p:spPr>
      </p:pic>
      <p:pic>
        <p:nvPicPr>
          <p:cNvPr id="3" name="Picture 2" descr="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28" y="2612542"/>
            <a:ext cx="270072" cy="130680"/>
          </a:xfrm>
          <a:prstGeom prst="rect">
            <a:avLst/>
          </a:prstGeom>
        </p:spPr>
      </p:pic>
      <p:pic>
        <p:nvPicPr>
          <p:cNvPr id="8" name="Picture 7" descr="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03" y="3120542"/>
            <a:ext cx="270072" cy="13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Mass—A Measure of Inertia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Quantity of matter in an object</a:t>
            </a:r>
          </a:p>
          <a:p>
            <a:pPr lvl="1"/>
            <a:r>
              <a:rPr lang="en-US" dirty="0" smtClean="0"/>
              <a:t>Measure of inertia or sluggishness that an object exhibits in response to any effort made to start it, stop it, or change its state of motion in any way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5364" name="Picture 4" descr="03-03Figure_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>
            <a:fillRect/>
          </a:stretch>
        </p:blipFill>
        <p:spPr bwMode="auto">
          <a:xfrm>
            <a:off x="3048000" y="4114800"/>
            <a:ext cx="3048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Mass—A Measure of Inertia</a:t>
            </a:r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Amount of gravitational pull on an object</a:t>
            </a:r>
          </a:p>
          <a:p>
            <a:pPr lvl="1"/>
            <a:r>
              <a:rPr lang="en-US" dirty="0" smtClean="0"/>
              <a:t>Proportional to mass</a:t>
            </a:r>
          </a:p>
          <a:p>
            <a:pPr marL="0" indent="0" algn="ctr">
              <a:buNone/>
            </a:pPr>
            <a:r>
              <a:rPr lang="en-US" dirty="0" smtClean="0"/>
              <a:t>Twice the </a:t>
            </a:r>
            <a:r>
              <a:rPr lang="en-US" sz="4000" dirty="0" smtClean="0"/>
              <a:t>mass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Symbol" charset="0"/>
              </a:rPr>
              <a:t>twice the </a:t>
            </a:r>
            <a:r>
              <a:rPr lang="en-US" sz="4000" dirty="0" smtClean="0">
                <a:sym typeface="Symbol" charset="0"/>
              </a:rPr>
              <a:t>weight</a:t>
            </a:r>
          </a:p>
          <a:p>
            <a:pPr marL="0" indent="0" algn="ctr">
              <a:buNone/>
            </a:pPr>
            <a:r>
              <a:rPr lang="en-US" sz="3200" dirty="0" smtClean="0">
                <a:sym typeface="Symbol" charset="0"/>
              </a:rPr>
              <a:t>Half the</a:t>
            </a:r>
            <a:r>
              <a:rPr lang="en-US" dirty="0" smtClean="0">
                <a:sym typeface="Symbol" charset="0"/>
              </a:rPr>
              <a:t> mass     </a:t>
            </a:r>
            <a:r>
              <a:rPr lang="en-US" sz="3200" dirty="0" smtClean="0">
                <a:sym typeface="Symbol" charset="0"/>
              </a:rPr>
              <a:t>half the</a:t>
            </a:r>
            <a:r>
              <a:rPr lang="en-US" dirty="0" smtClean="0">
                <a:sym typeface="Symbol" charset="0"/>
              </a:rPr>
              <a:t> weight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5" name="Picture 4" descr="arr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28" y="3123717"/>
            <a:ext cx="270072" cy="130680"/>
          </a:xfrm>
          <a:prstGeom prst="rect">
            <a:avLst/>
          </a:prstGeom>
        </p:spPr>
      </p:pic>
      <p:pic>
        <p:nvPicPr>
          <p:cNvPr id="6" name="Picture 5" descr="arr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28" y="3698392"/>
            <a:ext cx="270072" cy="13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Mass—A Measure of Inertia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versus volume:</a:t>
            </a:r>
          </a:p>
          <a:p>
            <a:pPr lvl="1"/>
            <a:r>
              <a:rPr lang="en-US" b="1" dirty="0" smtClean="0"/>
              <a:t>Mass</a:t>
            </a:r>
            <a:r>
              <a:rPr lang="en-US" dirty="0" smtClean="0"/>
              <a:t> involves how much </a:t>
            </a:r>
            <a:r>
              <a:rPr lang="en-US" i="1" dirty="0" smtClean="0"/>
              <a:t>matter</a:t>
            </a:r>
            <a:r>
              <a:rPr lang="en-US" dirty="0" smtClean="0"/>
              <a:t> an object contains</a:t>
            </a:r>
          </a:p>
          <a:p>
            <a:pPr lvl="1"/>
            <a:r>
              <a:rPr lang="en-US" b="1" dirty="0" smtClean="0"/>
              <a:t>Volume</a:t>
            </a:r>
            <a:r>
              <a:rPr lang="en-US" dirty="0" smtClean="0"/>
              <a:t> involves how much </a:t>
            </a:r>
            <a:r>
              <a:rPr lang="en-US" i="1" dirty="0" smtClean="0"/>
              <a:t>space</a:t>
            </a:r>
            <a:r>
              <a:rPr lang="en-US" dirty="0" smtClean="0"/>
              <a:t> an object occupies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concept of inertia mostly involves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weight.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volume.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density.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concept of inertia mostly involves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mass</a:t>
            </a:r>
            <a:r>
              <a:rPr lang="en-US" dirty="0" smtClean="0">
                <a:solidFill>
                  <a:srgbClr val="D81F19"/>
                </a:solidFill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weight.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volume.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density.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Anybody get this wrong? Check the title of this slide! :-)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Mass—A Measure of Inertia</a:t>
            </a:r>
            <a:endParaRPr lang="en-US" dirty="0"/>
          </a:p>
        </p:txBody>
      </p:sp>
      <p:sp>
        <p:nvSpPr>
          <p:cNvPr id="3655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Kilogram</a:t>
            </a:r>
          </a:p>
          <a:p>
            <a:pPr lvl="1"/>
            <a:r>
              <a:rPr lang="en-US" dirty="0" smtClean="0"/>
              <a:t>standard unit of measurement for mass</a:t>
            </a:r>
          </a:p>
          <a:p>
            <a:pPr lvl="1"/>
            <a:r>
              <a:rPr lang="en-US" dirty="0" smtClean="0"/>
              <a:t>on Earth</a:t>
            </a:r>
            <a:r>
              <a:rPr lang="fr-FR" altLang="ja-JP" dirty="0" smtClean="0"/>
              <a:t>'</a:t>
            </a:r>
            <a:r>
              <a:rPr lang="en-US" dirty="0" smtClean="0"/>
              <a:t>s surface, 1 kg of material weighs 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newtons</a:t>
            </a:r>
            <a:endParaRPr lang="en-US" dirty="0" smtClean="0"/>
          </a:p>
          <a:p>
            <a:pPr lvl="1"/>
            <a:r>
              <a:rPr lang="en-US" dirty="0" smtClean="0"/>
              <a:t>away from Earth </a:t>
            </a:r>
            <a:br>
              <a:rPr lang="en-US" dirty="0" smtClean="0"/>
            </a:br>
            <a:r>
              <a:rPr lang="en-US" dirty="0" smtClean="0"/>
              <a:t>(on the Moon), </a:t>
            </a:r>
            <a:br>
              <a:rPr lang="en-US" dirty="0" smtClean="0"/>
            </a:br>
            <a:r>
              <a:rPr lang="en-US" dirty="0" smtClean="0"/>
              <a:t>1 kg of material </a:t>
            </a:r>
            <a:br>
              <a:rPr lang="en-US" dirty="0" smtClean="0"/>
            </a:br>
            <a:r>
              <a:rPr lang="en-US" dirty="0" smtClean="0"/>
              <a:t>weighs less than 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newtons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3" name="Picture 2" descr="01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30"/>
          <a:stretch/>
        </p:blipFill>
        <p:spPr>
          <a:xfrm>
            <a:off x="4085154" y="2775190"/>
            <a:ext cx="4757920" cy="387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the string is pulled down slowly, the top string breaks, which best illustrates the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weight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mass of the ball.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volume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density of the ball.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7" name="Picture 8" descr="01_07Figure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>
            <a:fillRect/>
          </a:stretch>
        </p:blipFill>
        <p:spPr bwMode="auto">
          <a:xfrm>
            <a:off x="6911622" y="1699918"/>
            <a:ext cx="1947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the string is pulled down slowly, the top string breaks, which best illustrates the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weight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mass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volume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density of the ball.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Tension in the top string is the pulling </a:t>
            </a:r>
            <a:br>
              <a:rPr lang="en-US" sz="2400" dirty="0" smtClean="0"/>
            </a:br>
            <a:r>
              <a:rPr lang="en-US" sz="2400" dirty="0" smtClean="0"/>
              <a:t>tension plus the weight of the ball, both </a:t>
            </a:r>
            <a:br>
              <a:rPr lang="en-US" sz="2400" dirty="0" smtClean="0"/>
            </a:br>
            <a:r>
              <a:rPr lang="en-US" sz="2400" dirty="0" smtClean="0"/>
              <a:t>of which break the top string.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91144" name="Picture 8" descr="01_07Figure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>
            <a:fillRect/>
          </a:stretch>
        </p:blipFill>
        <p:spPr bwMode="auto">
          <a:xfrm>
            <a:off x="6911622" y="1699918"/>
            <a:ext cx="1947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lecture will help you understand: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236809"/>
          </a:xfrm>
        </p:spPr>
        <p:txBody>
          <a:bodyPr/>
          <a:lstStyle/>
          <a:p>
            <a:r>
              <a:rPr lang="en-US" dirty="0" smtClean="0"/>
              <a:t>Aristotle on Motion</a:t>
            </a:r>
          </a:p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</a:p>
          <a:p>
            <a:r>
              <a:rPr lang="en-US" dirty="0" smtClean="0"/>
              <a:t>Mass—A Measure of Inertia</a:t>
            </a:r>
          </a:p>
          <a:p>
            <a:r>
              <a:rPr lang="en-US" dirty="0" smtClean="0"/>
              <a:t>Net Force</a:t>
            </a:r>
          </a:p>
          <a:p>
            <a:r>
              <a:rPr lang="en-US" dirty="0" smtClean="0"/>
              <a:t>The Equilibrium Rule</a:t>
            </a:r>
          </a:p>
          <a:p>
            <a:r>
              <a:rPr lang="en-US" dirty="0" smtClean="0"/>
              <a:t>Support Force</a:t>
            </a:r>
          </a:p>
          <a:p>
            <a:r>
              <a:rPr lang="en-US" dirty="0" smtClean="0"/>
              <a:t>Dynamic Equilibrium</a:t>
            </a:r>
          </a:p>
          <a:p>
            <a:r>
              <a:rPr lang="en-US" dirty="0" smtClean="0"/>
              <a:t>The Force of Friction</a:t>
            </a:r>
          </a:p>
          <a:p>
            <a:r>
              <a:rPr lang="en-US" dirty="0" smtClean="0"/>
              <a:t>Speed and Velocity</a:t>
            </a:r>
          </a:p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the string is pulled down quickly, the bottom string breaks, which best illustrates the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weight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mass of the ball.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volume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density of the ball.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7" name="Picture 8" descr="01_07Figure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>
            <a:fillRect/>
          </a:stretch>
        </p:blipFill>
        <p:spPr bwMode="auto">
          <a:xfrm>
            <a:off x="6911622" y="1699918"/>
            <a:ext cx="1947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the string is pulled down quickly, the bottom string breaks, which best illustrates the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weight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mass of the ball.</a:t>
            </a:r>
            <a:r>
              <a:rPr lang="en-US" sz="2400" b="1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volume of the ball.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density of the ball.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It is the </a:t>
            </a:r>
            <a:r>
              <a:rPr lang="en-US" altLang="ja-JP" sz="2400" dirty="0" smtClean="0"/>
              <a:t>"</a:t>
            </a:r>
            <a:r>
              <a:rPr lang="en-US" sz="2400" dirty="0" smtClean="0"/>
              <a:t>laziness</a:t>
            </a:r>
            <a:r>
              <a:rPr lang="en-US" altLang="ja-JP" sz="2400" dirty="0" smtClean="0"/>
              <a:t>"</a:t>
            </a:r>
            <a:r>
              <a:rPr lang="en-US" sz="2400" dirty="0" smtClean="0"/>
              <a:t> of the ball that keeps it at rest resulting in the breaking of the bottom string.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7" name="Picture 8" descr="01_07Figure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>
            <a:fillRect/>
          </a:stretch>
        </p:blipFill>
        <p:spPr bwMode="auto">
          <a:xfrm>
            <a:off x="6911622" y="1699918"/>
            <a:ext cx="1947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Mass—A Measure of Inertia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compactness</a:t>
            </a:r>
          </a:p>
          <a:p>
            <a:pPr lvl="1"/>
            <a:r>
              <a:rPr lang="en-US" b="1" dirty="0" smtClean="0"/>
              <a:t>Density</a:t>
            </a:r>
            <a:r>
              <a:rPr lang="en-US" dirty="0" smtClean="0"/>
              <a:t> is the measure of how much mass occupies a given space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Equation for density:</a:t>
            </a:r>
          </a:p>
          <a:p>
            <a:pPr marL="0" indent="0">
              <a:buNone/>
            </a:pPr>
            <a:r>
              <a:rPr lang="en-US" dirty="0" smtClean="0"/>
              <a:t>		Density =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in grams per cubic centimeter or </a:t>
            </a:r>
          </a:p>
          <a:p>
            <a:pPr marL="0" indent="0">
              <a:buNone/>
            </a:pPr>
            <a:r>
              <a:rPr lang="en-US" dirty="0" smtClean="0"/>
              <a:t>	kilograms per cubic meter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11753"/>
              </p:ext>
            </p:extLst>
          </p:nvPr>
        </p:nvGraphicFramePr>
        <p:xfrm>
          <a:off x="4002852" y="3622793"/>
          <a:ext cx="1193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3" imgW="1193800" imgH="558800" progId="Equation.DSMT4">
                  <p:embed/>
                </p:oleObj>
              </mc:Choice>
              <mc:Fallback>
                <p:oleObj name="Equation" r:id="rId3" imgW="11938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52" y="3622793"/>
                        <a:ext cx="1193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density of 1 kilogram of iron </a:t>
            </a:r>
            <a:r>
              <a:rPr lang="en-US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on the Moon.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 on the Moon.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greater on the Moon.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Mass—A Measure of Inertia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density of 1 kilogram of iron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on the Moon.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the same on the Moon.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greater on the Moon.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Both mass and volume of 1 kilogram of iron is the same everywhere, so density is the same everywhere.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 Force</a:t>
            </a:r>
            <a:endParaRPr lang="en-US"/>
          </a:p>
        </p:txBody>
      </p:sp>
      <p:sp>
        <p:nvSpPr>
          <p:cNvPr id="3686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</a:p>
          <a:p>
            <a:pPr lvl="1"/>
            <a:r>
              <a:rPr lang="en-US" dirty="0" smtClean="0"/>
              <a:t>simply a push or a pull</a:t>
            </a:r>
          </a:p>
          <a:p>
            <a:r>
              <a:rPr lang="en-US" dirty="0" smtClean="0"/>
              <a:t>Net force</a:t>
            </a:r>
          </a:p>
          <a:p>
            <a:pPr lvl="1"/>
            <a:r>
              <a:rPr lang="en-US" dirty="0" smtClean="0"/>
              <a:t>combination of all forces that act on an object</a:t>
            </a:r>
          </a:p>
          <a:p>
            <a:pPr lvl="1"/>
            <a:r>
              <a:rPr lang="en-US" dirty="0" smtClean="0"/>
              <a:t>changes an object</a:t>
            </a:r>
            <a:r>
              <a:rPr lang="fr-FR" altLang="ja-JP" dirty="0" smtClean="0"/>
              <a:t>'</a:t>
            </a:r>
            <a:r>
              <a:rPr lang="en-US" dirty="0" smtClean="0"/>
              <a:t>s motion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"/>
          <a:stretch/>
        </p:blipFill>
        <p:spPr>
          <a:xfrm>
            <a:off x="1371600" y="3727304"/>
            <a:ext cx="6400800" cy="282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Net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cart is pushed to the right with a force of 15 N while being pulled to the left with a force of 20 N. The net force on the cart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 N to the left.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 N to the right.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25 N to the left.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25 N to the right.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Net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cart is pushed to the right with a force of 15 N while being pulled to the left with a force of 20 N. The net force on the cart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5 N to the left.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 N to the right.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25 N to the left.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25 N to the right.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Equilibrium Rule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equilibrium rule: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vector sum of forces acting on a non-accelerating object or system of objects equals zero.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Mathematical notation: </a:t>
            </a:r>
            <a:r>
              <a:rPr lang="en-US" dirty="0" smtClean="0">
                <a:sym typeface="Symbol" charset="0"/>
              </a:rPr>
              <a:t>Σ</a:t>
            </a:r>
            <a:r>
              <a:rPr lang="en-US" i="1" dirty="0" smtClean="0">
                <a:sym typeface="Symbol" charset="0"/>
              </a:rPr>
              <a:t>F</a:t>
            </a:r>
            <a:r>
              <a:rPr lang="en-US" dirty="0" smtClean="0">
                <a:sym typeface="Symbol" charset="0"/>
              </a:rPr>
              <a:t> = 0.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Equilibrium Rule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equilibrium rule, </a:t>
            </a:r>
            <a:r>
              <a:rPr lang="en-US" sz="2400" dirty="0" smtClean="0"/>
              <a:t>Σ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= 0, applies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vector quantities.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scalar quantities.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Neither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Aristotle on Motion</a:t>
            </a:r>
            <a:endParaRPr lang="en-US"/>
          </a:p>
        </p:txBody>
      </p:sp>
      <p:sp>
        <p:nvSpPr>
          <p:cNvPr id="2467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 classified motion into two kinds:</a:t>
            </a:r>
          </a:p>
          <a:p>
            <a:pPr lvl="1"/>
            <a:r>
              <a:rPr lang="en-US" dirty="0" smtClean="0"/>
              <a:t>Natural motion—motion that is straight up or straight down</a:t>
            </a:r>
          </a:p>
          <a:p>
            <a:pPr lvl="1"/>
            <a:r>
              <a:rPr lang="en-US" dirty="0" smtClean="0"/>
              <a:t>Violent motion—imposed motion resulting from an external push or pull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Equilibrium Rule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equilibrium rule, Σ</a:t>
            </a:r>
            <a:r>
              <a:rPr lang="en-US" sz="2400" i="1" dirty="0"/>
              <a:t>F</a:t>
            </a:r>
            <a:r>
              <a:rPr lang="en-US" sz="2400" dirty="0"/>
              <a:t> = 0, applies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vector quantities.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scalar quantities.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Neither of the above.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Vector addition takes into account + and – quantities that can cancel to zero. Two forces (vectors) can add to zero, but there is no way that two masses (scalars) can add to zero.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>
          <a:xfrm>
            <a:off x="3966841" y="1582889"/>
            <a:ext cx="4572000" cy="277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Equilibrium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moves at constant velocity is in </a:t>
            </a:r>
            <a:r>
              <a:rPr lang="en-US" b="1" dirty="0" smtClean="0"/>
              <a:t>equilibrium.</a:t>
            </a:r>
          </a:p>
          <a:p>
            <a:r>
              <a:rPr lang="en-US" dirty="0" smtClean="0"/>
              <a:t>When two or more forces cancel to zero on a moving object, then the object is in equilibrium.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3" name="Picture 2" descr="01_1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22" y="3179609"/>
            <a:ext cx="4363757" cy="348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Dynamic Equilibrium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bowling ball is in equilibrium when it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is at rest.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moves steadily in a straight-line path.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Dynamic Equilibrium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bowling ball is in equilibrium when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is at rest.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moves steadily in a straight-line path.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Force</a:t>
            </a:r>
            <a:endParaRPr lang="en-US"/>
          </a:p>
        </p:txBody>
      </p:sp>
      <p:sp>
        <p:nvSpPr>
          <p:cNvPr id="370691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Support force</a:t>
            </a:r>
          </a:p>
          <a:p>
            <a:pPr lvl="1"/>
            <a:r>
              <a:rPr lang="en-US" dirty="0" smtClean="0"/>
              <a:t>is force that supports an object on the surface against gravity</a:t>
            </a:r>
          </a:p>
          <a:p>
            <a:pPr lvl="1"/>
            <a:r>
              <a:rPr lang="en-US" dirty="0" smtClean="0"/>
              <a:t>is also normal force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3" name="Picture 12" descr="01_1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>
          <a:xfrm>
            <a:off x="4388970" y="1364107"/>
            <a:ext cx="4572000" cy="412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Support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you stand on two bathroom scales, with one foot on each scale and weight evenly distributed, each scale will read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your weight.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half your weight.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actually more than your weight.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7" name="Picture 6" descr="01_Pg23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 b="4359"/>
          <a:stretch/>
        </p:blipFill>
        <p:spPr>
          <a:xfrm>
            <a:off x="5701208" y="2314898"/>
            <a:ext cx="2226430" cy="2747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Support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you stand on two bathroom scales, with one foot on each scale and weight evenly distributed, each scale will read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your weight.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half your weight.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actually more than your weight.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You are at rest on the scales, so </a:t>
            </a:r>
            <a:r>
              <a:rPr lang="en-US" sz="2400" dirty="0" smtClean="0">
                <a:sym typeface="Symbol" charset="0"/>
              </a:rPr>
              <a:t>Σ</a:t>
            </a:r>
            <a:r>
              <a:rPr lang="en-US" sz="2400" i="1" dirty="0" smtClean="0">
                <a:sym typeface="Symbol" charset="0"/>
              </a:rPr>
              <a:t>F</a:t>
            </a:r>
            <a:r>
              <a:rPr lang="en-US" sz="2400" dirty="0" smtClean="0">
                <a:sym typeface="Symbol" charset="0"/>
              </a:rPr>
              <a:t> = 0. The sum of the two upward support forces is equal to your weight.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Force of Friction</a:t>
            </a:r>
            <a:endParaRPr lang="en-US"/>
          </a:p>
        </p:txBody>
      </p:sp>
      <p:sp>
        <p:nvSpPr>
          <p:cNvPr id="2560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</a:p>
          <a:p>
            <a:pPr lvl="1"/>
            <a:r>
              <a:rPr lang="en-US" dirty="0" smtClean="0"/>
              <a:t>the resistive force that opposes the motion or attempted motion of an object through a fluid or past another object with which it is in contact</a:t>
            </a:r>
          </a:p>
          <a:p>
            <a:pPr lvl="1"/>
            <a:r>
              <a:rPr lang="en-US" dirty="0" smtClean="0"/>
              <a:t>always acts in a direction to oppose motion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Force of Friction</a:t>
            </a:r>
            <a:endParaRPr lang="en-US"/>
          </a:p>
        </p:txBody>
      </p:sp>
      <p:sp>
        <p:nvSpPr>
          <p:cNvPr id="253955" name="Rectangle 1027"/>
          <p:cNvSpPr>
            <a:spLocks noGrp="1" noChangeArrowheads="1"/>
          </p:cNvSpPr>
          <p:nvPr>
            <p:ph idx="1"/>
          </p:nvPr>
        </p:nvSpPr>
        <p:spPr>
          <a:xfrm>
            <a:off x="365124" y="1141413"/>
            <a:ext cx="8544293" cy="5106987"/>
          </a:xfrm>
        </p:spPr>
        <p:txBody>
          <a:bodyPr/>
          <a:lstStyle/>
          <a:p>
            <a:r>
              <a:rPr lang="en-US" dirty="0" smtClean="0"/>
              <a:t>Friction (continued)</a:t>
            </a:r>
          </a:p>
          <a:p>
            <a:pPr lvl="1"/>
            <a:r>
              <a:rPr lang="en-US" dirty="0" smtClean="0"/>
              <a:t>between two surfaces, the amount depends on the kinds of material and how much they are pressed together</a:t>
            </a:r>
          </a:p>
          <a:p>
            <a:pPr lvl="1"/>
            <a:r>
              <a:rPr lang="en-US" dirty="0" smtClean="0"/>
              <a:t>due to surface bumps and also to the stickiness of atoms on the surfaces of the two materials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"/>
          <a:stretch/>
        </p:blipFill>
        <p:spPr>
          <a:xfrm>
            <a:off x="3759200" y="4343128"/>
            <a:ext cx="2743200" cy="2062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force of friction can occur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with sliding objects.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 water.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 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All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 scientist Galileo demolished Aristotle</a:t>
            </a:r>
            <a:r>
              <a:rPr lang="fr-FR" altLang="ja-JP" dirty="0" smtClean="0"/>
              <a:t>'</a:t>
            </a:r>
            <a:r>
              <a:rPr lang="en-US" dirty="0" smtClean="0"/>
              <a:t>s assertions in early 1500s. </a:t>
            </a:r>
          </a:p>
          <a:p>
            <a:r>
              <a:rPr lang="en-US" dirty="0" smtClean="0"/>
              <a:t>In the absence of a force, objects once set in motion tend to continue moving indefinitely.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3" name="Picture 2" descr="01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7" b="4172"/>
          <a:stretch/>
        </p:blipFill>
        <p:spPr>
          <a:xfrm>
            <a:off x="271272" y="3898899"/>
            <a:ext cx="8601456" cy="1391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force of friction can occur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with sliding objects.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 water.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 air.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All of the above.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Friction can also occur for objects at rest. If you push horizontally on your book and it </a:t>
            </a:r>
            <a:r>
              <a:rPr lang="en-US" sz="2400" dirty="0" err="1" smtClean="0"/>
              <a:t>doesn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t move, then friction between the book and the table is equal and opposite to your push.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Nellie pushes a crate across a factory floor at constant speed, the force of friction between the crate and the floor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Nellie</a:t>
            </a:r>
            <a:r>
              <a:rPr lang="fr-FR" altLang="ja-JP" dirty="0" smtClean="0"/>
              <a:t>'</a:t>
            </a:r>
            <a:r>
              <a:rPr lang="en-US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equal to Nellie</a:t>
            </a:r>
            <a:r>
              <a:rPr lang="fr-FR" altLang="ja-JP" dirty="0" smtClean="0"/>
              <a:t>'</a:t>
            </a:r>
            <a:r>
              <a:rPr lang="en-US" dirty="0" smtClean="0"/>
              <a:t>s push.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equal and opposite to Nellie</a:t>
            </a:r>
            <a:r>
              <a:rPr lang="fr-FR" altLang="ja-JP" dirty="0" smtClean="0"/>
              <a:t>'</a:t>
            </a:r>
            <a:r>
              <a:rPr lang="en-US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Nellie</a:t>
            </a:r>
            <a:r>
              <a:rPr lang="fr-FR" altLang="ja-JP" dirty="0" smtClean="0"/>
              <a:t>'</a:t>
            </a:r>
            <a:r>
              <a:rPr lang="en-US" dirty="0" smtClean="0"/>
              <a:t>s push.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15718" name="Picture 6" descr="02-14Figure_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>
            <a:fillRect/>
          </a:stretch>
        </p:blipFill>
        <p:spPr bwMode="auto">
          <a:xfrm>
            <a:off x="4876800" y="44196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Nellie pushes a crate across a factory floor at constant speed, the force of friction between the crate and the floor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less than Nellie</a:t>
            </a:r>
            <a:r>
              <a:rPr lang="fr-FR" altLang="ja-JP" dirty="0" smtClean="0"/>
              <a:t>'</a:t>
            </a:r>
            <a:r>
              <a:rPr lang="en-US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equal to Nellie</a:t>
            </a:r>
            <a:r>
              <a:rPr lang="fr-FR" altLang="ja-JP" dirty="0" smtClean="0"/>
              <a:t>'</a:t>
            </a:r>
            <a:r>
              <a:rPr lang="en-US" dirty="0" smtClean="0"/>
              <a:t>s push.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equal and opposite to Nellie</a:t>
            </a:r>
            <a:r>
              <a:rPr lang="fr-FR" altLang="ja-JP" b="1" dirty="0" smtClean="0">
                <a:solidFill>
                  <a:srgbClr val="D81F19"/>
                </a:solidFill>
              </a:rPr>
              <a:t>'</a:t>
            </a:r>
            <a:r>
              <a:rPr lang="en-US" b="1" dirty="0" smtClean="0">
                <a:solidFill>
                  <a:srgbClr val="D81F19"/>
                </a:solidFill>
              </a:rPr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Nellie</a:t>
            </a:r>
            <a:r>
              <a:rPr lang="fr-FR" altLang="ja-JP" dirty="0" smtClean="0"/>
              <a:t>'</a:t>
            </a:r>
            <a:r>
              <a:rPr lang="en-US" dirty="0" smtClean="0"/>
              <a:t>s push.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13670" name="Picture 6" descr="02-14Figure_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>
            <a:fillRect/>
          </a:stretch>
        </p:blipFill>
        <p:spPr bwMode="auto">
          <a:xfrm>
            <a:off x="4876800" y="44196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Nellie pushes a crate across a factory floor at an </a:t>
            </a:r>
            <a:r>
              <a:rPr lang="en-US" sz="2400" i="1" dirty="0"/>
              <a:t>increasing speed</a:t>
            </a:r>
            <a:r>
              <a:rPr lang="en-US" sz="2400" dirty="0"/>
              <a:t>, the amount of friction between the crate and the floor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less than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equal to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equal and opposite to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more than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6" name="Picture 6" descr="02-14Figure_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>
            <a:fillRect/>
          </a:stretch>
        </p:blipFill>
        <p:spPr bwMode="auto">
          <a:xfrm>
            <a:off x="5840119" y="2312342"/>
            <a:ext cx="3200400" cy="17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Force of Friction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Nellie pushes a crate across a factory floor at an </a:t>
            </a:r>
            <a:r>
              <a:rPr lang="en-US" sz="2400" i="1" dirty="0"/>
              <a:t>increasing speed</a:t>
            </a:r>
            <a:r>
              <a:rPr lang="en-US" sz="2400" dirty="0"/>
              <a:t>, the amount of friction between the crate and the floor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less than Nellie</a:t>
            </a:r>
            <a:r>
              <a:rPr lang="fr-FR" altLang="ja-JP" sz="2400" b="1" dirty="0" smtClean="0">
                <a:solidFill>
                  <a:srgbClr val="D81F19"/>
                </a:solidFill>
              </a:rPr>
              <a:t>'</a:t>
            </a:r>
            <a:r>
              <a:rPr lang="en-US" sz="2400" b="1" dirty="0" smtClean="0">
                <a:solidFill>
                  <a:srgbClr val="D81F19"/>
                </a:solidFill>
              </a:rPr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equal to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equal and opposite to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more than Nellie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push.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The increasing speed indicates a net force greater than zero. Her push is greater than the friction force. The crate is not in equilibrium.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6" name="Picture 6" descr="02-14Figure_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>
            <a:fillRect/>
          </a:stretch>
        </p:blipFill>
        <p:spPr bwMode="auto">
          <a:xfrm>
            <a:off x="5840119" y="2312342"/>
            <a:ext cx="3200400" cy="17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 and Velocity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Speed</a:t>
            </a:r>
            <a:r>
              <a:rPr lang="en-US" dirty="0" smtClean="0"/>
              <a:t> is described as the distance covered per amount of travel time</a:t>
            </a:r>
          </a:p>
          <a:p>
            <a:pPr marL="800100" indent="0">
              <a:buNone/>
            </a:pPr>
            <a:r>
              <a:rPr lang="en-US" dirty="0" smtClean="0"/>
              <a:t>Equation for speed: </a:t>
            </a:r>
          </a:p>
          <a:p>
            <a:pPr marL="800100" indent="0">
              <a:buNone/>
            </a:pPr>
            <a:endParaRPr lang="en-US" dirty="0" smtClean="0"/>
          </a:p>
          <a:p>
            <a:pPr marL="800100" indent="0">
              <a:buNone/>
            </a:pPr>
            <a:r>
              <a:rPr lang="en-US" dirty="0" smtClean="0"/>
              <a:t>Speed =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20864"/>
              </p:ext>
            </p:extLst>
          </p:nvPr>
        </p:nvGraphicFramePr>
        <p:xfrm>
          <a:off x="2760663" y="3015897"/>
          <a:ext cx="306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Equation" r:id="rId3" imgW="3060700" imgH="711200" progId="Equation.3">
                  <p:embed/>
                </p:oleObj>
              </mc:Choice>
              <mc:Fallback>
                <p:oleObj name="Equation" r:id="rId3" imgW="3060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015897"/>
                        <a:ext cx="3060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01_1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31" y="2398890"/>
            <a:ext cx="2286000" cy="341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 and Velocity</a:t>
            </a: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speed</a:t>
            </a:r>
          </a:p>
          <a:p>
            <a:pPr lvl="1"/>
            <a:r>
              <a:rPr lang="en-US" dirty="0" smtClean="0"/>
              <a:t>is total distance traveled divided by travel time</a:t>
            </a:r>
          </a:p>
          <a:p>
            <a:pPr lvl="1"/>
            <a:r>
              <a:rPr lang="en-US" dirty="0" smtClean="0"/>
              <a:t>equation: </a:t>
            </a:r>
          </a:p>
          <a:p>
            <a:pPr marL="796925" lvl="1" indent="0">
              <a:buNone/>
            </a:pPr>
            <a:r>
              <a:rPr lang="en-US" dirty="0" smtClean="0"/>
              <a:t>average speed =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Instantaneous speed</a:t>
            </a:r>
          </a:p>
          <a:p>
            <a:pPr lvl="1"/>
            <a:r>
              <a:rPr lang="en-US" dirty="0" smtClean="0"/>
              <a:t>is speed at any instant of time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4911"/>
              </p:ext>
            </p:extLst>
          </p:nvPr>
        </p:nvGraphicFramePr>
        <p:xfrm>
          <a:off x="4114800" y="3059289"/>
          <a:ext cx="365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Equation" r:id="rId3" imgW="3505200" imgH="622300" progId="Equation.3">
                  <p:embed/>
                </p:oleObj>
              </mc:Choice>
              <mc:Fallback>
                <p:oleObj name="Equation" r:id="rId3" imgW="35052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59289"/>
                        <a:ext cx="3657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Speed and Velocity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average speed in driving 30 km in 1 hour is the same average speed as driving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30 km in one-half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30 km in two hours.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 km in one-half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 km in two hours.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Speed and Velocity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average speed in driving 30 km in 1 hour is the same average speed as driving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30 km in one-half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30 km in two hours.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 km in one-half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60 km in two hours.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is Relative</a:t>
            </a:r>
            <a:endParaRPr lang="en-US"/>
          </a:p>
        </p:txBody>
      </p:sp>
      <p:sp>
        <p:nvSpPr>
          <p:cNvPr id="35226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Everything is always moving.</a:t>
            </a:r>
          </a:p>
          <a:p>
            <a:r>
              <a:rPr lang="en-US" dirty="0" smtClean="0"/>
              <a:t>At this moment, your speed relative to the Sun is about 100,000 kilometers per hour.</a:t>
            </a:r>
          </a:p>
          <a:p>
            <a:r>
              <a:rPr lang="en-US" dirty="0" smtClean="0"/>
              <a:t>When we say a space shuttle travels at 30,000 kilometers per hour, we mean relative to the Earth.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13" name="Picture 12" descr="01_2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>
          <a:xfrm>
            <a:off x="4397022" y="2117373"/>
            <a:ext cx="4572000" cy="284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4317059" cy="5106987"/>
          </a:xfrm>
        </p:spPr>
        <p:txBody>
          <a:bodyPr/>
          <a:lstStyle/>
          <a:p>
            <a:r>
              <a:rPr lang="en-US" dirty="0" smtClean="0"/>
              <a:t>Legend of the Leaning Tower of Pisa:</a:t>
            </a:r>
          </a:p>
          <a:p>
            <a:pPr lvl="1"/>
            <a:r>
              <a:rPr lang="en-US" dirty="0" smtClean="0"/>
              <a:t>Galileo showed that dropped objects fall</a:t>
            </a:r>
            <a:br>
              <a:rPr lang="en-US" dirty="0" smtClean="0"/>
            </a:br>
            <a:r>
              <a:rPr lang="en-US" dirty="0" smtClean="0"/>
              <a:t>to the ground at the same time when air resistance is negligible.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3" name="Picture 12" descr="01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4631266" y="1086434"/>
            <a:ext cx="4114800" cy="524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Motion is Relative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A </a:t>
            </a:r>
            <a:r>
              <a:rPr lang="en-US" sz="2200" dirty="0"/>
              <a:t>hungry bee sees a flower in a 5-m/s breeze. How fast and in what direction should the bee fly in order to hover above the flower?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It should fly toward the flower, then at 5 m/s into the </a:t>
            </a:r>
            <a:br>
              <a:rPr lang="en-US" sz="2200" dirty="0" smtClean="0"/>
            </a:br>
            <a:r>
              <a:rPr lang="en-US" sz="2200" dirty="0" smtClean="0"/>
              <a:t>breeze.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It should fly with the breeze at 5 m/s away from the flower.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bee will not be able to fly in a 5-m/s breeze.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bee will not be able to reach the flower.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Motion is Relative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A </a:t>
            </a:r>
            <a:r>
              <a:rPr lang="en-US" sz="2200" dirty="0"/>
              <a:t>hungry bee sees a flower in a 5-m/s breeze. How fast and in what direction should the bee fly in order to hover above the flower?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b="1" dirty="0" smtClean="0">
                <a:solidFill>
                  <a:srgbClr val="D81F19"/>
                </a:solidFill>
              </a:rPr>
              <a:t>It should fly toward the flower, then at 5 m/s into the breeze.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It should fly with the breeze at 5 m/s away from the flower.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bee will not be able to fly in a 5-m/s breeze.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bee will not be able to reach the flower.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i="1" dirty="0" smtClean="0"/>
              <a:t>Explanation</a:t>
            </a:r>
            <a:r>
              <a:rPr lang="en-US" sz="2200" b="1" i="1" dirty="0"/>
              <a:t>:</a:t>
            </a:r>
          </a:p>
          <a:p>
            <a:pPr marL="0" indent="0">
              <a:buNone/>
            </a:pPr>
            <a:r>
              <a:rPr lang="en-US" sz="2200" dirty="0" smtClean="0"/>
              <a:t>When </a:t>
            </a:r>
            <a:r>
              <a:rPr lang="en-US" sz="2200" dirty="0"/>
              <a:t>just above the flower, it should fly at 5-m/s in order to hover at rest. This is why bees grip onto a flower to prevent from being blown off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</a:t>
            </a: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4809920" cy="5106987"/>
          </a:xfrm>
        </p:spPr>
        <p:txBody>
          <a:bodyPr/>
          <a:lstStyle/>
          <a:p>
            <a:r>
              <a:rPr lang="en-US" dirty="0" smtClean="0"/>
              <a:t>Galileo first formulated the concept of acceleration in his experiments with inclined planes.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4" name="Picture 3" descr="01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"/>
          <a:stretch/>
        </p:blipFill>
        <p:spPr>
          <a:xfrm>
            <a:off x="6257017" y="658519"/>
            <a:ext cx="2286000" cy="549565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Acceleration</a:t>
            </a:r>
            <a:r>
              <a:rPr lang="en-US" dirty="0" smtClean="0"/>
              <a:t> is the rate at which velocity changes with time. The change in velocity may be in magnitude, in direction, or both.</a:t>
            </a:r>
          </a:p>
          <a:p>
            <a:pPr lvl="1"/>
            <a:r>
              <a:rPr lang="en-US" dirty="0" smtClean="0"/>
              <a:t>Equation for acceleration: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Acceleration =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6936"/>
              </p:ext>
            </p:extLst>
          </p:nvPr>
        </p:nvGraphicFramePr>
        <p:xfrm>
          <a:off x="3336803" y="3407364"/>
          <a:ext cx="3200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Equation" r:id="rId3" imgW="3289300" imgH="736600" progId="Equation.3">
                  <p:embed/>
                </p:oleObj>
              </mc:Choice>
              <mc:Fallback>
                <p:oleObj name="Equation" r:id="rId3" imgW="328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803" y="3407364"/>
                        <a:ext cx="32004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01_22_Figur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"/>
          <a:stretch/>
        </p:blipFill>
        <p:spPr>
          <a:xfrm>
            <a:off x="6911923" y="2290592"/>
            <a:ext cx="1828800" cy="3821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automobile cannot maintain a constant speed when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accelerating.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rounding a curve.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automobile cannot maintain a constant speed when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accelerating.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rounding a curve.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When rounding a curve, the automobile is accelerating, for it is changing direction.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Acceleration and velocity are actually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much the same as each other.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rates, but for different quantities.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 when direction is not a factor.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 for free-fall situations.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Acceleration and velocity are actually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much the same as each other.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rates, but for different quantities.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 when direction is not a factor.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 for free-fall situations.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Velocity is the rate at which distance changes with time; acceleration is the rate at which velocity changes with time.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4923658" cy="5106987"/>
          </a:xfrm>
        </p:spPr>
        <p:txBody>
          <a:bodyPr/>
          <a:lstStyle/>
          <a:p>
            <a:r>
              <a:rPr lang="en-US" dirty="0" smtClean="0"/>
              <a:t>Free fall</a:t>
            </a:r>
          </a:p>
          <a:p>
            <a:pPr lvl="1"/>
            <a:r>
              <a:rPr lang="en-US" dirty="0" smtClean="0"/>
              <a:t>When the only force</a:t>
            </a:r>
            <a:br>
              <a:rPr lang="en-US" dirty="0" smtClean="0"/>
            </a:br>
            <a:r>
              <a:rPr lang="en-US" dirty="0" smtClean="0"/>
              <a:t>acting on a falling</a:t>
            </a:r>
            <a:br>
              <a:rPr lang="en-US" dirty="0" smtClean="0"/>
            </a:br>
            <a:r>
              <a:rPr lang="en-US" dirty="0" smtClean="0"/>
              <a:t>object is gravity, (with negligible air resistance),</a:t>
            </a:r>
            <a:br>
              <a:rPr lang="en-US" dirty="0" smtClean="0"/>
            </a:br>
            <a:r>
              <a:rPr lang="en-US" dirty="0" smtClean="0"/>
              <a:t>the object is in a state of </a:t>
            </a:r>
            <a:r>
              <a:rPr lang="en-US" b="1" dirty="0" smtClean="0"/>
              <a:t>free fall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4" name="Picture 3" descr="01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5931370" y="757857"/>
            <a:ext cx="2286000" cy="534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falling object gains 10 m/s each second it falls, its acceleration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m/s per second.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of the above.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Discovery:</a:t>
            </a:r>
          </a:p>
          <a:p>
            <a:pPr lvl="1"/>
            <a:r>
              <a:rPr lang="en-US" dirty="0" smtClean="0"/>
              <a:t>In the absence of friction, no force is necessary to keep a horizontally moving object moving.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271272" y="3323073"/>
            <a:ext cx="8601456" cy="273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falling object gains 10 m/s each second it falls, its acceleration 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10 m/s per second.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of the above.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It is common to express 10 m/s per second as 10 m/s/s, or 10 m/s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free-falling object has a speed of 30 m/s at one instant. Exactly one second later its speed will be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35 m/s.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than 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 m/s.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free-falling object has a speed of 30 m/s at one instant. Exactly one second later its speed will be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35 m/s.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more than 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 m/s.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One second later its speed will be 40 m/s, which is more than 35 m/s.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distance fallen by a free-falling body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 each second of fall.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increases each second when falling.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decreases each second when falling.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Acceleration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distance fallen by a free-falling body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 each second of fall.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increases each second when falling.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decreases each second when falling.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Explanation:</a:t>
            </a:r>
          </a:p>
          <a:p>
            <a:pPr marL="0" indent="0">
              <a:buNone/>
            </a:pPr>
            <a:r>
              <a:rPr lang="en-US" dirty="0" smtClean="0"/>
              <a:t>See Table 1.2 for verification of this. Falling distance ~ </a:t>
            </a:r>
            <a:r>
              <a:rPr lang="en-US" dirty="0" smtClean="0">
                <a:sym typeface="Symbol" charset="0"/>
              </a:rPr>
              <a:t>time squared.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/>
          </a:p>
        </p:txBody>
      </p:sp>
      <p:pic>
        <p:nvPicPr>
          <p:cNvPr id="3" name="Picture 2" descr="01_02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/>
        </p:blipFill>
        <p:spPr>
          <a:xfrm>
            <a:off x="271272" y="1773409"/>
            <a:ext cx="8601456" cy="3311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  <a:endParaRPr lang="en-US" dirty="0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Balls rolling down inclined planes and then up others tend to roll back up to their original heights.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1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"/>
          <a:stretch/>
        </p:blipFill>
        <p:spPr>
          <a:xfrm>
            <a:off x="1371600" y="3195026"/>
            <a:ext cx="6400800" cy="310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fr-FR" altLang="ja-JP" dirty="0" smtClean="0"/>
              <a:t>'</a:t>
            </a:r>
            <a:r>
              <a:rPr lang="en-US" dirty="0" smtClean="0"/>
              <a:t>s Concept of Inertia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</a:p>
          <a:p>
            <a:pPr lvl="1"/>
            <a:r>
              <a:rPr lang="en-US" dirty="0" smtClean="0"/>
              <a:t>The tendency of a moving body to keep moving is natural—every material object resists </a:t>
            </a:r>
            <a:r>
              <a:rPr lang="en-US" i="1" dirty="0" smtClean="0"/>
              <a:t>change</a:t>
            </a:r>
            <a:r>
              <a:rPr lang="en-US" dirty="0" smtClean="0"/>
              <a:t> in its state of motion. This property of things to resist change is called </a:t>
            </a:r>
            <a:r>
              <a:rPr lang="en-US" b="1" dirty="0" smtClean="0"/>
              <a:t>inertia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Galileo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Concept of Inertia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use of inclined planes for </a:t>
            </a:r>
            <a:r>
              <a:rPr lang="en-US" dirty="0" smtClean="0"/>
              <a:t>Galileo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experiments helped him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eliminate the acceleration of free fall.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discover the concept of energy.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discover the property called inertia.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discover the concept of momentum.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1087</TotalTime>
  <Words>3463</Words>
  <Application>Microsoft Macintosh PowerPoint</Application>
  <PresentationFormat>On-screen Show (4:3)</PresentationFormat>
  <Paragraphs>531</Paragraphs>
  <Slides>65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HA5Lect_template</vt:lpstr>
      <vt:lpstr>Equation</vt:lpstr>
      <vt:lpstr>Chapter 1:  Patterns of Motion and Equilibrium</vt:lpstr>
      <vt:lpstr>This lecture will help you understand:</vt:lpstr>
      <vt:lpstr>Aristotle on Motion</vt:lpstr>
      <vt:lpstr>Galileo's Concept of Inertia</vt:lpstr>
      <vt:lpstr>Galileo's Concept of Inertia</vt:lpstr>
      <vt:lpstr>Galileo's Concept of Inertia</vt:lpstr>
      <vt:lpstr>Galileo's Concept of Inertia</vt:lpstr>
      <vt:lpstr>Galileo's Concept of Inertia</vt:lpstr>
      <vt:lpstr>Galileo's Concept of Inertia CHECK YOUR NEIGHBOR </vt:lpstr>
      <vt:lpstr>Galileo's Concept of Inertia CHECK YOUR ANSWER</vt:lpstr>
      <vt:lpstr>Mass—A Measure of Inertia</vt:lpstr>
      <vt:lpstr>Mass—A Measure of Inertia</vt:lpstr>
      <vt:lpstr>Mass—A Measure of Inertia</vt:lpstr>
      <vt:lpstr>Mass—A Measure of Inertia</vt:lpstr>
      <vt:lpstr>Mass—A Measure of Inertia CHECK YOUR NEIGHBOR </vt:lpstr>
      <vt:lpstr>Mass—A Measure of Inertia CHECK YOUR ANSWER</vt:lpstr>
      <vt:lpstr>Mass—A Measure of Inertia</vt:lpstr>
      <vt:lpstr>Mass—A Measure of Inertia CHECK YOUR NEIGHBOR </vt:lpstr>
      <vt:lpstr>Mass—A Measure of Inertia CHECK YOUR ANSWER </vt:lpstr>
      <vt:lpstr>Mass—A Measure of Inertia CHECK YOUR NEIGHBOR </vt:lpstr>
      <vt:lpstr>Mass—A Measure of Inertia CHECK YOUR ANSWER </vt:lpstr>
      <vt:lpstr>Mass—A Measure of Inertia</vt:lpstr>
      <vt:lpstr>Mass—A Measure of Inertia CHECK YOUR NEIGHBOR </vt:lpstr>
      <vt:lpstr>Mass—A Measure of Inertia CHECK YOUR ANSWER</vt:lpstr>
      <vt:lpstr>Net Force</vt:lpstr>
      <vt:lpstr>Net Force CHECK YOUR NEIGHBOR</vt:lpstr>
      <vt:lpstr>Net Force CHECK YOUR ANSWER</vt:lpstr>
      <vt:lpstr>The Equilibrium Rule</vt:lpstr>
      <vt:lpstr>The Equilibrium Rule CHECK YOUR NEIGHBOR</vt:lpstr>
      <vt:lpstr>The Equilibrium Rule CHECK YOUR ANSWER</vt:lpstr>
      <vt:lpstr>Dynamic Equilibrium</vt:lpstr>
      <vt:lpstr>Dynamic Equilibrium CHECK YOUR NEIGHBOR</vt:lpstr>
      <vt:lpstr>Dynamic Equilibrium CHECK YOUR ANSWER</vt:lpstr>
      <vt:lpstr>Support Force</vt:lpstr>
      <vt:lpstr>Support Force CHECK YOUR NEIGHBOR</vt:lpstr>
      <vt:lpstr>Support Force CHECK YOUR ANSWER</vt:lpstr>
      <vt:lpstr>The Force of Friction</vt:lpstr>
      <vt:lpstr>The Force of Friction</vt:lpstr>
      <vt:lpstr>The Force of Friction CHECK YOUR NEIGHBOR</vt:lpstr>
      <vt:lpstr>The Force of Friction CHECK YOUR ANSWER</vt:lpstr>
      <vt:lpstr>The Force of Friction CHECK YOUR NEIGHBOR</vt:lpstr>
      <vt:lpstr>The Force of Friction CHECK YOUR ANSWER</vt:lpstr>
      <vt:lpstr>The Force of Friction CHECK YOUR NEIGHBOR</vt:lpstr>
      <vt:lpstr>The Force of Friction CHECK YOUR ANSWER</vt:lpstr>
      <vt:lpstr>Speed and Velocity</vt:lpstr>
      <vt:lpstr>Speed and Velocity</vt:lpstr>
      <vt:lpstr>Speed and Velocity CHECK YOUR NEIGHBOR</vt:lpstr>
      <vt:lpstr>Speed and Velocity CHECK YOUR ANSWER</vt:lpstr>
      <vt:lpstr>Motion is Relative</vt:lpstr>
      <vt:lpstr>Motion is Relative CHECK YOUR NEIGHBOR</vt:lpstr>
      <vt:lpstr>Motion is Relative CHECK YOUR ANSWER</vt:lpstr>
      <vt:lpstr>Acceleration</vt:lpstr>
      <vt:lpstr>Acceleration</vt:lpstr>
      <vt:lpstr>Acceleration CHECK YOUR NEIGHBOR</vt:lpstr>
      <vt:lpstr>Acceleration CHECK YOUR ANSWER</vt:lpstr>
      <vt:lpstr>Acceleration CHECK YOUR NEIGHBOR</vt:lpstr>
      <vt:lpstr>Acceleration CHECK YOUR ANSWER</vt:lpstr>
      <vt:lpstr>Acceleration</vt:lpstr>
      <vt:lpstr>Acceleration CHECK YOUR NEIGHBOR</vt:lpstr>
      <vt:lpstr>Acceleration CHECK YOUR ANSWER</vt:lpstr>
      <vt:lpstr>Acceleration CHECK YOUR NEIGHBOR</vt:lpstr>
      <vt:lpstr>Acceleration CHECK YOUR ANSWER</vt:lpstr>
      <vt:lpstr>Acceleration CHECK YOUR NEIGHBOR</vt:lpstr>
      <vt:lpstr>Acceleration CHECK YOUR ANSWER</vt:lpstr>
      <vt:lpstr>PowerPoint Presentation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Pawan Kr Bhambrah</cp:lastModifiedBy>
  <cp:revision>132</cp:revision>
  <dcterms:created xsi:type="dcterms:W3CDTF">2007-09-26T05:29:17Z</dcterms:created>
  <dcterms:modified xsi:type="dcterms:W3CDTF">2016-03-15T11:29:59Z</dcterms:modified>
</cp:coreProperties>
</file>