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8"/>
  </p:notesMasterIdLst>
  <p:handoutMasterIdLst>
    <p:handoutMasterId r:id="rId79"/>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F19"/>
    <a:srgbClr val="81A31B"/>
    <a:srgbClr val="3E69A1"/>
    <a:srgbClr val="FEAD4A"/>
    <a:srgbClr val="FFB347"/>
    <a:srgbClr val="3F5182"/>
    <a:srgbClr val="324881"/>
    <a:srgbClr val="355D9C"/>
    <a:srgbClr val="2D4B80"/>
    <a:srgbClr val="015F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41" d="100"/>
          <a:sy n="141" d="100"/>
        </p:scale>
        <p:origin x="-2016"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9350D-E6D9-1447-92C7-8F50622A04EF}" type="slidenum">
              <a:rPr lang="en-US"/>
              <a:pPr/>
              <a:t>19</a:t>
            </a:fld>
            <a:endParaRPr lang="en-US"/>
          </a:p>
        </p:txBody>
      </p:sp>
      <p:sp>
        <p:nvSpPr>
          <p:cNvPr id="281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50 </a:t>
            </a:r>
            <a:r>
              <a:rPr lang="en-US" dirty="0">
                <a:ea typeface="Batang" charset="0"/>
                <a:cs typeface="Batang" charset="0"/>
              </a:rPr>
              <a:t>m/s.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F51E7-62A2-EF4C-A63C-946BCB33E566}" type="slidenum">
              <a:rPr lang="en-US"/>
              <a:pPr/>
              <a:t>20</a:t>
            </a:fld>
            <a:endParaRPr lang="en-US"/>
          </a:p>
        </p:txBody>
      </p:sp>
      <p:sp>
        <p:nvSpPr>
          <p:cNvPr id="279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50 </a:t>
            </a:r>
            <a:r>
              <a:rPr lang="en-US" dirty="0">
                <a:ea typeface="Batang" charset="0"/>
                <a:cs typeface="Batang" charset="0"/>
              </a:rPr>
              <a:t>m/s.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37566-5306-0041-9796-6DDFD0C4A1EB}" type="slidenum">
              <a:rPr lang="en-US"/>
              <a:pPr/>
              <a:t>22</a:t>
            </a:fld>
            <a:endParaRPr lang="en-US"/>
          </a:p>
        </p:txBody>
      </p:sp>
      <p:sp>
        <p:nvSpPr>
          <p:cNvPr id="285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56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same.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52B5B-9DF8-5A4A-8FC6-A7DF9DE1FAAB}" type="slidenum">
              <a:rPr lang="en-US"/>
              <a:pPr/>
              <a:t>23</a:t>
            </a:fld>
            <a:endParaRPr lang="en-US"/>
          </a:p>
        </p:txBody>
      </p:sp>
      <p:sp>
        <p:nvSpPr>
          <p:cNvPr id="287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77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same.</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1CA67-5734-2D42-A8B6-FEBC4597463E}" type="slidenum">
              <a:rPr lang="en-US"/>
              <a:pPr/>
              <a:t>24</a:t>
            </a:fld>
            <a:endParaRPr lang="en-US"/>
          </a:p>
        </p:txBody>
      </p:sp>
      <p:sp>
        <p:nvSpPr>
          <p:cNvPr id="289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10 </a:t>
            </a:r>
            <a:r>
              <a:rPr lang="en-US" dirty="0">
                <a:ea typeface="Batang" charset="0"/>
                <a:cs typeface="Batang" charset="0"/>
              </a:rPr>
              <a:t>m/s.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E3128-187B-6C45-966C-B2DE962F03E1}" type="slidenum">
              <a:rPr lang="en-US"/>
              <a:pPr/>
              <a:t>25</a:t>
            </a:fld>
            <a:endParaRPr lang="en-US"/>
          </a:p>
        </p:txBody>
      </p:sp>
      <p:sp>
        <p:nvSpPr>
          <p:cNvPr id="283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10 </a:t>
            </a:r>
            <a:r>
              <a:rPr lang="en-US" dirty="0">
                <a:ea typeface="Batang" charset="0"/>
                <a:cs typeface="Batang" charset="0"/>
              </a:rPr>
              <a:t>m/s.</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8F59E-D848-4849-AB51-70FA7B8A2556}" type="slidenum">
              <a:rPr lang="en-US"/>
              <a:pPr/>
              <a:t>29</a:t>
            </a:fld>
            <a:endParaRPr lang="en-US"/>
          </a:p>
        </p:txBody>
      </p:sp>
      <p:sp>
        <p:nvSpPr>
          <p:cNvPr id="304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the coin and feather drop together </a:t>
            </a:r>
            <a:r>
              <a:rPr lang="en-US" dirty="0" smtClean="0">
                <a:ea typeface="Batang" charset="0"/>
                <a:cs typeface="Batang" charset="0"/>
              </a:rPr>
              <a:t>side</a:t>
            </a:r>
            <a:r>
              <a:rPr lang="en-US" baseline="0" dirty="0">
                <a:ea typeface="Batang" charset="0"/>
                <a:cs typeface="Batang" charset="0"/>
              </a:rPr>
              <a:t> </a:t>
            </a:r>
            <a:r>
              <a:rPr lang="en-US" dirty="0" smtClean="0">
                <a:ea typeface="Batang" charset="0"/>
                <a:cs typeface="Batang" charset="0"/>
              </a:rPr>
              <a:t>by</a:t>
            </a:r>
            <a:r>
              <a:rPr lang="en-US" baseline="0" dirty="0" smtClean="0">
                <a:ea typeface="Batang" charset="0"/>
                <a:cs typeface="Batang" charset="0"/>
              </a:rPr>
              <a:t> </a:t>
            </a:r>
            <a:r>
              <a:rPr lang="en-US" dirty="0" smtClean="0">
                <a:ea typeface="Batang" charset="0"/>
                <a:cs typeface="Batang" charset="0"/>
              </a:rPr>
              <a:t>side</a:t>
            </a:r>
            <a:r>
              <a:rPr lang="en-US" dirty="0">
                <a:ea typeface="Batang" charset="0"/>
                <a:cs typeface="Batang" charset="0"/>
              </a:rPr>
              <a:t>.</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D8BCC-B455-724F-8B43-95280C134DAD}" type="slidenum">
              <a:rPr lang="en-US"/>
              <a:pPr/>
              <a:t>30</a:t>
            </a:fld>
            <a:endParaRPr lang="en-US"/>
          </a:p>
        </p:txBody>
      </p:sp>
      <p:sp>
        <p:nvSpPr>
          <p:cNvPr id="306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the coin and feather drop together </a:t>
            </a:r>
            <a:r>
              <a:rPr lang="en-US" dirty="0" smtClean="0">
                <a:ea typeface="Batang" charset="0"/>
                <a:cs typeface="Batang" charset="0"/>
              </a:rPr>
              <a:t>side</a:t>
            </a:r>
            <a:r>
              <a:rPr lang="en-US" baseline="0" dirty="0" smtClean="0">
                <a:ea typeface="Batang" charset="0"/>
                <a:cs typeface="Batang" charset="0"/>
              </a:rPr>
              <a:t> </a:t>
            </a:r>
            <a:r>
              <a:rPr lang="en-US" dirty="0" smtClean="0">
                <a:ea typeface="Batang" charset="0"/>
                <a:cs typeface="Batang" charset="0"/>
              </a:rPr>
              <a:t>by</a:t>
            </a:r>
            <a:r>
              <a:rPr lang="en-US" baseline="0" dirty="0" smtClean="0">
                <a:ea typeface="Batang" charset="0"/>
                <a:cs typeface="Batang" charset="0"/>
              </a:rPr>
              <a:t> </a:t>
            </a:r>
            <a:r>
              <a:rPr lang="en-US" dirty="0" smtClean="0">
                <a:ea typeface="Batang" charset="0"/>
                <a:cs typeface="Batang" charset="0"/>
              </a:rPr>
              <a:t>side.</a:t>
            </a:r>
            <a:endParaRPr lang="en-US" dirty="0">
              <a:ea typeface="Batang" charset="0"/>
              <a:cs typeface="Batang"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9BF12-33F6-8141-AFF1-EB802F9645EF}" type="slidenum">
              <a:rPr lang="en-US"/>
              <a:pPr/>
              <a:t>32</a:t>
            </a:fld>
            <a:endParaRPr lang="en-US"/>
          </a:p>
        </p:txBody>
      </p:sp>
      <p:sp>
        <p:nvSpPr>
          <p:cNvPr id="297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79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less </a:t>
            </a:r>
            <a:r>
              <a:rPr lang="en-US" dirty="0">
                <a:ea typeface="Batang" charset="0"/>
                <a:cs typeface="Batang" charset="0"/>
              </a:rPr>
              <a:t>than </a:t>
            </a:r>
            <a:r>
              <a:rPr lang="en-US" i="1" dirty="0">
                <a:ea typeface="Batang" charset="0"/>
                <a:cs typeface="Batang" charset="0"/>
              </a:rPr>
              <a:t>g</a:t>
            </a:r>
            <a:r>
              <a:rPr lang="en-US" dirty="0">
                <a:ea typeface="Batang" charset="0"/>
                <a:cs typeface="Batang" charset="0"/>
              </a:rPr>
              <a:t>.</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2DF6F-469F-9B46-B8BA-AF7F05E27EAF}" type="slidenum">
              <a:rPr lang="en-US"/>
              <a:pPr/>
              <a:t>33</a:t>
            </a:fld>
            <a:endParaRPr lang="en-US"/>
          </a:p>
        </p:txBody>
      </p:sp>
      <p:sp>
        <p:nvSpPr>
          <p:cNvPr id="2959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59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less </a:t>
            </a:r>
            <a:r>
              <a:rPr lang="en-US" dirty="0">
                <a:ea typeface="Batang" charset="0"/>
                <a:cs typeface="Batang" charset="0"/>
              </a:rPr>
              <a:t>than </a:t>
            </a:r>
            <a:r>
              <a:rPr lang="en-US" i="1" dirty="0">
                <a:ea typeface="Batang" charset="0"/>
                <a:cs typeface="Batang" charset="0"/>
              </a:rPr>
              <a:t>g</a:t>
            </a:r>
            <a:r>
              <a:rPr lang="en-US" dirty="0">
                <a:ea typeface="Batang" charset="0"/>
                <a:cs typeface="Batang" charset="0"/>
              </a:rPr>
              <a: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6F833-C9F4-C846-A144-5DC309335D65}" type="slidenum">
              <a:rPr lang="en-US"/>
              <a:pPr/>
              <a:t>4</a:t>
            </a:fld>
            <a:endParaRPr lang="en-US"/>
          </a:p>
        </p:txBody>
      </p:sp>
      <p:sp>
        <p:nvSpPr>
          <p:cNvPr id="263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31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the </a:t>
            </a:r>
            <a:r>
              <a:rPr lang="en-US" dirty="0">
                <a:ea typeface="Batang" charset="0"/>
                <a:cs typeface="Batang" charset="0"/>
              </a:rPr>
              <a:t>can has inertia.</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BAB5E-6CFE-3A47-A888-9103C2BCB01D}" type="slidenum">
              <a:rPr lang="en-US"/>
              <a:pPr/>
              <a:t>35</a:t>
            </a:fld>
            <a:endParaRPr lang="en-US"/>
          </a:p>
        </p:txBody>
      </p:sp>
      <p:sp>
        <p:nvSpPr>
          <p:cNvPr id="302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20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50 </a:t>
            </a:r>
            <a:r>
              <a:rPr lang="en-US" dirty="0">
                <a:ea typeface="Batang" charset="0"/>
                <a:cs typeface="Batang" charset="0"/>
              </a:rPr>
              <a:t>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DB6-E002-8842-82E6-B775089931DC}" type="slidenum">
              <a:rPr lang="en-US"/>
              <a:pPr/>
              <a:t>36</a:t>
            </a:fld>
            <a:endParaRPr lang="en-US"/>
          </a:p>
        </p:txBody>
      </p:sp>
      <p:sp>
        <p:nvSpPr>
          <p:cNvPr id="300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00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50 </a:t>
            </a:r>
            <a:r>
              <a:rPr lang="en-US" dirty="0">
                <a:ea typeface="Batang" charset="0"/>
                <a:cs typeface="Batang" charset="0"/>
              </a:rPr>
              <a:t>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EAFA2-1E80-D048-ABEF-4CCD88E8235C}" type="slidenum">
              <a:rPr lang="en-US"/>
              <a:pPr/>
              <a:t>37</a:t>
            </a:fld>
            <a:endParaRPr lang="en-US"/>
          </a:p>
        </p:txBody>
      </p:sp>
      <p:sp>
        <p:nvSpPr>
          <p:cNvPr id="308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82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increases</a:t>
            </a:r>
            <a:r>
              <a:rPr lang="en-US" dirty="0">
                <a:ea typeface="Batang" charset="0"/>
                <a:cs typeface="Batang" charset="0"/>
              </a:rPr>
              <a: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AE083-64ED-CD48-B0C3-E69D02DA676D}" type="slidenum">
              <a:rPr lang="en-US"/>
              <a:pPr/>
              <a:t>38</a:t>
            </a:fld>
            <a:endParaRPr lang="en-US"/>
          </a:p>
        </p:txBody>
      </p:sp>
      <p:sp>
        <p:nvSpPr>
          <p:cNvPr id="310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02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increases</a:t>
            </a:r>
            <a:r>
              <a:rPr lang="en-US" dirty="0">
                <a:ea typeface="Batang" charset="0"/>
                <a:cs typeface="Batang" charset="0"/>
              </a:rPr>
              <a:t>.</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C0B56-9E91-9449-B824-A7E28DC98AF0}" type="slidenum">
              <a:rPr lang="en-US"/>
              <a:pPr/>
              <a:t>39</a:t>
            </a:fld>
            <a:endParaRPr lang="en-US"/>
          </a:p>
        </p:txBody>
      </p:sp>
      <p:sp>
        <p:nvSpPr>
          <p:cNvPr id="314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A112B-33CF-CF4A-92EB-1D4C25F2D322}" type="slidenum">
              <a:rPr lang="en-US"/>
              <a:pPr/>
              <a:t>40</a:t>
            </a:fld>
            <a:endParaRPr lang="en-US"/>
          </a:p>
        </p:txBody>
      </p:sp>
      <p:sp>
        <p:nvSpPr>
          <p:cNvPr id="312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23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35C4D-CA77-1341-BD73-865A5996BBF5}" type="slidenum">
              <a:rPr lang="en-US"/>
              <a:pPr/>
              <a:t>41</a:t>
            </a:fld>
            <a:endParaRPr lang="en-US"/>
          </a:p>
        </p:txBody>
      </p:sp>
      <p:sp>
        <p:nvSpPr>
          <p:cNvPr id="318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0ABF0-4D59-D543-89C1-2B600141B506}" type="slidenum">
              <a:rPr lang="en-US"/>
              <a:pPr/>
              <a:t>42</a:t>
            </a:fld>
            <a:endParaRPr lang="en-US"/>
          </a:p>
        </p:txBody>
      </p:sp>
      <p:sp>
        <p:nvSpPr>
          <p:cNvPr id="316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decreases</a:t>
            </a:r>
            <a:r>
              <a:rPr lang="en-US" dirty="0">
                <a:ea typeface="Batang" charset="0"/>
                <a:cs typeface="Batang" charset="0"/>
              </a:rPr>
              <a:t>.</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E2C8F-7BC3-9145-B8C5-EC4374F61975}" type="slidenum">
              <a:rPr lang="en-US"/>
              <a:pPr/>
              <a:t>44</a:t>
            </a:fld>
            <a:endParaRPr lang="en-US"/>
          </a:p>
        </p:txBody>
      </p:sp>
      <p:sp>
        <p:nvSpPr>
          <p:cNvPr id="322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heavy person.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07A95-51C6-4D42-8F8C-E32EF44D2789}" type="slidenum">
              <a:rPr lang="en-US"/>
              <a:pPr/>
              <a:t>45</a:t>
            </a:fld>
            <a:endParaRPr lang="en-US"/>
          </a:p>
        </p:txBody>
      </p:sp>
      <p:sp>
        <p:nvSpPr>
          <p:cNvPr id="320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The </a:t>
            </a:r>
            <a:r>
              <a:rPr lang="en-US" dirty="0">
                <a:ea typeface="Batang" charset="0"/>
                <a:cs typeface="Batang" charset="0"/>
              </a:rPr>
              <a:t>heavy person.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EC23B-144E-9D46-B510-87D0692C6D8F}" type="slidenum">
              <a:rPr lang="en-US"/>
              <a:pPr/>
              <a:t>5</a:t>
            </a:fld>
            <a:endParaRPr lang="en-US"/>
          </a:p>
        </p:txBody>
      </p:sp>
      <p:sp>
        <p:nvSpPr>
          <p:cNvPr id="265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52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the </a:t>
            </a:r>
            <a:r>
              <a:rPr lang="en-US" dirty="0">
                <a:ea typeface="Batang" charset="0"/>
                <a:cs typeface="Batang" charset="0"/>
              </a:rPr>
              <a:t>can has inertia.</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B4B48-47EC-2840-83CB-2502A8420C9D}" type="slidenum">
              <a:rPr lang="en-US"/>
              <a:pPr/>
              <a:t>49</a:t>
            </a:fld>
            <a:endParaRPr lang="en-US"/>
          </a:p>
        </p:txBody>
      </p:sp>
      <p:sp>
        <p:nvSpPr>
          <p:cNvPr id="324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1500 </a:t>
            </a:r>
            <a:r>
              <a:rPr lang="en-US" dirty="0">
                <a:ea typeface="Batang" charset="0"/>
                <a:cs typeface="Batang" charset="0"/>
              </a:rPr>
              <a:t>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21583-69E0-A14F-A746-725D275D57AC}" type="slidenum">
              <a:rPr lang="en-US"/>
              <a:pPr/>
              <a:t>50</a:t>
            </a:fld>
            <a:endParaRPr lang="en-US"/>
          </a:p>
        </p:txBody>
      </p:sp>
      <p:sp>
        <p:nvSpPr>
          <p:cNvPr id="326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1500 </a:t>
            </a:r>
            <a:r>
              <a:rPr lang="en-US" dirty="0">
                <a:ea typeface="Batang" charset="0"/>
                <a:cs typeface="Batang" charset="0"/>
              </a:rPr>
              <a:t>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1D623-FA12-6A42-B4EC-ABA36CC55C86}" type="slidenum">
              <a:rPr lang="en-US"/>
              <a:pPr/>
              <a:t>52</a:t>
            </a:fld>
            <a:endParaRPr lang="en-US"/>
          </a:p>
        </p:txBody>
      </p:sp>
      <p:sp>
        <p:nvSpPr>
          <p:cNvPr id="291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18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you </a:t>
            </a:r>
            <a:r>
              <a:rPr lang="en-US" dirty="0">
                <a:ea typeface="Batang" charset="0"/>
                <a:cs typeface="Batang" charset="0"/>
              </a:rPr>
              <a:t>pull Earth upward.</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14FEC-172F-254C-8751-240E6B7639B6}" type="slidenum">
              <a:rPr lang="en-US"/>
              <a:pPr/>
              <a:t>53</a:t>
            </a:fld>
            <a:endParaRPr lang="en-US"/>
          </a:p>
        </p:txBody>
      </p:sp>
      <p:sp>
        <p:nvSpPr>
          <p:cNvPr id="293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38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you </a:t>
            </a:r>
            <a:r>
              <a:rPr lang="en-US" dirty="0">
                <a:ea typeface="Batang" charset="0"/>
                <a:cs typeface="Batang" charset="0"/>
              </a:rPr>
              <a:t>pull Earth upward.</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ACA0C-D040-D24A-B000-3D249E98328C}" type="slidenum">
              <a:rPr lang="en-US"/>
              <a:pPr/>
              <a:t>55</a:t>
            </a:fld>
            <a:endParaRPr lang="en-US"/>
          </a:p>
        </p:txBody>
      </p:sp>
      <p:sp>
        <p:nvSpPr>
          <p:cNvPr id="328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masses </a:t>
            </a:r>
            <a:r>
              <a:rPr lang="en-US" dirty="0">
                <a:ea typeface="Batang" charset="0"/>
                <a:cs typeface="Batang" charset="0"/>
              </a:rPr>
              <a:t>are different.</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C2D6E-7CE4-AC4A-921E-52A615B90FB8}" type="slidenum">
              <a:rPr lang="en-US"/>
              <a:pPr/>
              <a:t>56</a:t>
            </a:fld>
            <a:endParaRPr lang="en-US"/>
          </a:p>
        </p:txBody>
      </p:sp>
      <p:sp>
        <p:nvSpPr>
          <p:cNvPr id="330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07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masses </a:t>
            </a:r>
            <a:r>
              <a:rPr lang="en-US" dirty="0">
                <a:ea typeface="Batang" charset="0"/>
                <a:cs typeface="Batang" charset="0"/>
              </a:rPr>
              <a:t>are different.</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C4282-F1B8-AE45-90B2-F388A692F512}" type="slidenum">
              <a:rPr lang="en-US"/>
              <a:pPr/>
              <a:t>57</a:t>
            </a:fld>
            <a:endParaRPr lang="en-US"/>
          </a:p>
        </p:txBody>
      </p:sp>
      <p:sp>
        <p:nvSpPr>
          <p:cNvPr id="349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9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ea typeface="Batang" charset="0"/>
                <a:cs typeface="Batang" charset="0"/>
              </a:rPr>
              <a:t>Put the correct answer here including the letter designation.</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91431-F0F7-4E4A-9B68-B8E4F37B8D0F}" type="slidenum">
              <a:rPr lang="en-US"/>
              <a:pPr/>
              <a:t>58</a:t>
            </a:fld>
            <a:endParaRPr lang="en-US"/>
          </a:p>
        </p:txBody>
      </p:sp>
      <p:sp>
        <p:nvSpPr>
          <p:cNvPr id="334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are the same.</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38676-39F4-F447-BCA6-44DA6D41125B}" type="slidenum">
              <a:rPr lang="en-US"/>
              <a:pPr/>
              <a:t>59</a:t>
            </a:fld>
            <a:endParaRPr lang="en-US"/>
          </a:p>
        </p:txBody>
      </p:sp>
      <p:sp>
        <p:nvSpPr>
          <p:cNvPr id="332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are the same.</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96DE6-F369-BA4B-90A3-36DFC1DD5B6B}" type="slidenum">
              <a:rPr lang="en-US"/>
              <a:pPr/>
              <a:t>60</a:t>
            </a:fld>
            <a:endParaRPr lang="en-US"/>
          </a:p>
        </p:txBody>
      </p:sp>
      <p:sp>
        <p:nvSpPr>
          <p:cNvPr id="338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Yes</a:t>
            </a:r>
            <a:r>
              <a:rPr lang="en-US" dirty="0">
                <a:ea typeface="Batang" charset="0"/>
                <a:cs typeface="Batang" charset="0"/>
              </a:rPr>
              <a:t>.</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586CB-B155-A246-9B91-CEE6E7306E89}" type="slidenum">
              <a:rPr lang="en-US"/>
              <a:pPr/>
              <a:t>6</a:t>
            </a:fld>
            <a:endParaRPr lang="en-US"/>
          </a:p>
        </p:txBody>
      </p:sp>
      <p:sp>
        <p:nvSpPr>
          <p:cNvPr id="2672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72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straight</a:t>
            </a:r>
            <a:r>
              <a:rPr lang="en-US" dirty="0">
                <a:ea typeface="Batang" charset="0"/>
                <a:cs typeface="Batang" charset="0"/>
              </a:rPr>
              <a:t>-line path.</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61F29-BF31-2541-86F6-4C95A0F2722F}" type="slidenum">
              <a:rPr lang="en-US"/>
              <a:pPr/>
              <a:t>61</a:t>
            </a:fld>
            <a:endParaRPr lang="en-US"/>
          </a:p>
        </p:txBody>
      </p:sp>
      <p:sp>
        <p:nvSpPr>
          <p:cNvPr id="336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Yes</a:t>
            </a:r>
            <a:r>
              <a:rPr lang="en-US" dirty="0">
                <a:ea typeface="Batang" charset="0"/>
                <a:cs typeface="Batang" charset="0"/>
              </a:rPr>
              <a:t>.</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41437-143E-BF41-B294-D0E89F762785}" type="slidenum">
              <a:rPr lang="en-US"/>
              <a:pPr/>
              <a:t>67</a:t>
            </a:fld>
            <a:endParaRPr lang="en-US"/>
          </a:p>
        </p:txBody>
      </p:sp>
      <p:sp>
        <p:nvSpPr>
          <p:cNvPr id="544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4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hovers </a:t>
            </a:r>
            <a:r>
              <a:rPr lang="en-US" dirty="0">
                <a:ea typeface="Batang" charset="0"/>
                <a:cs typeface="Batang" charset="0"/>
              </a:rPr>
              <a:t>in midair.</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45D79-23C1-1941-88CE-387BB77B5B9B}" type="slidenum">
              <a:rPr lang="en-US"/>
              <a:pPr/>
              <a:t>68</a:t>
            </a:fld>
            <a:endParaRPr lang="en-US"/>
          </a:p>
        </p:txBody>
      </p:sp>
      <p:sp>
        <p:nvSpPr>
          <p:cNvPr id="546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6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hovers </a:t>
            </a:r>
            <a:r>
              <a:rPr lang="en-US" dirty="0">
                <a:ea typeface="Batang" charset="0"/>
                <a:cs typeface="Batang" charset="0"/>
              </a:rPr>
              <a:t>in midair.</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98780-07AD-1348-B4F0-FFC1E76456D1}" type="slidenum">
              <a:rPr lang="en-US"/>
              <a:pPr/>
              <a:t>69</a:t>
            </a:fld>
            <a:endParaRPr lang="en-US"/>
          </a:p>
        </p:txBody>
      </p:sp>
      <p:sp>
        <p:nvSpPr>
          <p:cNvPr id="548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8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climbs </a:t>
            </a:r>
            <a:r>
              <a:rPr lang="en-US" dirty="0">
                <a:ea typeface="Batang" charset="0"/>
                <a:cs typeface="Batang" charset="0"/>
              </a:rPr>
              <a:t>up.</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5F685-623E-4148-A8BC-175197B0CC0A}" type="slidenum">
              <a:rPr lang="en-US"/>
              <a:pPr/>
              <a:t>70</a:t>
            </a:fld>
            <a:endParaRPr lang="en-US"/>
          </a:p>
        </p:txBody>
      </p:sp>
      <p:sp>
        <p:nvSpPr>
          <p:cNvPr id="550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0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climbs </a:t>
            </a:r>
            <a:r>
              <a:rPr lang="en-US" dirty="0">
                <a:ea typeface="Batang" charset="0"/>
                <a:cs typeface="Batang" charset="0"/>
              </a:rPr>
              <a:t>up.</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FEF6D-26E3-274F-861E-210F2435E378}" type="slidenum">
              <a:rPr lang="en-US"/>
              <a:pPr/>
              <a:t>71</a:t>
            </a:fld>
            <a:endParaRPr lang="en-US"/>
          </a:p>
        </p:txBody>
      </p:sp>
      <p:sp>
        <p:nvSpPr>
          <p:cNvPr id="552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2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a:t>
            </a:r>
            <a:r>
              <a:rPr lang="en-US" dirty="0" smtClean="0"/>
              <a:t>pushing air down so that the air pushes it upward.</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AB4E0-AA9A-1142-BD8A-FEBAF9C8BCF7}" type="slidenum">
              <a:rPr lang="en-US"/>
              <a:pPr/>
              <a:t>72</a:t>
            </a:fld>
            <a:endParaRPr lang="en-US"/>
          </a:p>
        </p:txBody>
      </p:sp>
      <p:sp>
        <p:nvSpPr>
          <p:cNvPr id="555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50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a:t>
            </a:r>
            <a:r>
              <a:rPr lang="en-US" dirty="0" smtClean="0"/>
              <a:t>pushing air down so that the air pushes it upward.</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7886-2AEA-5E45-AD3E-A5451D09EC72}" type="slidenum">
              <a:rPr lang="en-US"/>
              <a:pPr/>
              <a:t>73</a:t>
            </a:fld>
            <a:endParaRPr lang="en-US"/>
          </a:p>
        </p:txBody>
      </p:sp>
      <p:sp>
        <p:nvSpPr>
          <p:cNvPr id="557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70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oncoming </a:t>
            </a:r>
            <a:r>
              <a:rPr lang="en-US" dirty="0">
                <a:ea typeface="Batang" charset="0"/>
                <a:cs typeface="Batang" charset="0"/>
              </a:rPr>
              <a:t>air downward to produce lift.</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1D504-BD38-2746-9126-A25494F8519D}" type="slidenum">
              <a:rPr lang="en-US"/>
              <a:pPr/>
              <a:t>74</a:t>
            </a:fld>
            <a:endParaRPr lang="en-US"/>
          </a:p>
        </p:txBody>
      </p:sp>
      <p:sp>
        <p:nvSpPr>
          <p:cNvPr id="559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91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oncoming </a:t>
            </a:r>
            <a:r>
              <a:rPr lang="en-US" dirty="0">
                <a:ea typeface="Batang" charset="0"/>
                <a:cs typeface="Batang" charset="0"/>
              </a:rPr>
              <a:t>air downward to produce lift.</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F4641-D4C4-BD49-A87C-36710761108D}" type="slidenum">
              <a:rPr lang="en-US"/>
              <a:pPr/>
              <a:t>75</a:t>
            </a:fld>
            <a:endParaRPr lang="en-US"/>
          </a:p>
        </p:txBody>
      </p:sp>
      <p:sp>
        <p:nvSpPr>
          <p:cNvPr id="561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611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downward </a:t>
            </a:r>
            <a:r>
              <a:rPr lang="en-US" dirty="0">
                <a:ea typeface="Batang" charset="0"/>
                <a:cs typeface="Batang" charset="0"/>
              </a:rPr>
              <a:t>with greater force.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F5454-0A37-9347-81A3-7C5892FF7211}" type="slidenum">
              <a:rPr lang="en-US"/>
              <a:pPr/>
              <a:t>7</a:t>
            </a:fld>
            <a:endParaRPr lang="en-US"/>
          </a:p>
        </p:txBody>
      </p:sp>
      <p:sp>
        <p:nvSpPr>
          <p:cNvPr id="2693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B</a:t>
            </a:r>
            <a:r>
              <a:rPr lang="en-US" dirty="0" smtClean="0">
                <a:ea typeface="Batang" charset="0"/>
                <a:cs typeface="Batang" charset="0"/>
              </a:rPr>
              <a:t>. straight</a:t>
            </a:r>
            <a:r>
              <a:rPr lang="en-US" dirty="0">
                <a:ea typeface="Batang" charset="0"/>
                <a:cs typeface="Batang" charset="0"/>
              </a:rPr>
              <a:t>-line path.</a:t>
            </a: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8CFF4-D42B-084C-8450-FABA4DD5A2EA}" type="slidenum">
              <a:rPr lang="en-US"/>
              <a:pPr/>
              <a:t>76</a:t>
            </a:fld>
            <a:endParaRPr lang="en-US"/>
          </a:p>
        </p:txBody>
      </p:sp>
      <p:sp>
        <p:nvSpPr>
          <p:cNvPr id="563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632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downward </a:t>
            </a:r>
            <a:r>
              <a:rPr lang="en-US" dirty="0">
                <a:ea typeface="Batang" charset="0"/>
                <a:cs typeface="Batang" charset="0"/>
              </a:rPr>
              <a:t>with greater force.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0251B-4790-3A42-80DD-5316E15B81D2}" type="slidenum">
              <a:rPr lang="en-US"/>
              <a:pPr/>
              <a:t>14</a:t>
            </a:fld>
            <a:endParaRPr lang="en-US"/>
          </a:p>
        </p:txBody>
      </p:sp>
      <p:sp>
        <p:nvSpPr>
          <p:cNvPr id="2734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doubles</a:t>
            </a:r>
            <a:r>
              <a:rPr lang="en-US" dirty="0">
                <a:ea typeface="Batang" charset="0"/>
                <a:cs typeface="Batang" charset="0"/>
              </a:rPr>
              <a:t>.</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B9025-8BC7-B14A-8CBD-B6C1EA9814F7}" type="slidenum">
              <a:rPr lang="en-US"/>
              <a:pPr/>
              <a:t>15</a:t>
            </a:fld>
            <a:endParaRPr lang="en-US"/>
          </a:p>
        </p:txBody>
      </p:sp>
      <p:sp>
        <p:nvSpPr>
          <p:cNvPr id="2775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75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C</a:t>
            </a:r>
            <a:r>
              <a:rPr lang="en-US" dirty="0" smtClean="0">
                <a:ea typeface="Batang" charset="0"/>
                <a:cs typeface="Batang" charset="0"/>
              </a:rPr>
              <a:t>. doubles</a:t>
            </a:r>
            <a:r>
              <a:rPr lang="en-US" dirty="0">
                <a:ea typeface="Batang" charset="0"/>
                <a:cs typeface="Batang" charset="0"/>
              </a:rPr>
              <a: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E390B-B8BE-D146-B647-E4F165B16327}" type="slidenum">
              <a:rPr lang="en-US"/>
              <a:pPr/>
              <a:t>16</a:t>
            </a:fld>
            <a:endParaRPr lang="en-US"/>
          </a:p>
        </p:txBody>
      </p:sp>
      <p:sp>
        <p:nvSpPr>
          <p:cNvPr id="275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5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The </a:t>
            </a:r>
            <a:r>
              <a:rPr lang="en-US" dirty="0">
                <a:ea typeface="Batang" charset="0"/>
                <a:cs typeface="Batang" charset="0"/>
              </a:rPr>
              <a:t>mass of the cart doubled when the force doubled.</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0B182-B9BC-8648-BAEF-F793D72C8E1F}" type="slidenum">
              <a:rPr lang="en-US"/>
              <a:pPr/>
              <a:t>17</a:t>
            </a:fld>
            <a:endParaRPr lang="en-US"/>
          </a:p>
        </p:txBody>
      </p:sp>
      <p:sp>
        <p:nvSpPr>
          <p:cNvPr id="271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13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ea typeface="Batang" charset="0"/>
                <a:cs typeface="Batang" charset="0"/>
              </a:rPr>
              <a:t>A</a:t>
            </a:r>
            <a:r>
              <a:rPr lang="en-US" dirty="0" smtClean="0">
                <a:ea typeface="Batang" charset="0"/>
                <a:cs typeface="Batang" charset="0"/>
              </a:rPr>
              <a:t>. The </a:t>
            </a:r>
            <a:r>
              <a:rPr lang="en-US" dirty="0">
                <a:ea typeface="Batang" charset="0"/>
                <a:cs typeface="Batang" charset="0"/>
              </a:rPr>
              <a:t>mass of the cart doubled when the force doubled.</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smtClean="0"/>
              <a:t>© 2017 Pearson Education, Inc.</a:t>
            </a:r>
            <a:endParaRPr lang="en-GB"/>
          </a:p>
        </p:txBody>
      </p:sp>
      <p:sp>
        <p:nvSpPr>
          <p:cNvPr id="4101" name="Rectangle 5"/>
          <p:cNvSpPr>
            <a:spLocks noChangeArrowheads="1"/>
          </p:cNvSpPr>
          <p:nvPr/>
        </p:nvSpPr>
        <p:spPr bwMode="auto">
          <a:xfrm>
            <a:off x="-6350" y="0"/>
            <a:ext cx="9162288" cy="609600"/>
          </a:xfrm>
          <a:prstGeom prst="rect">
            <a:avLst/>
          </a:prstGeom>
          <a:solidFill>
            <a:srgbClr val="D81F1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2 </a:t>
            </a:r>
            <a:r>
              <a:rPr lang="en-US" sz="2800" dirty="0">
                <a:solidFill>
                  <a:schemeClr val="bg1"/>
                </a:solidFill>
              </a:rPr>
              <a:t>Lecture</a:t>
            </a:r>
          </a:p>
        </p:txBody>
      </p:sp>
      <p:pic>
        <p:nvPicPr>
          <p:cNvPr id="9" name="Picture 8" descr="HEW10491_06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3225" y="603504"/>
            <a:ext cx="4779782"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81F1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D81F19"/>
              </a:buClr>
              <a:defRPr/>
            </a:lvl1pPr>
            <a:lvl2pPr marL="800100" indent="-342900">
              <a:buClr>
                <a:srgbClr val="D81F19"/>
              </a:buClr>
              <a:buFont typeface="Arial"/>
              <a:buChar char="•"/>
              <a:defRPr/>
            </a:lvl2pPr>
            <a:lvl3pPr>
              <a:buClr>
                <a:srgbClr val="D81F19"/>
              </a:buClr>
              <a:defRPr/>
            </a:lvl3pPr>
            <a:lvl4pPr>
              <a:buClr>
                <a:srgbClr val="D81F19"/>
              </a:buClr>
              <a:defRPr/>
            </a:lvl4pPr>
            <a:lvl5pPr>
              <a:buClr>
                <a:srgbClr val="D81F19"/>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2017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81F1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65125" y="1141413"/>
            <a:ext cx="4038600" cy="5106987"/>
          </a:xfrm>
        </p:spPr>
        <p:txBody>
          <a:bodyPr/>
          <a:lstStyle>
            <a:lvl1pPr>
              <a:buClr>
                <a:srgbClr val="D81F19"/>
              </a:buClr>
              <a:defRPr sz="2800"/>
            </a:lvl1pPr>
            <a:lvl2pPr>
              <a:buClr>
                <a:srgbClr val="D81F19"/>
              </a:buClr>
              <a:defRPr sz="2400"/>
            </a:lvl2pPr>
            <a:lvl3pPr>
              <a:buClr>
                <a:srgbClr val="D81F19"/>
              </a:buClr>
              <a:defRPr sz="2000"/>
            </a:lvl3pPr>
            <a:lvl4pPr>
              <a:buClr>
                <a:srgbClr val="D81F19"/>
              </a:buClr>
              <a:defRPr sz="1800"/>
            </a:lvl4pPr>
            <a:lvl5pPr>
              <a:buClr>
                <a:srgbClr val="D81F19"/>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141413"/>
            <a:ext cx="4038600" cy="5106987"/>
          </a:xfrm>
        </p:spPr>
        <p:txBody>
          <a:bodyPr/>
          <a:lstStyle>
            <a:lvl1pPr>
              <a:buClr>
                <a:srgbClr val="D81F19"/>
              </a:buClr>
              <a:defRPr sz="2800"/>
            </a:lvl1pPr>
            <a:lvl2pPr>
              <a:buClr>
                <a:srgbClr val="D81F19"/>
              </a:buClr>
              <a:defRPr sz="2400"/>
            </a:lvl2pPr>
            <a:lvl3pPr>
              <a:buClr>
                <a:srgbClr val="D81F19"/>
              </a:buClr>
              <a:defRPr sz="2000"/>
            </a:lvl3pPr>
            <a:lvl4pPr>
              <a:buClr>
                <a:srgbClr val="D81F19"/>
              </a:buClr>
              <a:defRPr sz="1800"/>
            </a:lvl4pPr>
            <a:lvl5pPr>
              <a:buClr>
                <a:srgbClr val="D81F19"/>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smtClean="0"/>
              <a:t>© 2017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2017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D81F1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D81F19"/>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D81F19"/>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D81F19"/>
        </a:buClr>
        <a:buChar char="•"/>
        <a:defRPr sz="2400">
          <a:solidFill>
            <a:schemeClr val="tx1"/>
          </a:solidFill>
          <a:latin typeface="+mn-lt"/>
          <a:ea typeface="+mn-ea"/>
        </a:defRPr>
      </a:lvl3pPr>
      <a:lvl4pPr marL="1600200" indent="-228600" algn="l" rtl="0" fontAlgn="base">
        <a:spcBef>
          <a:spcPct val="20000"/>
        </a:spcBef>
        <a:spcAft>
          <a:spcPct val="0"/>
        </a:spcAft>
        <a:buClr>
          <a:srgbClr val="D81F19"/>
        </a:buClr>
        <a:buChar char="–"/>
        <a:defRPr sz="2000">
          <a:solidFill>
            <a:schemeClr val="tx1"/>
          </a:solidFill>
          <a:latin typeface="+mn-lt"/>
          <a:ea typeface="+mn-ea"/>
        </a:defRPr>
      </a:lvl4pPr>
      <a:lvl5pPr marL="2057400" indent="-228600" algn="l" rtl="0" fontAlgn="base">
        <a:spcBef>
          <a:spcPct val="20000"/>
        </a:spcBef>
        <a:spcAft>
          <a:spcPct val="0"/>
        </a:spcAft>
        <a:buClr>
          <a:srgbClr val="D81F19"/>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5" Type="http://schemas.openxmlformats.org/officeDocument/2006/relationships/oleObject" Target="../embeddings/oleObject2.bin"/><Relationship Id="rId6" Type="http://schemas.openxmlformats.org/officeDocument/2006/relationships/image" Target="../media/image9.emf"/><Relationship Id="rId7" Type="http://schemas.openxmlformats.org/officeDocument/2006/relationships/image" Target="../media/image10.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644170"/>
            <a:ext cx="3689468" cy="1569660"/>
          </a:xfrm>
        </p:spPr>
        <p:txBody>
          <a:bodyPr/>
          <a:lstStyle/>
          <a:p>
            <a:r>
              <a:rPr lang="en-US" dirty="0" smtClean="0"/>
              <a:t>Chapter 2: </a:t>
            </a:r>
            <a:br>
              <a:rPr lang="en-US" dirty="0" smtClean="0"/>
            </a:br>
            <a:r>
              <a:rPr lang="en-US" dirty="0" smtClean="0"/>
              <a:t>Newton</a:t>
            </a:r>
            <a:r>
              <a:rPr lang="fr-FR" dirty="0" smtClean="0"/>
              <a:t>'</a:t>
            </a:r>
            <a:r>
              <a:rPr lang="en-US" dirty="0" smtClean="0"/>
              <a:t>s Laws </a:t>
            </a:r>
            <a:br>
              <a:rPr lang="en-US" dirty="0" smtClean="0"/>
            </a:br>
            <a:r>
              <a:rPr lang="en-US" dirty="0" smtClean="0"/>
              <a:t>of Motion</a:t>
            </a:r>
            <a:endParaRPr lang="en-US" dirty="0"/>
          </a:p>
        </p:txBody>
      </p:sp>
      <p:sp>
        <p:nvSpPr>
          <p:cNvPr id="5" name="Rectangle 17"/>
          <p:cNvSpPr>
            <a:spLocks noGrp="1" noChangeArrowheads="1"/>
          </p:cNvSpPr>
          <p:nvPr>
            <p:ph type="ftr" sz="quarter" idx="3"/>
          </p:nvPr>
        </p:nvSpPr>
        <p:spPr/>
        <p:txBody>
          <a:bodyPr/>
          <a:lstStyle/>
          <a:p>
            <a:r>
              <a:rPr lang="en-GB" smtClean="0"/>
              <a:t>© 2017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smtClean="0"/>
              <a:t>Inertia in Action</a:t>
            </a:r>
            <a:endParaRPr lang="en-US"/>
          </a:p>
        </p:txBody>
      </p:sp>
      <p:sp>
        <p:nvSpPr>
          <p:cNvPr id="535556" name="Rectangle 4"/>
          <p:cNvSpPr>
            <a:spLocks noGrp="1" noChangeArrowheads="1"/>
          </p:cNvSpPr>
          <p:nvPr>
            <p:ph sz="half" idx="1"/>
          </p:nvPr>
        </p:nvSpPr>
        <p:spPr/>
        <p:txBody>
          <a:bodyPr/>
          <a:lstStyle/>
          <a:p>
            <a:r>
              <a:rPr lang="en-US" dirty="0" smtClean="0"/>
              <a:t>When you flip a coin in a high-speed airplane, it behaves as if the airplane were at rest.</a:t>
            </a:r>
          </a:p>
          <a:p>
            <a:r>
              <a:rPr lang="en-US" dirty="0" smtClean="0"/>
              <a:t>The coin keeps up with you.</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9" name="Picture 18" descr="02_05_Figure.jpg"/>
          <p:cNvPicPr>
            <a:picLocks noChangeAspect="1"/>
          </p:cNvPicPr>
          <p:nvPr/>
        </p:nvPicPr>
        <p:blipFill rotWithShape="1">
          <a:blip r:embed="rId2">
            <a:extLst>
              <a:ext uri="{28A0092B-C50C-407E-A947-70E740481C1C}">
                <a14:useLocalDpi xmlns:a14="http://schemas.microsoft.com/office/drawing/2010/main" val="0"/>
              </a:ext>
            </a:extLst>
          </a:blip>
          <a:srcRect b="2699"/>
          <a:stretch/>
        </p:blipFill>
        <p:spPr>
          <a:xfrm>
            <a:off x="4931363" y="1079432"/>
            <a:ext cx="3657600" cy="46991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smtClean="0"/>
              <a:t>Inertia in Action</a:t>
            </a:r>
            <a:endParaRPr lang="en-US"/>
          </a:p>
        </p:txBody>
      </p:sp>
      <p:sp>
        <p:nvSpPr>
          <p:cNvPr id="18" name="Content Placeholder 17"/>
          <p:cNvSpPr>
            <a:spLocks noGrp="1"/>
          </p:cNvSpPr>
          <p:nvPr>
            <p:ph sz="half" idx="2"/>
          </p:nvPr>
        </p:nvSpPr>
        <p:spPr/>
        <p:txBody>
          <a:bodyPr/>
          <a:lstStyle/>
          <a:p>
            <a:r>
              <a:rPr lang="en-US" dirty="0"/>
              <a:t>Can the bird drop down and catch the worm if the Earth moves at 30 km/s</a:t>
            </a:r>
            <a:r>
              <a:rPr lang="en-US" dirty="0" smtClean="0"/>
              <a:t>?</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9" name="Picture 18" descr="02_04_Figure.jpg"/>
          <p:cNvPicPr>
            <a:picLocks noChangeAspect="1"/>
          </p:cNvPicPr>
          <p:nvPr/>
        </p:nvPicPr>
        <p:blipFill rotWithShape="1">
          <a:blip r:embed="rId2">
            <a:extLst>
              <a:ext uri="{28A0092B-C50C-407E-A947-70E740481C1C}">
                <a14:useLocalDpi xmlns:a14="http://schemas.microsoft.com/office/drawing/2010/main" val="0"/>
              </a:ext>
            </a:extLst>
          </a:blip>
          <a:srcRect b="3266"/>
          <a:stretch/>
        </p:blipFill>
        <p:spPr>
          <a:xfrm>
            <a:off x="673571" y="1588890"/>
            <a:ext cx="3657600" cy="36802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a:t>
            </a:r>
            <a:endParaRPr lang="en-US" dirty="0"/>
          </a:p>
        </p:txBody>
      </p:sp>
      <p:sp>
        <p:nvSpPr>
          <p:cNvPr id="6147" name="Rectangle 3"/>
          <p:cNvSpPr>
            <a:spLocks noGrp="1" noChangeArrowheads="1"/>
          </p:cNvSpPr>
          <p:nvPr>
            <p:ph sz="half" idx="1"/>
          </p:nvPr>
        </p:nvSpPr>
        <p:spPr>
          <a:xfrm>
            <a:off x="365124" y="1141413"/>
            <a:ext cx="4373927" cy="5106987"/>
          </a:xfrm>
        </p:spPr>
        <p:txBody>
          <a:bodyPr/>
          <a:lstStyle/>
          <a:p>
            <a:r>
              <a:rPr lang="en-US" dirty="0" smtClean="0"/>
              <a:t>The law of acceleration:</a:t>
            </a:r>
          </a:p>
          <a:p>
            <a:pPr lvl="1"/>
            <a:r>
              <a:rPr lang="en-US" dirty="0" smtClean="0"/>
              <a:t>The acceleration produced by a net force on an object is directly proportional to the net force, is in the same direction as the net force, and is inversely proportional to the mass of the object.</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9" name="Picture 18" descr="02_07_Figure.jpg"/>
          <p:cNvPicPr>
            <a:picLocks noChangeAspect="1"/>
          </p:cNvPicPr>
          <p:nvPr/>
        </p:nvPicPr>
        <p:blipFill rotWithShape="1">
          <a:blip r:embed="rId2">
            <a:extLst>
              <a:ext uri="{28A0092B-C50C-407E-A947-70E740481C1C}">
                <a14:useLocalDpi xmlns:a14="http://schemas.microsoft.com/office/drawing/2010/main" val="0"/>
              </a:ext>
            </a:extLst>
          </a:blip>
          <a:srcRect b="3124"/>
          <a:stretch/>
        </p:blipFill>
        <p:spPr>
          <a:xfrm>
            <a:off x="5956770" y="764411"/>
            <a:ext cx="2743200" cy="55925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 </a:t>
            </a:r>
            <a:endParaRPr lang="en-US" dirty="0"/>
          </a:p>
        </p:txBody>
      </p:sp>
      <p:sp>
        <p:nvSpPr>
          <p:cNvPr id="7171" name="Rectangle 3"/>
          <p:cNvSpPr>
            <a:spLocks noGrp="1" noChangeArrowheads="1"/>
          </p:cNvSpPr>
          <p:nvPr>
            <p:ph idx="1"/>
          </p:nvPr>
        </p:nvSpPr>
        <p:spPr>
          <a:xfrm>
            <a:off x="365124" y="1141413"/>
            <a:ext cx="8648551" cy="5359106"/>
          </a:xfrm>
        </p:spPr>
        <p:txBody>
          <a:bodyPr/>
          <a:lstStyle/>
          <a:p>
            <a:r>
              <a:rPr lang="en-US" dirty="0" smtClean="0"/>
              <a:t>Newton</a:t>
            </a:r>
            <a:r>
              <a:rPr lang="fr-FR" altLang="ja-JP" dirty="0" smtClean="0"/>
              <a:t>'</a:t>
            </a:r>
            <a:r>
              <a:rPr lang="en-US" dirty="0" smtClean="0"/>
              <a:t>s second law in equation form:</a:t>
            </a:r>
          </a:p>
          <a:p>
            <a:pPr marL="0" indent="0">
              <a:buNone/>
            </a:pPr>
            <a:endParaRPr lang="en-US" dirty="0" smtClean="0"/>
          </a:p>
          <a:p>
            <a:pPr marL="0" indent="0">
              <a:buNone/>
            </a:pPr>
            <a:r>
              <a:rPr lang="en-US" dirty="0" smtClean="0"/>
              <a:t>	</a:t>
            </a:r>
          </a:p>
          <a:p>
            <a:pPr marL="0" indent="0">
              <a:buNone/>
            </a:pPr>
            <a:r>
              <a:rPr lang="en-US" dirty="0" smtClean="0"/>
              <a:t>			</a:t>
            </a:r>
          </a:p>
          <a:p>
            <a:pPr marL="0" indent="0">
              <a:buNone/>
            </a:pPr>
            <a:r>
              <a:rPr lang="en-US" dirty="0" smtClean="0"/>
              <a:t>			</a:t>
            </a:r>
          </a:p>
          <a:p>
            <a:pPr marL="0" indent="0">
              <a:buNone/>
            </a:pPr>
            <a:endParaRPr lang="en-US" dirty="0" smtClean="0"/>
          </a:p>
          <a:p>
            <a:r>
              <a:rPr lang="en-US" sz="3000" dirty="0" smtClean="0"/>
              <a:t>small</a:t>
            </a:r>
            <a:r>
              <a:rPr lang="en-US" dirty="0" smtClean="0"/>
              <a:t> net force, </a:t>
            </a:r>
            <a:r>
              <a:rPr lang="en-US" sz="3000" dirty="0" smtClean="0"/>
              <a:t>large</a:t>
            </a:r>
            <a:r>
              <a:rPr lang="en-US" dirty="0" smtClean="0"/>
              <a:t> </a:t>
            </a:r>
            <a:r>
              <a:rPr lang="en-US" sz="3500" dirty="0" smtClean="0"/>
              <a:t>mass</a:t>
            </a:r>
            <a:r>
              <a:rPr lang="en-US" dirty="0"/>
              <a:t> </a:t>
            </a:r>
            <a:r>
              <a:rPr lang="en-US" dirty="0" smtClean="0"/>
              <a:t>    </a:t>
            </a:r>
            <a:r>
              <a:rPr lang="en-US" sz="3000" dirty="0" smtClean="0">
                <a:sym typeface="Symbol" charset="0"/>
              </a:rPr>
              <a:t>small </a:t>
            </a:r>
            <a:r>
              <a:rPr lang="en-US" dirty="0" smtClean="0">
                <a:sym typeface="Symbol" charset="0"/>
              </a:rPr>
              <a:t>acceleration</a:t>
            </a:r>
          </a:p>
          <a:p>
            <a:r>
              <a:rPr lang="en-US" sz="3000" dirty="0" smtClean="0">
                <a:sym typeface="Symbol" charset="0"/>
              </a:rPr>
              <a:t>large</a:t>
            </a:r>
            <a:r>
              <a:rPr lang="en-US" dirty="0" smtClean="0">
                <a:sym typeface="Symbol" charset="0"/>
              </a:rPr>
              <a:t> </a:t>
            </a:r>
            <a:r>
              <a:rPr lang="en-US" sz="3500" dirty="0" smtClean="0">
                <a:sym typeface="Symbol" charset="0"/>
              </a:rPr>
              <a:t>net force</a:t>
            </a:r>
            <a:r>
              <a:rPr lang="en-US" dirty="0" smtClean="0">
                <a:sym typeface="Symbol" charset="0"/>
              </a:rPr>
              <a:t>, </a:t>
            </a:r>
            <a:r>
              <a:rPr lang="en-US" sz="3000" dirty="0" smtClean="0">
                <a:sym typeface="Symbol" charset="0"/>
              </a:rPr>
              <a:t>small</a:t>
            </a:r>
            <a:r>
              <a:rPr lang="en-US" dirty="0" smtClean="0">
                <a:sym typeface="Symbol" charset="0"/>
              </a:rPr>
              <a:t> </a:t>
            </a:r>
            <a:r>
              <a:rPr lang="en-US" dirty="0" smtClean="0">
                <a:sym typeface="Symbol" charset="0"/>
              </a:rPr>
              <a:t>mass     large </a:t>
            </a:r>
            <a:r>
              <a:rPr lang="en-US" dirty="0" smtClean="0">
                <a:sym typeface="Symbol" charset="0"/>
              </a:rPr>
              <a:t>						 </a:t>
            </a:r>
            <a:r>
              <a:rPr lang="en-US" sz="3500" dirty="0" smtClean="0">
                <a:sym typeface="Symbol" charset="0"/>
              </a:rPr>
              <a:t>acceleration</a:t>
            </a:r>
            <a:endParaRPr lang="en-US" sz="3500"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graphicFrame>
        <p:nvGraphicFramePr>
          <p:cNvPr id="7172" name="Object 4"/>
          <p:cNvGraphicFramePr>
            <a:graphicFrameLocks noChangeAspect="1"/>
          </p:cNvGraphicFramePr>
          <p:nvPr/>
        </p:nvGraphicFramePr>
        <p:xfrm>
          <a:off x="2743200" y="2413000"/>
          <a:ext cx="3810000" cy="558800"/>
        </p:xfrm>
        <a:graphic>
          <a:graphicData uri="http://schemas.openxmlformats.org/presentationml/2006/ole">
            <mc:AlternateContent xmlns:mc="http://schemas.openxmlformats.org/markup-compatibility/2006">
              <mc:Choice xmlns:v="urn:schemas-microsoft-com:vml" Requires="v">
                <p:oleObj spid="_x0000_s17480" name="Equation" r:id="rId3" imgW="3810000" imgH="558800" progId="Equation.DSMT4">
                  <p:embed/>
                </p:oleObj>
              </mc:Choice>
              <mc:Fallback>
                <p:oleObj name="Equation" r:id="rId3" imgW="3810000" imgH="55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413000"/>
                        <a:ext cx="3810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4495800" y="3251200"/>
          <a:ext cx="977900" cy="558800"/>
        </p:xfrm>
        <a:graphic>
          <a:graphicData uri="http://schemas.openxmlformats.org/presentationml/2006/ole">
            <mc:AlternateContent xmlns:mc="http://schemas.openxmlformats.org/markup-compatibility/2006">
              <mc:Choice xmlns:v="urn:schemas-microsoft-com:vml" Requires="v">
                <p:oleObj spid="_x0000_s17481" name="Equation" r:id="rId5" imgW="977900" imgH="558800" progId="Equation.DSMT4">
                  <p:embed/>
                </p:oleObj>
              </mc:Choice>
              <mc:Fallback>
                <p:oleObj name="Equation" r:id="rId5" imgW="977900" imgH="558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51200"/>
                        <a:ext cx="977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 name="Picture 6" descr="arrow.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795" y="4555642"/>
            <a:ext cx="270072" cy="130680"/>
          </a:xfrm>
          <a:prstGeom prst="rect">
            <a:avLst/>
          </a:prstGeom>
        </p:spPr>
      </p:pic>
      <p:pic>
        <p:nvPicPr>
          <p:cNvPr id="8" name="Picture 7" descr="arrow.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8020" y="5203342"/>
            <a:ext cx="270072" cy="1306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272387" name="Rectangle 3"/>
          <p:cNvSpPr>
            <a:spLocks noGrp="1" noChangeArrowheads="1"/>
          </p:cNvSpPr>
          <p:nvPr>
            <p:ph idx="1"/>
          </p:nvPr>
        </p:nvSpPr>
        <p:spPr/>
        <p:txBody>
          <a:bodyPr/>
          <a:lstStyle/>
          <a:p>
            <a:pPr marL="0" indent="0">
              <a:buNone/>
            </a:pPr>
            <a:r>
              <a:rPr lang="en-US" dirty="0" smtClean="0"/>
              <a:t>Consider </a:t>
            </a:r>
            <a:r>
              <a:rPr lang="en-US" dirty="0"/>
              <a:t>a cart pushed along a track with a certain force. If the force remains the same while the mass of the cart decreases to half, the acceleration of the cart</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halves. </a:t>
            </a:r>
          </a:p>
          <a:p>
            <a:pPr marL="514350" indent="-514350">
              <a:buFont typeface="+mj-lt"/>
              <a:buAutoNum type="alphaUcPeriod"/>
            </a:pPr>
            <a:r>
              <a:rPr lang="en-US" dirty="0" smtClean="0"/>
              <a:t>doubles.</a:t>
            </a:r>
          </a:p>
          <a:p>
            <a:pPr marL="514350" indent="-514350">
              <a:buFont typeface="+mj-lt"/>
              <a:buAutoNum type="alphaUcPeriod"/>
            </a:pPr>
            <a:r>
              <a:rPr lang="en-US" dirty="0" smtClean="0"/>
              <a:t>changes unpredictably.</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276483" name="Rectangle 3"/>
          <p:cNvSpPr>
            <a:spLocks noGrp="1" noChangeArrowheads="1"/>
          </p:cNvSpPr>
          <p:nvPr>
            <p:ph idx="1"/>
          </p:nvPr>
        </p:nvSpPr>
        <p:spPr/>
        <p:txBody>
          <a:bodyPr/>
          <a:lstStyle/>
          <a:p>
            <a:pPr marL="0" indent="0">
              <a:buNone/>
            </a:pPr>
            <a:r>
              <a:rPr lang="en-US" dirty="0"/>
              <a:t>Consider a cart pushed along a track with a certain force. If the force remains the same while the mass of the cart decreases to half, the acceleration of the cart</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halves. </a:t>
            </a:r>
          </a:p>
          <a:p>
            <a:pPr marL="514350" indent="-514350">
              <a:buFont typeface="+mj-lt"/>
              <a:buAutoNum type="alphaUcPeriod"/>
            </a:pPr>
            <a:r>
              <a:rPr lang="en-US" b="1" dirty="0" smtClean="0">
                <a:solidFill>
                  <a:srgbClr val="D81F19"/>
                </a:solidFill>
              </a:rPr>
              <a:t>doubles.</a:t>
            </a:r>
          </a:p>
          <a:p>
            <a:pPr marL="514350" indent="-514350">
              <a:buFont typeface="+mj-lt"/>
              <a:buAutoNum type="alphaUcPeriod"/>
            </a:pPr>
            <a:r>
              <a:rPr lang="en-US" dirty="0" smtClean="0"/>
              <a:t>changes unpredictably.</a:t>
            </a:r>
          </a:p>
          <a:p>
            <a:endParaRPr lang="en-US" dirty="0" smtClean="0"/>
          </a:p>
          <a:p>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274435" name="Rectangle 3"/>
          <p:cNvSpPr>
            <a:spLocks noGrp="1" noChangeArrowheads="1"/>
          </p:cNvSpPr>
          <p:nvPr>
            <p:ph idx="1"/>
          </p:nvPr>
        </p:nvSpPr>
        <p:spPr/>
        <p:txBody>
          <a:bodyPr/>
          <a:lstStyle/>
          <a:p>
            <a:pPr marL="0" indent="0">
              <a:buNone/>
            </a:pPr>
            <a:r>
              <a:rPr lang="en-US" dirty="0"/>
              <a:t>Push a cart along a track so twice as much net force acts upon it. If the acceleration remains the same, what is a reasonable explanation?</a:t>
            </a:r>
          </a:p>
          <a:p>
            <a:pPr marL="514350" indent="-514350">
              <a:buFont typeface="+mj-lt"/>
              <a:buAutoNum type="alphaUcPeriod"/>
            </a:pPr>
            <a:r>
              <a:rPr lang="en-US" dirty="0" smtClean="0"/>
              <a:t>The mass of the cart doubled when the force doubled.</a:t>
            </a:r>
          </a:p>
          <a:p>
            <a:pPr marL="514350" indent="-514350">
              <a:buFont typeface="+mj-lt"/>
              <a:buAutoNum type="alphaUcPeriod"/>
            </a:pPr>
            <a:r>
              <a:rPr lang="en-US" dirty="0" smtClean="0"/>
              <a:t>The cart experiences a force that it </a:t>
            </a:r>
            <a:r>
              <a:rPr lang="en-US" dirty="0" err="1" smtClean="0"/>
              <a:t>didn</a:t>
            </a:r>
            <a:r>
              <a:rPr lang="fr-FR" altLang="ja-JP" dirty="0" smtClean="0"/>
              <a:t>'</a:t>
            </a:r>
            <a:r>
              <a:rPr lang="en-US" dirty="0" smtClean="0"/>
              <a:t>t before. </a:t>
            </a:r>
          </a:p>
          <a:p>
            <a:pPr marL="514350" indent="-514350">
              <a:buFont typeface="+mj-lt"/>
              <a:buAutoNum type="alphaUcPeriod"/>
            </a:pPr>
            <a:r>
              <a:rPr lang="en-US" dirty="0" smtClean="0"/>
              <a:t>The track is not level.</a:t>
            </a:r>
          </a:p>
          <a:p>
            <a:pPr marL="514350" indent="-514350">
              <a:buFont typeface="+mj-lt"/>
              <a:buAutoNum type="alphaUcPeriod"/>
            </a:pPr>
            <a:r>
              <a:rPr lang="en-US" dirty="0" smtClean="0"/>
              <a:t>Friction reversed direction.</a:t>
            </a:r>
          </a:p>
          <a:p>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270339" name="Rectangle 3"/>
          <p:cNvSpPr>
            <a:spLocks noGrp="1" noChangeArrowheads="1"/>
          </p:cNvSpPr>
          <p:nvPr>
            <p:ph idx="1"/>
          </p:nvPr>
        </p:nvSpPr>
        <p:spPr/>
        <p:txBody>
          <a:bodyPr/>
          <a:lstStyle/>
          <a:p>
            <a:pPr marL="0" indent="0">
              <a:buNone/>
            </a:pPr>
            <a:r>
              <a:rPr lang="en-US" dirty="0" smtClean="0"/>
              <a:t>Push </a:t>
            </a:r>
            <a:r>
              <a:rPr lang="en-US" dirty="0"/>
              <a:t>a cart along a track so twice as much net force acts upon it. If the acceleration remains the same, what is a reasonable explanation?</a:t>
            </a:r>
          </a:p>
          <a:p>
            <a:pPr marL="514350" indent="-514350">
              <a:buFont typeface="+mj-lt"/>
              <a:buAutoNum type="alphaUcPeriod"/>
            </a:pPr>
            <a:r>
              <a:rPr lang="en-US" b="1" dirty="0" smtClean="0">
                <a:solidFill>
                  <a:srgbClr val="D81F19"/>
                </a:solidFill>
              </a:rPr>
              <a:t>The mass of the cart doubled when the force doubled.</a:t>
            </a:r>
          </a:p>
          <a:p>
            <a:pPr marL="514350" indent="-514350">
              <a:buFont typeface="+mj-lt"/>
              <a:buAutoNum type="alphaUcPeriod"/>
            </a:pPr>
            <a:r>
              <a:rPr lang="en-US" dirty="0" smtClean="0"/>
              <a:t>The cart experiences a force that it </a:t>
            </a:r>
            <a:r>
              <a:rPr lang="en-US" dirty="0" err="1" smtClean="0"/>
              <a:t>didn</a:t>
            </a:r>
            <a:r>
              <a:rPr lang="fr-FR" altLang="ja-JP" dirty="0" smtClean="0"/>
              <a:t>'</a:t>
            </a:r>
            <a:r>
              <a:rPr lang="en-US" dirty="0" smtClean="0"/>
              <a:t>t before.</a:t>
            </a:r>
          </a:p>
          <a:p>
            <a:pPr marL="514350" indent="-514350">
              <a:buFont typeface="+mj-lt"/>
              <a:buAutoNum type="alphaUcPeriod"/>
            </a:pPr>
            <a:r>
              <a:rPr lang="en-US" dirty="0" smtClean="0"/>
              <a:t>The track is not level.</a:t>
            </a:r>
          </a:p>
          <a:p>
            <a:pPr marL="514350" indent="-514350">
              <a:buFont typeface="+mj-lt"/>
              <a:buAutoNum type="alphaUcPeriod"/>
            </a:pPr>
            <a:r>
              <a:rPr lang="en-US" dirty="0" smtClean="0"/>
              <a:t>Friction reversed direction.</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a:t>
            </a:r>
            <a:endParaRPr lang="en-US" dirty="0"/>
          </a:p>
        </p:txBody>
      </p:sp>
      <p:sp>
        <p:nvSpPr>
          <p:cNvPr id="8195" name="Rectangle 3"/>
          <p:cNvSpPr>
            <a:spLocks noGrp="1" noChangeArrowheads="1"/>
          </p:cNvSpPr>
          <p:nvPr>
            <p:ph idx="1"/>
          </p:nvPr>
        </p:nvSpPr>
        <p:spPr/>
        <p:txBody>
          <a:bodyPr/>
          <a:lstStyle/>
          <a:p>
            <a:r>
              <a:rPr lang="en-US" dirty="0" smtClean="0"/>
              <a:t>When acceleration is </a:t>
            </a:r>
            <a:r>
              <a:rPr lang="en-US" i="1" dirty="0" smtClean="0"/>
              <a:t>g</a:t>
            </a:r>
            <a:r>
              <a:rPr lang="en-US" dirty="0" smtClean="0"/>
              <a:t>—free fall.</a:t>
            </a:r>
          </a:p>
          <a:p>
            <a:pPr lvl="1"/>
            <a:r>
              <a:rPr lang="en-US" dirty="0" smtClean="0"/>
              <a:t>When the only force acting on a falling object is gravity, with negligible air resistance, the object is in </a:t>
            </a:r>
            <a:r>
              <a:rPr lang="en-US" b="1" dirty="0" smtClean="0"/>
              <a:t>free fall</a:t>
            </a:r>
            <a:r>
              <a:rPr lang="en-US" dirty="0" smtClean="0"/>
              <a:t>.</a:t>
            </a:r>
          </a:p>
          <a:p>
            <a:pPr lvl="1"/>
            <a:r>
              <a:rPr lang="en-US" dirty="0" smtClean="0"/>
              <a:t>An object in free fall accelerates toward Earth at 10 m/s per second.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280579" name="Rectangle 3"/>
          <p:cNvSpPr>
            <a:spLocks noGrp="1" noChangeArrowheads="1"/>
          </p:cNvSpPr>
          <p:nvPr>
            <p:ph idx="1"/>
          </p:nvPr>
        </p:nvSpPr>
        <p:spPr/>
        <p:txBody>
          <a:bodyPr/>
          <a:lstStyle/>
          <a:p>
            <a:pPr marL="0" indent="0">
              <a:buNone/>
            </a:pPr>
            <a:r>
              <a:rPr lang="en-US" dirty="0"/>
              <a:t>At one instant an object in free fall has a speed of 40 m/s. Its speed one second later is</a:t>
            </a:r>
          </a:p>
          <a:p>
            <a:pPr marL="514350" indent="-514350">
              <a:buFont typeface="+mj-lt"/>
              <a:buAutoNum type="alphaUcPeriod"/>
            </a:pPr>
            <a:r>
              <a:rPr lang="en-US" dirty="0" smtClean="0"/>
              <a:t>also 40 m/s.</a:t>
            </a:r>
          </a:p>
          <a:p>
            <a:pPr marL="514350" indent="-514350">
              <a:buFont typeface="+mj-lt"/>
              <a:buAutoNum type="alphaUcPeriod"/>
            </a:pPr>
            <a:r>
              <a:rPr lang="en-US" dirty="0" smtClean="0"/>
              <a:t>45 m/s. </a:t>
            </a:r>
          </a:p>
          <a:p>
            <a:pPr marL="514350" indent="-514350">
              <a:buFont typeface="+mj-lt"/>
              <a:buAutoNum type="alphaUcPeriod"/>
            </a:pPr>
            <a:r>
              <a:rPr lang="en-US" dirty="0" smtClean="0"/>
              <a:t>50 m/s.</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This lecture will help you understand:</a:t>
            </a:r>
            <a:endParaRPr lang="en-US"/>
          </a:p>
        </p:txBody>
      </p:sp>
      <p:sp>
        <p:nvSpPr>
          <p:cNvPr id="4099" name="Rectangle 3"/>
          <p:cNvSpPr>
            <a:spLocks noGrp="1" noChangeArrowheads="1"/>
          </p:cNvSpPr>
          <p:nvPr>
            <p:ph idx="1"/>
          </p:nvPr>
        </p:nvSpPr>
        <p:spPr/>
        <p:txBody>
          <a:bodyPr/>
          <a:lstStyle/>
          <a:p>
            <a:r>
              <a:rPr lang="en-US" dirty="0" smtClean="0"/>
              <a:t>Newton</a:t>
            </a:r>
            <a:r>
              <a:rPr lang="fr-FR" altLang="ja-JP" dirty="0" smtClean="0"/>
              <a:t>'</a:t>
            </a:r>
            <a:r>
              <a:rPr lang="en-US" dirty="0" smtClean="0"/>
              <a:t>s First Law of Motion</a:t>
            </a:r>
          </a:p>
          <a:p>
            <a:r>
              <a:rPr lang="en-US" dirty="0" smtClean="0"/>
              <a:t>Newton</a:t>
            </a:r>
            <a:r>
              <a:rPr lang="fr-FR" altLang="ja-JP" dirty="0" smtClean="0"/>
              <a:t>'</a:t>
            </a:r>
            <a:r>
              <a:rPr lang="en-US" dirty="0" smtClean="0"/>
              <a:t>s Second Law of Motion</a:t>
            </a:r>
          </a:p>
          <a:p>
            <a:r>
              <a:rPr lang="en-US" dirty="0" smtClean="0"/>
              <a:t>Forces and Interactions</a:t>
            </a:r>
          </a:p>
          <a:p>
            <a:r>
              <a:rPr lang="en-US" dirty="0" smtClean="0"/>
              <a:t>Newton</a:t>
            </a:r>
            <a:r>
              <a:rPr lang="fr-FR" altLang="ja-JP" dirty="0" smtClean="0"/>
              <a:t>'</a:t>
            </a:r>
            <a:r>
              <a:rPr lang="en-US" dirty="0" smtClean="0"/>
              <a:t>s Third Law of Motion</a:t>
            </a:r>
          </a:p>
          <a:p>
            <a:r>
              <a:rPr lang="en-US" dirty="0" smtClean="0"/>
              <a:t>Summary of Newton</a:t>
            </a:r>
            <a:r>
              <a:rPr lang="fr-FR" altLang="ja-JP" dirty="0" smtClean="0"/>
              <a:t>'</a:t>
            </a:r>
            <a:r>
              <a:rPr lang="en-US" dirty="0" smtClean="0"/>
              <a:t>s Three Laws</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278531" name="Rectangle 3"/>
          <p:cNvSpPr>
            <a:spLocks noGrp="1" noChangeArrowheads="1"/>
          </p:cNvSpPr>
          <p:nvPr>
            <p:ph idx="1"/>
          </p:nvPr>
        </p:nvSpPr>
        <p:spPr/>
        <p:txBody>
          <a:bodyPr/>
          <a:lstStyle/>
          <a:p>
            <a:pPr marL="0" indent="0">
              <a:buNone/>
            </a:pPr>
            <a:r>
              <a:rPr lang="en-US" dirty="0" smtClean="0"/>
              <a:t>At </a:t>
            </a:r>
            <a:r>
              <a:rPr lang="en-US" dirty="0"/>
              <a:t>one instant an object in free fall has a speed of 40 m/s. Its speed one second later is</a:t>
            </a:r>
          </a:p>
          <a:p>
            <a:pPr marL="514350" indent="-514350">
              <a:buFont typeface="+mj-lt"/>
              <a:buAutoNum type="alphaUcPeriod"/>
            </a:pPr>
            <a:r>
              <a:rPr lang="en-US" dirty="0" smtClean="0"/>
              <a:t>also 40 m/s.</a:t>
            </a:r>
          </a:p>
          <a:p>
            <a:pPr marL="514350" indent="-514350">
              <a:buFont typeface="+mj-lt"/>
              <a:buAutoNum type="alphaUcPeriod"/>
            </a:pPr>
            <a:r>
              <a:rPr lang="en-US" dirty="0" smtClean="0"/>
              <a:t>45 m/s. </a:t>
            </a:r>
          </a:p>
          <a:p>
            <a:pPr marL="514350" indent="-514350">
              <a:buFont typeface="+mj-lt"/>
              <a:buAutoNum type="alphaUcPeriod"/>
            </a:pPr>
            <a:r>
              <a:rPr lang="en-US" b="1" dirty="0" smtClean="0">
                <a:solidFill>
                  <a:srgbClr val="D81F19"/>
                </a:solidFill>
              </a:rPr>
              <a:t>50 m/s.</a:t>
            </a:r>
          </a:p>
          <a:p>
            <a:pPr marL="514350" indent="-514350">
              <a:buFont typeface="+mj-lt"/>
              <a:buAutoNum type="alphaUcPeriod"/>
            </a:pPr>
            <a:r>
              <a:rPr lang="en-US" dirty="0" smtClean="0"/>
              <a:t>none of the above.</a:t>
            </a:r>
          </a:p>
          <a:p>
            <a:pPr marL="0" indent="0">
              <a:buNone/>
            </a:pPr>
            <a:endParaRPr lang="en-US" dirty="0" smtClean="0"/>
          </a:p>
          <a:p>
            <a:pPr marL="0" indent="0">
              <a:buNone/>
            </a:pPr>
            <a:r>
              <a:rPr lang="en-US" b="1" i="1" dirty="0" smtClean="0"/>
              <a:t>Explanation:</a:t>
            </a:r>
          </a:p>
          <a:p>
            <a:pPr marL="0" indent="0">
              <a:buNone/>
            </a:pPr>
            <a:r>
              <a:rPr lang="en-US" dirty="0" smtClean="0"/>
              <a:t>We assume the object is falling downward.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a:t>
            </a:r>
            <a:endParaRPr lang="en-US" dirty="0"/>
          </a:p>
        </p:txBody>
      </p:sp>
      <p:sp>
        <p:nvSpPr>
          <p:cNvPr id="10243" name="Rectangle 3"/>
          <p:cNvSpPr>
            <a:spLocks noGrp="1" noChangeArrowheads="1"/>
          </p:cNvSpPr>
          <p:nvPr>
            <p:ph sz="half" idx="1"/>
          </p:nvPr>
        </p:nvSpPr>
        <p:spPr/>
        <p:txBody>
          <a:bodyPr/>
          <a:lstStyle/>
          <a:p>
            <a:r>
              <a:rPr lang="en-US" dirty="0" smtClean="0"/>
              <a:t>When acceleration is </a:t>
            </a:r>
            <a:r>
              <a:rPr lang="en-US" i="1" dirty="0" smtClean="0"/>
              <a:t>g</a:t>
            </a:r>
            <a:r>
              <a:rPr lang="en-US" dirty="0" smtClean="0"/>
              <a:t>—free fall.</a:t>
            </a:r>
          </a:p>
          <a:p>
            <a:pPr lvl="1"/>
            <a:r>
              <a:rPr lang="en-US" dirty="0" smtClean="0"/>
              <a:t>Twice the </a:t>
            </a:r>
            <a:r>
              <a:rPr lang="en-US" sz="3500" dirty="0" smtClean="0"/>
              <a:t>force</a:t>
            </a:r>
            <a:r>
              <a:rPr lang="en-US" dirty="0" smtClean="0"/>
              <a:t> on twice the </a:t>
            </a:r>
            <a:r>
              <a:rPr lang="en-US" sz="3500" dirty="0" smtClean="0"/>
              <a:t>mass </a:t>
            </a:r>
            <a:r>
              <a:rPr lang="en-US" dirty="0" smtClean="0">
                <a:sym typeface="Symbol" charset="0"/>
              </a:rPr>
              <a:t>same </a:t>
            </a:r>
            <a:r>
              <a:rPr lang="en-US" dirty="0" smtClean="0">
                <a:sym typeface="Symbol" charset="0"/>
              </a:rPr>
              <a:t>acceleration </a:t>
            </a:r>
            <a:br>
              <a:rPr lang="en-US" dirty="0" smtClean="0">
                <a:sym typeface="Symbol" charset="0"/>
              </a:rPr>
            </a:br>
            <a:r>
              <a:rPr lang="en-US" dirty="0" smtClean="0">
                <a:sym typeface="Symbol" charset="0"/>
              </a:rPr>
              <a:t>as half the </a:t>
            </a:r>
            <a:r>
              <a:rPr lang="en-US" sz="2000" dirty="0" smtClean="0">
                <a:sym typeface="Symbol" charset="0"/>
              </a:rPr>
              <a:t>force</a:t>
            </a:r>
            <a:r>
              <a:rPr lang="en-US" dirty="0" smtClean="0">
                <a:sym typeface="Symbol" charset="0"/>
              </a:rPr>
              <a:t> on </a:t>
            </a:r>
            <a:br>
              <a:rPr lang="en-US" dirty="0" smtClean="0">
                <a:sym typeface="Symbol" charset="0"/>
              </a:rPr>
            </a:br>
            <a:r>
              <a:rPr lang="en-US" dirty="0" smtClean="0">
                <a:sym typeface="Symbol" charset="0"/>
              </a:rPr>
              <a:t>half the </a:t>
            </a:r>
            <a:r>
              <a:rPr lang="en-US" sz="2000" dirty="0" smtClean="0">
                <a:sym typeface="Symbol" charset="0"/>
              </a:rPr>
              <a:t>mass</a:t>
            </a:r>
            <a:r>
              <a:rPr lang="en-US" dirty="0" smtClean="0">
                <a:sym typeface="Symbol" charset="0"/>
              </a:rPr>
              <a:t>.</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9" name="Picture 18" descr="02_09_Figure.jpg"/>
          <p:cNvPicPr>
            <a:picLocks noChangeAspect="1"/>
          </p:cNvPicPr>
          <p:nvPr/>
        </p:nvPicPr>
        <p:blipFill rotWithShape="1">
          <a:blip r:embed="rId2">
            <a:extLst>
              <a:ext uri="{28A0092B-C50C-407E-A947-70E740481C1C}">
                <a14:useLocalDpi xmlns:a14="http://schemas.microsoft.com/office/drawing/2010/main" val="0"/>
              </a:ext>
            </a:extLst>
          </a:blip>
          <a:srcRect b="2840"/>
          <a:stretch/>
        </p:blipFill>
        <p:spPr>
          <a:xfrm>
            <a:off x="5069652" y="1398305"/>
            <a:ext cx="3200400" cy="4061391"/>
          </a:xfrm>
          <a:prstGeom prst="rect">
            <a:avLst/>
          </a:prstGeom>
        </p:spPr>
      </p:pic>
      <p:pic>
        <p:nvPicPr>
          <p:cNvPr id="6" name="Picture 5"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553" y="2959676"/>
            <a:ext cx="270072" cy="130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284675" name="Rectangle 3"/>
          <p:cNvSpPr>
            <a:spLocks noGrp="1" noChangeArrowheads="1"/>
          </p:cNvSpPr>
          <p:nvPr>
            <p:ph idx="1"/>
          </p:nvPr>
        </p:nvSpPr>
        <p:spPr/>
        <p:txBody>
          <a:bodyPr/>
          <a:lstStyle/>
          <a:p>
            <a:pPr marL="0" indent="0">
              <a:buNone/>
            </a:pPr>
            <a:r>
              <a:rPr lang="en-US" dirty="0"/>
              <a:t>A 5-kg iron ball and a 10-kg iron ball are dropped from rest. For negligible air resistance, the acceleration of the heavier ball will be </a:t>
            </a:r>
          </a:p>
          <a:p>
            <a:pPr marL="514350" indent="-514350">
              <a:buFont typeface="+mj-lt"/>
              <a:buAutoNum type="alphaUcPeriod"/>
            </a:pPr>
            <a:r>
              <a:rPr lang="en-US" dirty="0" smtClean="0"/>
              <a:t>less.</a:t>
            </a:r>
          </a:p>
          <a:p>
            <a:pPr marL="514350" indent="-514350">
              <a:buFont typeface="+mj-lt"/>
              <a:buAutoNum type="alphaUcPeriod"/>
            </a:pPr>
            <a:r>
              <a:rPr lang="en-US" dirty="0" smtClean="0"/>
              <a:t>the same. </a:t>
            </a:r>
          </a:p>
          <a:p>
            <a:pPr marL="514350" indent="-514350">
              <a:buFont typeface="+mj-lt"/>
              <a:buAutoNum type="alphaUcPeriod"/>
            </a:pPr>
            <a:r>
              <a:rPr lang="en-US" dirty="0" smtClean="0"/>
              <a:t>more.</a:t>
            </a:r>
          </a:p>
          <a:p>
            <a:pPr marL="514350" indent="-514350">
              <a:buFont typeface="+mj-lt"/>
              <a:buAutoNum type="alphaUcPeriod"/>
            </a:pPr>
            <a:r>
              <a:rPr lang="en-US" dirty="0" smtClean="0"/>
              <a:t>undetermined.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286723" name="Rectangle 3"/>
          <p:cNvSpPr>
            <a:spLocks noGrp="1" noChangeArrowheads="1"/>
          </p:cNvSpPr>
          <p:nvPr>
            <p:ph idx="1"/>
          </p:nvPr>
        </p:nvSpPr>
        <p:spPr/>
        <p:txBody>
          <a:bodyPr/>
          <a:lstStyle/>
          <a:p>
            <a:pPr marL="0" indent="0">
              <a:buNone/>
            </a:pPr>
            <a:r>
              <a:rPr lang="en-US" dirty="0"/>
              <a:t>A 5-kg iron ball and a 10-kg iron ball are dropped from rest. For negligible air resistance, the acceleration of the heavier ball will be</a:t>
            </a:r>
          </a:p>
          <a:p>
            <a:pPr marL="514350" indent="-514350">
              <a:buFont typeface="+mj-lt"/>
              <a:buAutoNum type="alphaUcPeriod"/>
            </a:pPr>
            <a:r>
              <a:rPr lang="en-US" dirty="0" smtClean="0"/>
              <a:t>less.</a:t>
            </a:r>
          </a:p>
          <a:p>
            <a:pPr marL="514350" indent="-514350">
              <a:buFont typeface="+mj-lt"/>
              <a:buAutoNum type="alphaUcPeriod"/>
            </a:pPr>
            <a:r>
              <a:rPr lang="en-US" b="1" dirty="0" smtClean="0">
                <a:solidFill>
                  <a:srgbClr val="D81F19"/>
                </a:solidFill>
              </a:rPr>
              <a:t>the same. </a:t>
            </a:r>
          </a:p>
          <a:p>
            <a:pPr marL="514350" indent="-514350">
              <a:buFont typeface="+mj-lt"/>
              <a:buAutoNum type="alphaUcPeriod"/>
            </a:pPr>
            <a:r>
              <a:rPr lang="en-US" dirty="0" smtClean="0"/>
              <a:t>more.</a:t>
            </a:r>
          </a:p>
          <a:p>
            <a:pPr marL="514350" indent="-514350">
              <a:buFont typeface="+mj-lt"/>
              <a:buAutoNum type="alphaUcPeriod"/>
            </a:pPr>
            <a:r>
              <a:rPr lang="en-US" dirty="0" smtClean="0"/>
              <a:t>undetermined.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288771" name="Rectangle 3"/>
          <p:cNvSpPr>
            <a:spLocks noGrp="1" noChangeArrowheads="1"/>
          </p:cNvSpPr>
          <p:nvPr>
            <p:ph idx="1"/>
          </p:nvPr>
        </p:nvSpPr>
        <p:spPr/>
        <p:txBody>
          <a:bodyPr/>
          <a:lstStyle/>
          <a:p>
            <a:pPr marL="0" indent="0">
              <a:buNone/>
            </a:pPr>
            <a:r>
              <a:rPr lang="en-US" dirty="0"/>
              <a:t>A 5-kg iron ball and a 10-kg iron ball are dropped from rest. When the free-falling 5-kg iron ball reaches a speed of </a:t>
            </a:r>
            <a:r>
              <a:rPr lang="en-US" dirty="0" smtClean="0"/>
              <a:t>10 </a:t>
            </a:r>
            <a:r>
              <a:rPr lang="en-US" dirty="0"/>
              <a:t>m/s, the speed of the free-falling 10-kg iron ball is</a:t>
            </a:r>
          </a:p>
          <a:p>
            <a:pPr marL="514350" indent="-514350">
              <a:buFont typeface="+mj-lt"/>
              <a:buAutoNum type="alphaUcPeriod"/>
            </a:pPr>
            <a:r>
              <a:rPr lang="en-US" dirty="0" smtClean="0"/>
              <a:t>less than 10 m/s.</a:t>
            </a:r>
          </a:p>
          <a:p>
            <a:pPr marL="514350" indent="-514350">
              <a:buFont typeface="+mj-lt"/>
              <a:buAutoNum type="alphaUcPeriod"/>
            </a:pPr>
            <a:r>
              <a:rPr lang="en-US" dirty="0" smtClean="0"/>
              <a:t>10 m/s. </a:t>
            </a:r>
          </a:p>
          <a:p>
            <a:pPr marL="514350" indent="-514350">
              <a:buFont typeface="+mj-lt"/>
              <a:buAutoNum type="alphaUcPeriod"/>
            </a:pPr>
            <a:r>
              <a:rPr lang="en-US" dirty="0" smtClean="0"/>
              <a:t>more than 10 m/s.</a:t>
            </a:r>
          </a:p>
          <a:p>
            <a:pPr marL="514350" indent="-514350">
              <a:buFont typeface="+mj-lt"/>
              <a:buAutoNum type="alphaUcPeriod"/>
            </a:pPr>
            <a:r>
              <a:rPr lang="en-US" dirty="0" smtClean="0"/>
              <a:t>undetermined.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282627" name="Rectangle 3"/>
          <p:cNvSpPr>
            <a:spLocks noGrp="1" noChangeArrowheads="1"/>
          </p:cNvSpPr>
          <p:nvPr>
            <p:ph idx="1"/>
          </p:nvPr>
        </p:nvSpPr>
        <p:spPr/>
        <p:txBody>
          <a:bodyPr/>
          <a:lstStyle/>
          <a:p>
            <a:pPr marL="0" indent="0">
              <a:buNone/>
            </a:pPr>
            <a:r>
              <a:rPr lang="en-US" dirty="0"/>
              <a:t>A 5-kg iron ball and a 10-kg iron ball are dropped from rest. When the free-falling 5-kg iron ball reaches a speed of </a:t>
            </a:r>
            <a:r>
              <a:rPr lang="en-US" dirty="0" smtClean="0"/>
              <a:t>10 </a:t>
            </a:r>
            <a:r>
              <a:rPr lang="en-US" dirty="0"/>
              <a:t>m/s, the speed of the free-falling 10-kg iron ball is</a:t>
            </a:r>
          </a:p>
          <a:p>
            <a:pPr marL="514350" indent="-514350">
              <a:buFont typeface="+mj-lt"/>
              <a:buAutoNum type="alphaUcPeriod"/>
            </a:pPr>
            <a:r>
              <a:rPr lang="en-US" dirty="0" smtClean="0"/>
              <a:t>less than 10 m/s.</a:t>
            </a:r>
          </a:p>
          <a:p>
            <a:pPr marL="514350" indent="-514350">
              <a:buFont typeface="+mj-lt"/>
              <a:buAutoNum type="alphaUcPeriod"/>
            </a:pPr>
            <a:r>
              <a:rPr lang="en-US" b="1" dirty="0" smtClean="0">
                <a:solidFill>
                  <a:srgbClr val="D81F19"/>
                </a:solidFill>
              </a:rPr>
              <a:t>10 m/s. </a:t>
            </a:r>
          </a:p>
          <a:p>
            <a:pPr marL="514350" indent="-514350">
              <a:buFont typeface="+mj-lt"/>
              <a:buAutoNum type="alphaUcPeriod"/>
            </a:pPr>
            <a:r>
              <a:rPr lang="en-US" dirty="0" smtClean="0"/>
              <a:t>more than 10 m/s.</a:t>
            </a:r>
          </a:p>
          <a:p>
            <a:pPr marL="514350" indent="-514350">
              <a:buFont typeface="+mj-lt"/>
              <a:buAutoNum type="alphaUcPeriod"/>
            </a:pPr>
            <a:r>
              <a:rPr lang="en-US" dirty="0" smtClean="0"/>
              <a:t>undetermined.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a:t>
            </a:r>
            <a:endParaRPr lang="en-US" dirty="0"/>
          </a:p>
        </p:txBody>
      </p:sp>
      <p:sp>
        <p:nvSpPr>
          <p:cNvPr id="11267" name="Rectangle 3"/>
          <p:cNvSpPr>
            <a:spLocks noGrp="1" noChangeArrowheads="1"/>
          </p:cNvSpPr>
          <p:nvPr>
            <p:ph sz="half" idx="1"/>
          </p:nvPr>
        </p:nvSpPr>
        <p:spPr/>
        <p:txBody>
          <a:bodyPr/>
          <a:lstStyle/>
          <a:p>
            <a:r>
              <a:rPr lang="en-US" dirty="0" smtClean="0"/>
              <a:t>When acceleration is </a:t>
            </a:r>
            <a:r>
              <a:rPr lang="en-US" i="1" dirty="0" smtClean="0"/>
              <a:t>g</a:t>
            </a:r>
            <a:r>
              <a:rPr lang="en-US" dirty="0" smtClean="0"/>
              <a:t>—free fall.</a:t>
            </a:r>
          </a:p>
          <a:p>
            <a:pPr lvl="1"/>
            <a:r>
              <a:rPr lang="en-US" dirty="0" smtClean="0"/>
              <a:t>The ratio of weight to mass is the same for all falling objects in the same locality; hence, their accelerations are the same in the absence of air resistance.</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9" name="Picture 18" descr="02_10_Figure.jpg"/>
          <p:cNvPicPr>
            <a:picLocks noChangeAspect="1"/>
          </p:cNvPicPr>
          <p:nvPr/>
        </p:nvPicPr>
        <p:blipFill rotWithShape="1">
          <a:blip r:embed="rId2">
            <a:extLst>
              <a:ext uri="{28A0092B-C50C-407E-A947-70E740481C1C}">
                <a14:useLocalDpi xmlns:a14="http://schemas.microsoft.com/office/drawing/2010/main" val="0"/>
              </a:ext>
            </a:extLst>
          </a:blip>
          <a:srcRect b="2699"/>
          <a:stretch/>
        </p:blipFill>
        <p:spPr>
          <a:xfrm>
            <a:off x="5420548" y="714919"/>
            <a:ext cx="2743200" cy="54281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a:t>
            </a:r>
            <a:endParaRPr lang="en-US" dirty="0"/>
          </a:p>
        </p:txBody>
      </p:sp>
      <p:sp>
        <p:nvSpPr>
          <p:cNvPr id="12291" name="Rectangle 3"/>
          <p:cNvSpPr>
            <a:spLocks noGrp="1" noChangeArrowheads="1"/>
          </p:cNvSpPr>
          <p:nvPr>
            <p:ph sz="half" idx="1"/>
          </p:nvPr>
        </p:nvSpPr>
        <p:spPr/>
        <p:txBody>
          <a:bodyPr/>
          <a:lstStyle/>
          <a:p>
            <a:r>
              <a:rPr lang="en-US" dirty="0" smtClean="0"/>
              <a:t>When acceleration is </a:t>
            </a:r>
            <a:r>
              <a:rPr lang="en-US" i="1" dirty="0" smtClean="0"/>
              <a:t>g</a:t>
            </a:r>
            <a:r>
              <a:rPr lang="en-US" dirty="0" smtClean="0"/>
              <a:t>—free fall.</a:t>
            </a:r>
          </a:p>
          <a:p>
            <a:pPr lvl="1"/>
            <a:r>
              <a:rPr lang="en-US" dirty="0" smtClean="0"/>
              <a:t>Demonstration of a feather and a coin in a vacuum.</a:t>
            </a:r>
          </a:p>
          <a:p>
            <a:pPr lvl="1"/>
            <a:r>
              <a:rPr lang="en-US" dirty="0" smtClean="0"/>
              <a:t>In a vacuum, a feather and a coin fall together at </a:t>
            </a:r>
            <a:r>
              <a:rPr lang="en-US" i="1" dirty="0" smtClean="0"/>
              <a:t>g</a:t>
            </a:r>
            <a:r>
              <a:rPr lang="en-US" dirty="0" smtClean="0"/>
              <a:t>—the acceleration due to gravity.</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9" name="Picture 18" descr="02_13_Figure.jpg"/>
          <p:cNvPicPr>
            <a:picLocks noChangeAspect="1"/>
          </p:cNvPicPr>
          <p:nvPr/>
        </p:nvPicPr>
        <p:blipFill rotWithShape="1">
          <a:blip r:embed="rId2">
            <a:extLst>
              <a:ext uri="{28A0092B-C50C-407E-A947-70E740481C1C}">
                <a14:useLocalDpi xmlns:a14="http://schemas.microsoft.com/office/drawing/2010/main" val="0"/>
              </a:ext>
            </a:extLst>
          </a:blip>
          <a:srcRect b="2982"/>
          <a:stretch/>
        </p:blipFill>
        <p:spPr>
          <a:xfrm>
            <a:off x="7162800" y="1051660"/>
            <a:ext cx="914400" cy="47546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0"/>
            <a:ext cx="9144000" cy="1077218"/>
          </a:xfrm>
        </p:spPr>
        <p:txBody>
          <a:bodyPr/>
          <a:lstStyle/>
          <a:p>
            <a:r>
              <a:rPr lang="en-US" dirty="0" smtClean="0"/>
              <a:t>Newton</a:t>
            </a:r>
            <a:r>
              <a:rPr lang="fr-FR" altLang="ja-JP" dirty="0" smtClean="0"/>
              <a:t>'</a:t>
            </a:r>
            <a:r>
              <a:rPr lang="en-US" dirty="0" smtClean="0"/>
              <a:t>s Second Law of Motion</a:t>
            </a:r>
            <a:br>
              <a:rPr lang="en-US" dirty="0" smtClean="0"/>
            </a:br>
            <a:r>
              <a:rPr lang="en-US" dirty="0" smtClean="0"/>
              <a:t>A situation to ponder…</a:t>
            </a:r>
            <a:endParaRPr lang="en-US" dirty="0"/>
          </a:p>
        </p:txBody>
      </p:sp>
      <p:sp>
        <p:nvSpPr>
          <p:cNvPr id="147459" name="Rectangle 3"/>
          <p:cNvSpPr>
            <a:spLocks noGrp="1" noChangeArrowheads="1"/>
          </p:cNvSpPr>
          <p:nvPr>
            <p:ph sz="half" idx="1"/>
          </p:nvPr>
        </p:nvSpPr>
        <p:spPr/>
        <p:txBody>
          <a:bodyPr/>
          <a:lstStyle/>
          <a:p>
            <a:r>
              <a:rPr lang="en-US" dirty="0" smtClean="0"/>
              <a:t>When an air-filled glass tube containing a coin and a feather is inverted, the coin falls quickly to the bottom of the tube while the feather flutters to the bottom.</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13_Figure.jpg"/>
          <p:cNvPicPr>
            <a:picLocks noChangeAspect="1"/>
          </p:cNvPicPr>
          <p:nvPr/>
        </p:nvPicPr>
        <p:blipFill rotWithShape="1">
          <a:blip r:embed="rId2">
            <a:extLst>
              <a:ext uri="{28A0092B-C50C-407E-A947-70E740481C1C}">
                <a14:useLocalDpi xmlns:a14="http://schemas.microsoft.com/office/drawing/2010/main" val="0"/>
              </a:ext>
            </a:extLst>
          </a:blip>
          <a:srcRect b="2982"/>
          <a:stretch/>
        </p:blipFill>
        <p:spPr>
          <a:xfrm>
            <a:off x="7162800" y="1051660"/>
            <a:ext cx="914400" cy="47546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NEIGHBOR</a:t>
            </a:r>
            <a:endParaRPr lang="en-US" dirty="0"/>
          </a:p>
        </p:txBody>
      </p:sp>
      <p:sp>
        <p:nvSpPr>
          <p:cNvPr id="303107" name="Rectangle 3"/>
          <p:cNvSpPr>
            <a:spLocks noGrp="1" noChangeArrowheads="1"/>
          </p:cNvSpPr>
          <p:nvPr>
            <p:ph idx="1"/>
          </p:nvPr>
        </p:nvSpPr>
        <p:spPr/>
        <p:txBody>
          <a:bodyPr/>
          <a:lstStyle/>
          <a:p>
            <a:pPr marL="0" indent="0">
              <a:buNone/>
            </a:pPr>
            <a:r>
              <a:rPr lang="en-US" dirty="0"/>
              <a:t>When the air is removed by a vacuum </a:t>
            </a:r>
            <a:r>
              <a:rPr lang="en-US" dirty="0" smtClean="0"/>
              <a:t/>
            </a:r>
            <a:br>
              <a:rPr lang="en-US" dirty="0" smtClean="0"/>
            </a:br>
            <a:r>
              <a:rPr lang="en-US" dirty="0" smtClean="0"/>
              <a:t>pump </a:t>
            </a:r>
            <a:r>
              <a:rPr lang="en-US" dirty="0"/>
              <a:t>and the activity is repeated,</a:t>
            </a:r>
          </a:p>
          <a:p>
            <a:pPr marL="514350" indent="-514350">
              <a:buFont typeface="+mj-lt"/>
              <a:buAutoNum type="alphaUcPeriod"/>
            </a:pPr>
            <a:r>
              <a:rPr lang="en-US" dirty="0" smtClean="0"/>
              <a:t>the feather hits the bottom first, </a:t>
            </a:r>
            <a:br>
              <a:rPr lang="en-US" dirty="0" smtClean="0"/>
            </a:br>
            <a:r>
              <a:rPr lang="en-US" dirty="0" smtClean="0"/>
              <a:t>before the coin hits.</a:t>
            </a:r>
          </a:p>
          <a:p>
            <a:pPr marL="514350" indent="-514350">
              <a:buFont typeface="+mj-lt"/>
              <a:buAutoNum type="alphaUcPeriod"/>
            </a:pPr>
            <a:r>
              <a:rPr lang="en-US" dirty="0" smtClean="0"/>
              <a:t>the coin hits the bottom first, </a:t>
            </a:r>
            <a:br>
              <a:rPr lang="en-US" dirty="0" smtClean="0"/>
            </a:br>
            <a:r>
              <a:rPr lang="en-US" dirty="0" smtClean="0"/>
              <a:t>before the feather hits. </a:t>
            </a:r>
          </a:p>
          <a:p>
            <a:pPr marL="514350" indent="-514350">
              <a:buFont typeface="+mj-lt"/>
              <a:buAutoNum type="alphaUcPeriod"/>
            </a:pPr>
            <a:r>
              <a:rPr lang="en-US" dirty="0" smtClean="0"/>
              <a:t>both the coin and feather drop </a:t>
            </a:r>
            <a:br>
              <a:rPr lang="en-US" dirty="0" smtClean="0"/>
            </a:br>
            <a:r>
              <a:rPr lang="en-US" dirty="0" smtClean="0"/>
              <a:t>together side by side.</a:t>
            </a:r>
          </a:p>
          <a:p>
            <a:pPr marL="514350" indent="-514350">
              <a:buFont typeface="+mj-lt"/>
              <a:buAutoNum type="alphaUcPeriod"/>
            </a:pPr>
            <a:r>
              <a:rPr lang="en-US" dirty="0" smtClean="0"/>
              <a:t>Not enough information.</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13_Figure.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7162800" y="1051660"/>
            <a:ext cx="914400" cy="4754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First Law of Motion</a:t>
            </a:r>
            <a:endParaRPr lang="en-US" dirty="0"/>
          </a:p>
        </p:txBody>
      </p:sp>
      <p:sp>
        <p:nvSpPr>
          <p:cNvPr id="5123" name="Rectangle 3"/>
          <p:cNvSpPr>
            <a:spLocks noGrp="1" noChangeArrowheads="1"/>
          </p:cNvSpPr>
          <p:nvPr>
            <p:ph idx="1"/>
          </p:nvPr>
        </p:nvSpPr>
        <p:spPr/>
        <p:txBody>
          <a:bodyPr/>
          <a:lstStyle/>
          <a:p>
            <a:r>
              <a:rPr lang="en-US" dirty="0" smtClean="0"/>
              <a:t>The law of inertia: (originating with Galileo)</a:t>
            </a:r>
          </a:p>
          <a:p>
            <a:pPr lvl="1"/>
            <a:r>
              <a:rPr lang="en-US" dirty="0" smtClean="0"/>
              <a:t>Every object continues in a state of rest or of uniform speed in a straight line unless acted on by a nonzero force.</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8" name="Picture 17" descr="02_01_Figure.jpg"/>
          <p:cNvPicPr>
            <a:picLocks noChangeAspect="1"/>
          </p:cNvPicPr>
          <p:nvPr/>
        </p:nvPicPr>
        <p:blipFill rotWithShape="1">
          <a:blip r:embed="rId2">
            <a:extLst>
              <a:ext uri="{28A0092B-C50C-407E-A947-70E740481C1C}">
                <a14:useLocalDpi xmlns:a14="http://schemas.microsoft.com/office/drawing/2010/main" val="0"/>
              </a:ext>
            </a:extLst>
          </a:blip>
          <a:srcRect b="3957"/>
          <a:stretch/>
        </p:blipFill>
        <p:spPr>
          <a:xfrm>
            <a:off x="1371600" y="3190208"/>
            <a:ext cx="6400800" cy="326327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ANSWER</a:t>
            </a:r>
            <a:endParaRPr lang="en-US" dirty="0"/>
          </a:p>
        </p:txBody>
      </p:sp>
      <p:sp>
        <p:nvSpPr>
          <p:cNvPr id="305160" name="Rectangle 8"/>
          <p:cNvSpPr>
            <a:spLocks noGrp="1" noChangeArrowheads="1"/>
          </p:cNvSpPr>
          <p:nvPr>
            <p:ph idx="1"/>
          </p:nvPr>
        </p:nvSpPr>
        <p:spPr/>
        <p:txBody>
          <a:bodyPr/>
          <a:lstStyle/>
          <a:p>
            <a:pPr marL="0" indent="0">
              <a:buNone/>
            </a:pPr>
            <a:r>
              <a:rPr lang="en-US" dirty="0"/>
              <a:t>When the air is removed by a vacuum </a:t>
            </a:r>
            <a:r>
              <a:rPr lang="en-US" dirty="0" smtClean="0"/>
              <a:t/>
            </a:r>
            <a:br>
              <a:rPr lang="en-US" dirty="0" smtClean="0"/>
            </a:br>
            <a:r>
              <a:rPr lang="en-US" dirty="0" smtClean="0"/>
              <a:t>pump </a:t>
            </a:r>
            <a:r>
              <a:rPr lang="en-US" dirty="0"/>
              <a:t>and the activity is repeated,</a:t>
            </a:r>
          </a:p>
          <a:p>
            <a:pPr marL="514350" indent="-514350">
              <a:buFont typeface="+mj-lt"/>
              <a:buAutoNum type="alphaUcPeriod"/>
            </a:pPr>
            <a:r>
              <a:rPr lang="en-US" dirty="0" smtClean="0"/>
              <a:t>the feather hits the bottom first, </a:t>
            </a:r>
            <a:br>
              <a:rPr lang="en-US" dirty="0" smtClean="0"/>
            </a:br>
            <a:r>
              <a:rPr lang="en-US" dirty="0" smtClean="0"/>
              <a:t>before the coin hits.</a:t>
            </a:r>
          </a:p>
          <a:p>
            <a:pPr marL="514350" indent="-514350">
              <a:buFont typeface="+mj-lt"/>
              <a:buAutoNum type="alphaUcPeriod"/>
            </a:pPr>
            <a:r>
              <a:rPr lang="en-US" dirty="0" smtClean="0"/>
              <a:t>the coin hits the bottom first, </a:t>
            </a:r>
            <a:br>
              <a:rPr lang="en-US" dirty="0" smtClean="0"/>
            </a:br>
            <a:r>
              <a:rPr lang="en-US" dirty="0" smtClean="0"/>
              <a:t>before the feather hits. </a:t>
            </a:r>
          </a:p>
          <a:p>
            <a:pPr marL="514350" indent="-514350">
              <a:buFont typeface="+mj-lt"/>
              <a:buAutoNum type="alphaUcPeriod"/>
            </a:pPr>
            <a:r>
              <a:rPr lang="en-US" b="1" dirty="0" smtClean="0">
                <a:solidFill>
                  <a:srgbClr val="D81F19"/>
                </a:solidFill>
              </a:rPr>
              <a:t>both the coin and feather drop </a:t>
            </a:r>
            <a:br>
              <a:rPr lang="en-US" b="1" dirty="0" smtClean="0">
                <a:solidFill>
                  <a:srgbClr val="D81F19"/>
                </a:solidFill>
              </a:rPr>
            </a:br>
            <a:r>
              <a:rPr lang="en-US" b="1" dirty="0" smtClean="0">
                <a:solidFill>
                  <a:srgbClr val="D81F19"/>
                </a:solidFill>
              </a:rPr>
              <a:t>together side by side.</a:t>
            </a:r>
          </a:p>
          <a:p>
            <a:pPr marL="514350" indent="-514350">
              <a:buFont typeface="+mj-lt"/>
              <a:buAutoNum type="alphaUcPeriod"/>
            </a:pPr>
            <a:r>
              <a:rPr lang="en-US" dirty="0" smtClean="0"/>
              <a:t>Not enough information.</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a:t>
            </a:r>
            <a:endParaRPr lang="en-US" dirty="0"/>
          </a:p>
        </p:txBody>
      </p:sp>
      <p:sp>
        <p:nvSpPr>
          <p:cNvPr id="421891" name="Rectangle 3"/>
          <p:cNvSpPr>
            <a:spLocks noGrp="1" noChangeArrowheads="1"/>
          </p:cNvSpPr>
          <p:nvPr>
            <p:ph idx="1"/>
          </p:nvPr>
        </p:nvSpPr>
        <p:spPr/>
        <p:txBody>
          <a:bodyPr/>
          <a:lstStyle/>
          <a:p>
            <a:r>
              <a:rPr lang="en-US" dirty="0" smtClean="0"/>
              <a:t>When acceleration is </a:t>
            </a:r>
            <a:r>
              <a:rPr lang="en-US" b="1" dirty="0" smtClean="0"/>
              <a:t>less </a:t>
            </a:r>
            <a:br>
              <a:rPr lang="en-US" b="1" dirty="0" smtClean="0"/>
            </a:br>
            <a:r>
              <a:rPr lang="en-US" b="1" dirty="0" smtClean="0"/>
              <a:t>than </a:t>
            </a:r>
            <a:r>
              <a:rPr lang="en-US" b="1" i="1" dirty="0" smtClean="0"/>
              <a:t>g</a:t>
            </a:r>
            <a:r>
              <a:rPr lang="en-US" dirty="0" smtClean="0"/>
              <a:t>—non-free fall.</a:t>
            </a:r>
          </a:p>
          <a:p>
            <a:pPr lvl="1"/>
            <a:r>
              <a:rPr lang="en-US" dirty="0" smtClean="0"/>
              <a:t>Non-free fall occurs when two 		forces act on a falling object</a:t>
            </a:r>
          </a:p>
          <a:p>
            <a:pPr lvl="2"/>
            <a:r>
              <a:rPr lang="en-US" dirty="0" smtClean="0"/>
              <a:t>a force due to gravity acting </a:t>
            </a:r>
            <a:br>
              <a:rPr lang="en-US" dirty="0" smtClean="0"/>
            </a:br>
            <a:r>
              <a:rPr lang="en-US" dirty="0" smtClean="0"/>
              <a:t>downward</a:t>
            </a:r>
          </a:p>
          <a:p>
            <a:pPr lvl="2"/>
            <a:r>
              <a:rPr lang="en-US" dirty="0" smtClean="0"/>
              <a:t>air resistance acting upward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6" name="Picture 5" descr="02_12Figure-F"/>
          <p:cNvPicPr>
            <a:picLocks noChangeAspect="1" noChangeArrowheads="1"/>
          </p:cNvPicPr>
          <p:nvPr/>
        </p:nvPicPr>
        <p:blipFill>
          <a:blip r:embed="rId2">
            <a:extLst>
              <a:ext uri="{28A0092B-C50C-407E-A947-70E740481C1C}">
                <a14:useLocalDpi xmlns:a14="http://schemas.microsoft.com/office/drawing/2010/main" val="0"/>
              </a:ext>
            </a:extLst>
          </a:blip>
          <a:srcRect b="2380"/>
          <a:stretch>
            <a:fillRect/>
          </a:stretch>
        </p:blipFill>
        <p:spPr bwMode="auto">
          <a:xfrm>
            <a:off x="6229929" y="1676400"/>
            <a:ext cx="2659063"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296963" name="Rectangle 3"/>
          <p:cNvSpPr>
            <a:spLocks noGrp="1" noChangeArrowheads="1"/>
          </p:cNvSpPr>
          <p:nvPr>
            <p:ph idx="1"/>
          </p:nvPr>
        </p:nvSpPr>
        <p:spPr/>
        <p:txBody>
          <a:bodyPr/>
          <a:lstStyle/>
          <a:p>
            <a:pPr marL="0" indent="0">
              <a:buNone/>
            </a:pPr>
            <a:r>
              <a:rPr lang="en-US" sz="2400" dirty="0"/>
              <a:t>When a 20-N falling object encounters 5 N of air resistance, its acceleration of fall is</a:t>
            </a:r>
          </a:p>
          <a:p>
            <a:pPr marL="512064" indent="-512064">
              <a:buNone/>
            </a:pPr>
            <a:r>
              <a:rPr lang="en-US" sz="2400" dirty="0" smtClean="0">
                <a:solidFill>
                  <a:srgbClr val="D81F19"/>
                </a:solidFill>
              </a:rPr>
              <a:t>A.</a:t>
            </a:r>
            <a:r>
              <a:rPr lang="en-US" sz="2400" dirty="0" smtClean="0"/>
              <a:t>	less than </a:t>
            </a:r>
            <a:r>
              <a:rPr lang="en-US" sz="2400" i="1" dirty="0" smtClean="0"/>
              <a:t>g</a:t>
            </a:r>
            <a:r>
              <a:rPr lang="en-US" sz="2400" dirty="0" smtClean="0"/>
              <a:t>.</a:t>
            </a:r>
          </a:p>
          <a:p>
            <a:pPr marL="512064" indent="-512064">
              <a:buNone/>
            </a:pPr>
            <a:r>
              <a:rPr lang="en-US" sz="2400" dirty="0" smtClean="0">
                <a:solidFill>
                  <a:srgbClr val="D81F19"/>
                </a:solidFill>
              </a:rPr>
              <a:t>B.</a:t>
            </a:r>
            <a:r>
              <a:rPr lang="en-US" sz="2400" dirty="0" smtClean="0"/>
              <a:t>	more than </a:t>
            </a:r>
            <a:r>
              <a:rPr lang="en-US" sz="2400" i="1" dirty="0" smtClean="0"/>
              <a:t>g</a:t>
            </a:r>
            <a:r>
              <a:rPr lang="en-US" sz="2400" dirty="0" smtClean="0"/>
              <a:t>. </a:t>
            </a:r>
          </a:p>
          <a:p>
            <a:pPr marL="512064" indent="-512064">
              <a:buNone/>
            </a:pPr>
            <a:r>
              <a:rPr lang="en-US" sz="2400" dirty="0" smtClean="0">
                <a:solidFill>
                  <a:srgbClr val="D81F19"/>
                </a:solidFill>
              </a:rPr>
              <a:t>C.</a:t>
            </a:r>
            <a:r>
              <a:rPr lang="en-US" sz="2400" dirty="0" smtClean="0"/>
              <a:t>	</a:t>
            </a:r>
            <a:r>
              <a:rPr lang="en-US" sz="2400" i="1" dirty="0" smtClean="0"/>
              <a:t>g</a:t>
            </a:r>
            <a:r>
              <a:rPr lang="en-US" sz="2400" dirty="0" smtClean="0"/>
              <a:t>.</a:t>
            </a:r>
          </a:p>
          <a:p>
            <a:pPr marL="512064" indent="-512064">
              <a:buNone/>
            </a:pPr>
            <a:r>
              <a:rPr lang="en-US" sz="2400" dirty="0" smtClean="0">
                <a:solidFill>
                  <a:srgbClr val="D81F19"/>
                </a:solidFill>
              </a:rPr>
              <a:t>D.</a:t>
            </a:r>
            <a:r>
              <a:rPr lang="en-US" sz="2400" dirty="0" smtClean="0"/>
              <a:t>	terminated.</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294915" name="Rectangle 3"/>
          <p:cNvSpPr>
            <a:spLocks noGrp="1" noChangeArrowheads="1"/>
          </p:cNvSpPr>
          <p:nvPr>
            <p:ph idx="1"/>
          </p:nvPr>
        </p:nvSpPr>
        <p:spPr/>
        <p:txBody>
          <a:bodyPr/>
          <a:lstStyle/>
          <a:p>
            <a:pPr marL="0" indent="0">
              <a:buNone/>
            </a:pPr>
            <a:r>
              <a:rPr lang="en-US" sz="2400" dirty="0"/>
              <a:t>When a 20-N falling object encounters 5 N of air resistance, its acceleration of fall is</a:t>
            </a:r>
          </a:p>
          <a:p>
            <a:pPr marL="512064" indent="-512064">
              <a:buNone/>
            </a:pPr>
            <a:r>
              <a:rPr lang="en-US" sz="2400" b="1" dirty="0" smtClean="0">
                <a:solidFill>
                  <a:srgbClr val="D81F19"/>
                </a:solidFill>
              </a:rPr>
              <a:t>A.</a:t>
            </a:r>
            <a:r>
              <a:rPr lang="en-US" sz="2400" b="1" dirty="0" smtClean="0"/>
              <a:t>	</a:t>
            </a:r>
            <a:r>
              <a:rPr lang="en-US" sz="2400" b="1" dirty="0" smtClean="0">
                <a:solidFill>
                  <a:srgbClr val="D81F19"/>
                </a:solidFill>
              </a:rPr>
              <a:t>less than </a:t>
            </a:r>
            <a:r>
              <a:rPr lang="en-US" sz="2400" b="1" i="1" dirty="0" smtClean="0">
                <a:solidFill>
                  <a:srgbClr val="D81F19"/>
                </a:solidFill>
              </a:rPr>
              <a:t>g</a:t>
            </a:r>
            <a:r>
              <a:rPr lang="en-US" sz="2400" b="1" dirty="0" smtClean="0">
                <a:solidFill>
                  <a:srgbClr val="D81F19"/>
                </a:solidFill>
              </a:rPr>
              <a:t>.</a:t>
            </a:r>
          </a:p>
          <a:p>
            <a:pPr marL="512064" indent="-512064">
              <a:buNone/>
            </a:pPr>
            <a:r>
              <a:rPr lang="en-US" sz="2400" dirty="0" smtClean="0">
                <a:solidFill>
                  <a:srgbClr val="D81F19"/>
                </a:solidFill>
              </a:rPr>
              <a:t>B.</a:t>
            </a:r>
            <a:r>
              <a:rPr lang="en-US" sz="2400" dirty="0" smtClean="0"/>
              <a:t>	more than </a:t>
            </a:r>
            <a:r>
              <a:rPr lang="en-US" sz="2400" i="1" dirty="0" smtClean="0"/>
              <a:t>g</a:t>
            </a:r>
            <a:r>
              <a:rPr lang="en-US" sz="2400" dirty="0" smtClean="0"/>
              <a:t>. </a:t>
            </a:r>
          </a:p>
          <a:p>
            <a:pPr marL="512064" indent="-512064">
              <a:buNone/>
            </a:pPr>
            <a:r>
              <a:rPr lang="en-US" sz="2400" dirty="0" smtClean="0">
                <a:solidFill>
                  <a:srgbClr val="D81F19"/>
                </a:solidFill>
              </a:rPr>
              <a:t>C.</a:t>
            </a:r>
            <a:r>
              <a:rPr lang="en-US" sz="2400" dirty="0" smtClean="0"/>
              <a:t>	</a:t>
            </a:r>
            <a:r>
              <a:rPr lang="en-US" sz="2400" i="1" dirty="0" smtClean="0"/>
              <a:t>g</a:t>
            </a:r>
            <a:r>
              <a:rPr lang="en-US" sz="2400" dirty="0" smtClean="0"/>
              <a:t>.</a:t>
            </a:r>
          </a:p>
          <a:p>
            <a:pPr marL="512064" indent="-512064">
              <a:buNone/>
            </a:pPr>
            <a:r>
              <a:rPr lang="en-US" sz="2400" dirty="0" smtClean="0">
                <a:solidFill>
                  <a:srgbClr val="D81F19"/>
                </a:solidFill>
              </a:rPr>
              <a:t>D.</a:t>
            </a:r>
            <a:r>
              <a:rPr lang="en-US" sz="2400" dirty="0" smtClean="0"/>
              <a:t>	terminated.</a:t>
            </a:r>
          </a:p>
          <a:p>
            <a:endParaRPr lang="en-US" sz="2400" dirty="0" smtClean="0"/>
          </a:p>
          <a:p>
            <a:pPr marL="0" indent="0">
              <a:buNone/>
            </a:pPr>
            <a:r>
              <a:rPr lang="en-US" sz="2400" b="1" i="1" dirty="0" smtClean="0"/>
              <a:t>Explanation:</a:t>
            </a:r>
          </a:p>
          <a:p>
            <a:pPr marL="0" indent="0">
              <a:buNone/>
            </a:pPr>
            <a:r>
              <a:rPr lang="en-US" sz="2400" dirty="0" smtClean="0"/>
              <a:t>Acceleration of non-free fall is always less than </a:t>
            </a:r>
            <a:r>
              <a:rPr lang="en-US" sz="2400" i="1" dirty="0" smtClean="0"/>
              <a:t>g</a:t>
            </a:r>
            <a:r>
              <a:rPr lang="en-US" sz="2400" dirty="0" smtClean="0"/>
              <a:t>. Acceleration will actually be (20 N – 5 N)/2 kg = 7.5 N/kg = 7.5 m/s</a:t>
            </a:r>
            <a:r>
              <a:rPr lang="en-US" sz="2400" baseline="30000" dirty="0" smtClean="0"/>
              <a:t>2</a:t>
            </a:r>
            <a:r>
              <a:rPr lang="en-US" sz="2400" dirty="0" smtClean="0"/>
              <a:t>.</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Second Law of Motion</a:t>
            </a:r>
            <a:endParaRPr lang="en-US" dirty="0"/>
          </a:p>
        </p:txBody>
      </p:sp>
      <p:sp>
        <p:nvSpPr>
          <p:cNvPr id="564227" name="Rectangle 3"/>
          <p:cNvSpPr>
            <a:spLocks noGrp="1" noChangeArrowheads="1"/>
          </p:cNvSpPr>
          <p:nvPr>
            <p:ph idx="1"/>
          </p:nvPr>
        </p:nvSpPr>
        <p:spPr/>
        <p:txBody>
          <a:bodyPr/>
          <a:lstStyle/>
          <a:p>
            <a:r>
              <a:rPr lang="en-US" dirty="0" smtClean="0"/>
              <a:t>When acceleration is less than </a:t>
            </a:r>
            <a:r>
              <a:rPr lang="en-US" i="1" dirty="0" smtClean="0"/>
              <a:t>g</a:t>
            </a:r>
            <a:r>
              <a:rPr lang="en-US" dirty="0" smtClean="0"/>
              <a:t>—non-free fall</a:t>
            </a:r>
          </a:p>
          <a:p>
            <a:pPr lvl="1"/>
            <a:r>
              <a:rPr lang="en-US" dirty="0" smtClean="0"/>
              <a:t>as falling object gains speed, force exerted by surrounding air increases</a:t>
            </a:r>
          </a:p>
          <a:p>
            <a:pPr lvl="1"/>
            <a:r>
              <a:rPr lang="en-US" dirty="0" smtClean="0"/>
              <a:t>force of air resistance may continue to increase until it equals the weight</a:t>
            </a:r>
          </a:p>
          <a:p>
            <a:pPr lvl="1"/>
            <a:r>
              <a:rPr lang="en-US" dirty="0" smtClean="0"/>
              <a:t>at this point, net force is zero and no further acceleration</a:t>
            </a:r>
          </a:p>
          <a:p>
            <a:pPr lvl="1"/>
            <a:r>
              <a:rPr lang="en-US" dirty="0" smtClean="0"/>
              <a:t>object has reached terminal velocity—continues falling at constant velocity with no acceleration</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301059" name="Rectangle 3"/>
          <p:cNvSpPr>
            <a:spLocks noGrp="1" noChangeArrowheads="1"/>
          </p:cNvSpPr>
          <p:nvPr>
            <p:ph idx="1"/>
          </p:nvPr>
        </p:nvSpPr>
        <p:spPr/>
        <p:txBody>
          <a:bodyPr/>
          <a:lstStyle/>
          <a:p>
            <a:pPr marL="0" indent="0">
              <a:buNone/>
            </a:pPr>
            <a:r>
              <a:rPr lang="en-US" dirty="0"/>
              <a:t>If a 50-N person is to fall at terminal speed, </a:t>
            </a:r>
            <a:r>
              <a:rPr lang="en-US" dirty="0" smtClean="0"/>
              <a:t>the air </a:t>
            </a:r>
            <a:r>
              <a:rPr lang="en-US" dirty="0"/>
              <a:t>resistance needed </a:t>
            </a:r>
            <a:r>
              <a:rPr lang="en-US" dirty="0" smtClean="0"/>
              <a:t>is</a:t>
            </a:r>
            <a:endParaRPr lang="en-US" dirty="0"/>
          </a:p>
          <a:p>
            <a:pPr marL="514350" indent="-514350">
              <a:buFont typeface="+mj-lt"/>
              <a:buAutoNum type="alphaUcPeriod"/>
            </a:pPr>
            <a:r>
              <a:rPr lang="en-US" dirty="0" smtClean="0"/>
              <a:t>less than 50 N.</a:t>
            </a:r>
          </a:p>
          <a:p>
            <a:pPr marL="514350" indent="-514350">
              <a:buFont typeface="+mj-lt"/>
              <a:buAutoNum type="alphaUcPeriod"/>
            </a:pPr>
            <a:r>
              <a:rPr lang="en-US" dirty="0" smtClean="0"/>
              <a:t>50 N. </a:t>
            </a:r>
          </a:p>
          <a:p>
            <a:pPr marL="514350" indent="-514350">
              <a:buFont typeface="+mj-lt"/>
              <a:buAutoNum type="alphaUcPeriod"/>
            </a:pPr>
            <a:r>
              <a:rPr lang="en-US" dirty="0" smtClean="0"/>
              <a:t>more than 50 N.</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299011" name="Rectangle 3"/>
          <p:cNvSpPr>
            <a:spLocks noGrp="1" noChangeArrowheads="1"/>
          </p:cNvSpPr>
          <p:nvPr>
            <p:ph idx="1"/>
          </p:nvPr>
        </p:nvSpPr>
        <p:spPr/>
        <p:txBody>
          <a:bodyPr/>
          <a:lstStyle/>
          <a:p>
            <a:pPr marL="0" indent="0">
              <a:buNone/>
            </a:pPr>
            <a:r>
              <a:rPr lang="en-US" dirty="0"/>
              <a:t>If a 50-N person is to fall at terminal speed, the air resistance needed is</a:t>
            </a:r>
          </a:p>
          <a:p>
            <a:pPr marL="514350" indent="-514350">
              <a:buFont typeface="+mj-lt"/>
              <a:buAutoNum type="alphaUcPeriod"/>
            </a:pPr>
            <a:r>
              <a:rPr lang="en-US" dirty="0" smtClean="0"/>
              <a:t>less than 50 N.</a:t>
            </a:r>
          </a:p>
          <a:p>
            <a:pPr marL="514350" indent="-514350">
              <a:buFont typeface="+mj-lt"/>
              <a:buAutoNum type="alphaUcPeriod"/>
            </a:pPr>
            <a:r>
              <a:rPr lang="en-US" b="1" dirty="0" smtClean="0">
                <a:solidFill>
                  <a:srgbClr val="D81F19"/>
                </a:solidFill>
              </a:rPr>
              <a:t>50 N. </a:t>
            </a:r>
          </a:p>
          <a:p>
            <a:pPr marL="514350" indent="-514350">
              <a:buFont typeface="+mj-lt"/>
              <a:buAutoNum type="alphaUcPeriod"/>
            </a:pPr>
            <a:r>
              <a:rPr lang="en-US" dirty="0" smtClean="0"/>
              <a:t>more than 50 N.</a:t>
            </a:r>
          </a:p>
          <a:p>
            <a:pPr marL="514350" indent="-514350">
              <a:buFont typeface="+mj-lt"/>
              <a:buAutoNum type="alphaUcPeriod"/>
            </a:pPr>
            <a:r>
              <a:rPr lang="en-US" dirty="0" smtClean="0"/>
              <a:t>None of the above.</a:t>
            </a:r>
          </a:p>
          <a:p>
            <a:endParaRPr lang="en-US" dirty="0" smtClean="0"/>
          </a:p>
          <a:p>
            <a:pPr marL="0" indent="0">
              <a:buNone/>
            </a:pPr>
            <a:r>
              <a:rPr lang="en-US" b="1" i="1" dirty="0" smtClean="0"/>
              <a:t>Explanation:</a:t>
            </a:r>
          </a:p>
          <a:p>
            <a:pPr marL="0" indent="0">
              <a:buNone/>
            </a:pPr>
            <a:r>
              <a:rPr lang="en-US" dirty="0" smtClean="0"/>
              <a:t>Then </a:t>
            </a:r>
            <a:r>
              <a:rPr lang="en-US" dirty="0" smtClean="0">
                <a:sym typeface="Symbol" charset="0"/>
              </a:rPr>
              <a:t>Σ</a:t>
            </a:r>
            <a:r>
              <a:rPr lang="en-US" i="1" dirty="0" smtClean="0">
                <a:sym typeface="Symbol" charset="0"/>
              </a:rPr>
              <a:t>F</a:t>
            </a:r>
            <a:r>
              <a:rPr lang="en-US" dirty="0" smtClean="0">
                <a:sym typeface="Symbol" charset="0"/>
              </a:rPr>
              <a:t> = 0 and acceleration = 0.</a:t>
            </a:r>
            <a:endParaRPr lang="en-US" dirty="0" smtClean="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307203" name="Rectangle 3"/>
          <p:cNvSpPr>
            <a:spLocks noGrp="1" noChangeArrowheads="1"/>
          </p:cNvSpPr>
          <p:nvPr>
            <p:ph idx="1"/>
          </p:nvPr>
        </p:nvSpPr>
        <p:spPr/>
        <p:txBody>
          <a:bodyPr/>
          <a:lstStyle/>
          <a:p>
            <a:pPr marL="0" indent="0">
              <a:buNone/>
            </a:pPr>
            <a:r>
              <a:rPr lang="en-US" dirty="0"/>
              <a:t>As a skydiver falls faster and faster through the air, air resistance</a:t>
            </a:r>
          </a:p>
          <a:p>
            <a:pPr marL="514350" indent="-514350">
              <a:buFont typeface="+mj-lt"/>
              <a:buAutoNum type="alphaUcPeriod"/>
            </a:pPr>
            <a:r>
              <a:rPr lang="en-US" dirty="0" smtClean="0"/>
              <a:t>increases.</a:t>
            </a:r>
          </a:p>
          <a:p>
            <a:pPr marL="514350" indent="-514350">
              <a:buFont typeface="+mj-lt"/>
              <a:buAutoNum type="alphaUcPeriod"/>
            </a:pPr>
            <a:r>
              <a:rPr lang="en-US" dirty="0" smtClean="0"/>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Pg45_UnFigure.jpg"/>
          <p:cNvPicPr>
            <a:picLocks noChangeAspect="1"/>
          </p:cNvPicPr>
          <p:nvPr/>
        </p:nvPicPr>
        <p:blipFill rotWithShape="1">
          <a:blip r:embed="rId3">
            <a:extLst>
              <a:ext uri="{28A0092B-C50C-407E-A947-70E740481C1C}">
                <a14:useLocalDpi xmlns:a14="http://schemas.microsoft.com/office/drawing/2010/main" val="0"/>
              </a:ext>
            </a:extLst>
          </a:blip>
          <a:srcRect b="2561"/>
          <a:stretch/>
        </p:blipFill>
        <p:spPr>
          <a:xfrm>
            <a:off x="5090788" y="2131275"/>
            <a:ext cx="3657600" cy="3102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309251" name="Rectangle 3"/>
          <p:cNvSpPr>
            <a:spLocks noGrp="1" noChangeArrowheads="1"/>
          </p:cNvSpPr>
          <p:nvPr>
            <p:ph idx="1"/>
          </p:nvPr>
        </p:nvSpPr>
        <p:spPr/>
        <p:txBody>
          <a:bodyPr/>
          <a:lstStyle/>
          <a:p>
            <a:pPr marL="0" indent="0">
              <a:buNone/>
            </a:pPr>
            <a:r>
              <a:rPr lang="en-US" dirty="0"/>
              <a:t>As a skydiver falls faster and faster through the air, air resistance</a:t>
            </a:r>
          </a:p>
          <a:p>
            <a:pPr marL="514350" indent="-514350">
              <a:buFont typeface="+mj-lt"/>
              <a:buAutoNum type="alphaUcPeriod"/>
            </a:pPr>
            <a:r>
              <a:rPr lang="en-US" b="1" dirty="0" smtClean="0">
                <a:solidFill>
                  <a:srgbClr val="D81F19"/>
                </a:solidFill>
              </a:rPr>
              <a:t>increases.</a:t>
            </a:r>
          </a:p>
          <a:p>
            <a:pPr marL="514350" indent="-514350">
              <a:buFont typeface="+mj-lt"/>
              <a:buAutoNum type="alphaUcPeriod"/>
            </a:pPr>
            <a:r>
              <a:rPr lang="en-US" dirty="0" smtClean="0"/>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Pg45_UnFigure.jpg"/>
          <p:cNvPicPr>
            <a:picLocks noChangeAspect="1"/>
          </p:cNvPicPr>
          <p:nvPr/>
        </p:nvPicPr>
        <p:blipFill rotWithShape="1">
          <a:blip r:embed="rId3">
            <a:extLst>
              <a:ext uri="{28A0092B-C50C-407E-A947-70E740481C1C}">
                <a14:useLocalDpi xmlns:a14="http://schemas.microsoft.com/office/drawing/2010/main" val="0"/>
              </a:ext>
            </a:extLst>
          </a:blip>
          <a:srcRect b="2561"/>
          <a:stretch/>
        </p:blipFill>
        <p:spPr>
          <a:xfrm>
            <a:off x="5090788" y="2131275"/>
            <a:ext cx="3657600" cy="3102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313347" name="Rectangle 3"/>
          <p:cNvSpPr>
            <a:spLocks noGrp="1" noChangeArrowheads="1"/>
          </p:cNvSpPr>
          <p:nvPr>
            <p:ph idx="1"/>
          </p:nvPr>
        </p:nvSpPr>
        <p:spPr/>
        <p:txBody>
          <a:bodyPr/>
          <a:lstStyle/>
          <a:p>
            <a:pPr marL="0" indent="0">
              <a:buNone/>
            </a:pPr>
            <a:r>
              <a:rPr lang="en-US" dirty="0"/>
              <a:t>As a skydiver continues to fall faster and faster through the air, net force</a:t>
            </a:r>
          </a:p>
          <a:p>
            <a:pPr marL="514350" indent="-514350">
              <a:buFont typeface="+mj-lt"/>
              <a:buAutoNum type="alphaUcPeriod"/>
            </a:pPr>
            <a:r>
              <a:rPr lang="en-US" dirty="0" smtClean="0"/>
              <a:t>increases.</a:t>
            </a:r>
          </a:p>
          <a:p>
            <a:pPr marL="514350" indent="-514350">
              <a:buFont typeface="+mj-lt"/>
              <a:buAutoNum type="alphaUcPeriod"/>
            </a:pPr>
            <a:r>
              <a:rPr lang="en-US" dirty="0" smtClean="0"/>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Pg45_UnFigure.jpg"/>
          <p:cNvPicPr>
            <a:picLocks noChangeAspect="1"/>
          </p:cNvPicPr>
          <p:nvPr/>
        </p:nvPicPr>
        <p:blipFill rotWithShape="1">
          <a:blip r:embed="rId3">
            <a:extLst>
              <a:ext uri="{28A0092B-C50C-407E-A947-70E740481C1C}">
                <a14:useLocalDpi xmlns:a14="http://schemas.microsoft.com/office/drawing/2010/main" val="0"/>
              </a:ext>
            </a:extLst>
          </a:blip>
          <a:srcRect b="2561"/>
          <a:stretch/>
        </p:blipFill>
        <p:spPr>
          <a:xfrm>
            <a:off x="5090788" y="2131275"/>
            <a:ext cx="3657600" cy="3102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First Law of Motion</a:t>
            </a:r>
            <a:br>
              <a:rPr lang="en-US" dirty="0"/>
            </a:br>
            <a:r>
              <a:rPr lang="en-US" dirty="0"/>
              <a:t>CHECK YOUR </a:t>
            </a:r>
            <a:r>
              <a:rPr lang="en-US" dirty="0" smtClean="0"/>
              <a:t>NEIGHBOR</a:t>
            </a:r>
            <a:endParaRPr lang="en-US" dirty="0"/>
          </a:p>
        </p:txBody>
      </p:sp>
      <p:sp>
        <p:nvSpPr>
          <p:cNvPr id="262147" name="Rectangle 3"/>
          <p:cNvSpPr>
            <a:spLocks noGrp="1" noChangeArrowheads="1"/>
          </p:cNvSpPr>
          <p:nvPr>
            <p:ph idx="1"/>
          </p:nvPr>
        </p:nvSpPr>
        <p:spPr/>
        <p:txBody>
          <a:bodyPr/>
          <a:lstStyle/>
          <a:p>
            <a:pPr marL="0" indent="0">
              <a:buNone/>
            </a:pPr>
            <a:r>
              <a:rPr lang="en-US" dirty="0"/>
              <a:t>A sheet of paper can be quickly withdrawn from under a soft-drink can without the can toppling, because</a:t>
            </a:r>
          </a:p>
          <a:p>
            <a:pPr marL="514350" indent="-514350">
              <a:buFont typeface="+mj-lt"/>
              <a:buAutoNum type="alphaUcPeriod"/>
            </a:pPr>
            <a:r>
              <a:rPr lang="en-US" dirty="0" smtClean="0"/>
              <a:t>gravity pulls harder on the can than on the paper.</a:t>
            </a:r>
          </a:p>
          <a:p>
            <a:pPr marL="514350" indent="-514350">
              <a:buFont typeface="+mj-lt"/>
              <a:buAutoNum type="alphaUcPeriod"/>
            </a:pPr>
            <a:r>
              <a:rPr lang="en-US" dirty="0" smtClean="0"/>
              <a:t>the can has weight. </a:t>
            </a:r>
          </a:p>
          <a:p>
            <a:pPr marL="514350" indent="-514350">
              <a:buFont typeface="+mj-lt"/>
              <a:buAutoNum type="alphaUcPeriod"/>
            </a:pPr>
            <a:r>
              <a:rPr lang="en-US" dirty="0" smtClean="0"/>
              <a:t>the can has inertia.</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311299" name="Rectangle 3"/>
          <p:cNvSpPr>
            <a:spLocks noGrp="1" noChangeArrowheads="1"/>
          </p:cNvSpPr>
          <p:nvPr>
            <p:ph idx="1"/>
          </p:nvPr>
        </p:nvSpPr>
        <p:spPr/>
        <p:txBody>
          <a:bodyPr/>
          <a:lstStyle/>
          <a:p>
            <a:pPr marL="0" indent="0">
              <a:buNone/>
            </a:pPr>
            <a:r>
              <a:rPr lang="en-US" dirty="0"/>
              <a:t>As a skydiver continues to fall faster and faster through the air, net force</a:t>
            </a:r>
          </a:p>
          <a:p>
            <a:pPr marL="514350" indent="-514350">
              <a:buFont typeface="+mj-lt"/>
              <a:buAutoNum type="alphaUcPeriod"/>
            </a:pPr>
            <a:r>
              <a:rPr lang="en-US" dirty="0" smtClean="0"/>
              <a:t>increases.</a:t>
            </a:r>
          </a:p>
          <a:p>
            <a:pPr marL="514350" indent="-514350">
              <a:buFont typeface="+mj-lt"/>
              <a:buAutoNum type="alphaUcPeriod"/>
            </a:pPr>
            <a:r>
              <a:rPr lang="en-US" b="1" dirty="0" smtClean="0">
                <a:solidFill>
                  <a:srgbClr val="D81F19"/>
                </a:solidFill>
              </a:rPr>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Pg45_UnFigure.jpg"/>
          <p:cNvPicPr>
            <a:picLocks noChangeAspect="1"/>
          </p:cNvPicPr>
          <p:nvPr/>
        </p:nvPicPr>
        <p:blipFill rotWithShape="1">
          <a:blip r:embed="rId3">
            <a:extLst>
              <a:ext uri="{28A0092B-C50C-407E-A947-70E740481C1C}">
                <a14:useLocalDpi xmlns:a14="http://schemas.microsoft.com/office/drawing/2010/main" val="0"/>
              </a:ext>
            </a:extLst>
          </a:blip>
          <a:srcRect b="2561"/>
          <a:stretch/>
        </p:blipFill>
        <p:spPr>
          <a:xfrm>
            <a:off x="5090788" y="2131275"/>
            <a:ext cx="3657600" cy="3102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NEIGHBOR</a:t>
            </a:r>
            <a:endParaRPr lang="en-US" dirty="0"/>
          </a:p>
        </p:txBody>
      </p:sp>
      <p:sp>
        <p:nvSpPr>
          <p:cNvPr id="317443" name="Rectangle 3"/>
          <p:cNvSpPr>
            <a:spLocks noGrp="1" noChangeArrowheads="1"/>
          </p:cNvSpPr>
          <p:nvPr>
            <p:ph idx="1"/>
          </p:nvPr>
        </p:nvSpPr>
        <p:spPr/>
        <p:txBody>
          <a:bodyPr/>
          <a:lstStyle/>
          <a:p>
            <a:pPr marL="0" indent="0">
              <a:buNone/>
            </a:pPr>
            <a:r>
              <a:rPr lang="en-US" dirty="0"/>
              <a:t>As a skydiver continues to fall faster and faster through the air, her acceleration</a:t>
            </a:r>
          </a:p>
          <a:p>
            <a:pPr marL="514350" indent="-514350">
              <a:buFont typeface="+mj-lt"/>
              <a:buAutoNum type="alphaUcPeriod"/>
            </a:pPr>
            <a:r>
              <a:rPr lang="en-US" dirty="0" smtClean="0"/>
              <a:t>increases.</a:t>
            </a:r>
          </a:p>
          <a:p>
            <a:pPr marL="514350" indent="-514350">
              <a:buFont typeface="+mj-lt"/>
              <a:buAutoNum type="alphaUcPeriod"/>
            </a:pPr>
            <a:r>
              <a:rPr lang="en-US" dirty="0" smtClean="0"/>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Pg45_UnFigure.jpg"/>
          <p:cNvPicPr>
            <a:picLocks noChangeAspect="1"/>
          </p:cNvPicPr>
          <p:nvPr/>
        </p:nvPicPr>
        <p:blipFill rotWithShape="1">
          <a:blip r:embed="rId3">
            <a:extLst>
              <a:ext uri="{28A0092B-C50C-407E-A947-70E740481C1C}">
                <a14:useLocalDpi xmlns:a14="http://schemas.microsoft.com/office/drawing/2010/main" val="0"/>
              </a:ext>
            </a:extLst>
          </a:blip>
          <a:srcRect b="2561"/>
          <a:stretch/>
        </p:blipFill>
        <p:spPr>
          <a:xfrm>
            <a:off x="5090788" y="2131275"/>
            <a:ext cx="3657600" cy="3102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Second Law of Motion</a:t>
            </a:r>
            <a:br>
              <a:rPr lang="en-US" dirty="0"/>
            </a:br>
            <a:r>
              <a:rPr lang="en-US" dirty="0"/>
              <a:t>CHECK YOUR </a:t>
            </a:r>
            <a:r>
              <a:rPr lang="en-US" dirty="0" smtClean="0"/>
              <a:t>ANSWER</a:t>
            </a:r>
            <a:endParaRPr lang="en-US" dirty="0"/>
          </a:p>
        </p:txBody>
      </p:sp>
      <p:sp>
        <p:nvSpPr>
          <p:cNvPr id="315395" name="Rectangle 3"/>
          <p:cNvSpPr>
            <a:spLocks noGrp="1" noChangeArrowheads="1"/>
          </p:cNvSpPr>
          <p:nvPr>
            <p:ph idx="1"/>
          </p:nvPr>
        </p:nvSpPr>
        <p:spPr/>
        <p:txBody>
          <a:bodyPr/>
          <a:lstStyle/>
          <a:p>
            <a:pPr marL="0" indent="0">
              <a:buNone/>
            </a:pPr>
            <a:r>
              <a:rPr lang="en-US" dirty="0"/>
              <a:t>As a skydiver continues to fall faster and faster through the air, her acceleration</a:t>
            </a:r>
          </a:p>
          <a:p>
            <a:pPr marL="514350" indent="-514350">
              <a:buFont typeface="+mj-lt"/>
              <a:buAutoNum type="alphaUcPeriod"/>
            </a:pPr>
            <a:r>
              <a:rPr lang="en-US" dirty="0" smtClean="0"/>
              <a:t>increases.</a:t>
            </a:r>
          </a:p>
          <a:p>
            <a:pPr marL="514350" indent="-514350">
              <a:buFont typeface="+mj-lt"/>
              <a:buAutoNum type="alphaUcPeriod"/>
            </a:pPr>
            <a:r>
              <a:rPr lang="en-US" b="1" dirty="0" smtClean="0">
                <a:solidFill>
                  <a:srgbClr val="D81F19"/>
                </a:solidFill>
              </a:rPr>
              <a:t>decreases. </a:t>
            </a:r>
          </a:p>
          <a:p>
            <a:pPr marL="514350" indent="-514350">
              <a:buFont typeface="+mj-lt"/>
              <a:buAutoNum type="alphaUcPeriod"/>
            </a:pPr>
            <a:r>
              <a:rPr lang="en-US" dirty="0" smtClean="0"/>
              <a:t>remains the same.</a:t>
            </a:r>
          </a:p>
          <a:p>
            <a:pPr marL="514350" indent="-514350">
              <a:buFont typeface="+mj-lt"/>
              <a:buAutoNum type="alphaUcPeriod"/>
            </a:pPr>
            <a:r>
              <a:rPr lang="en-US" dirty="0" smtClean="0"/>
              <a:t>Not enough information.</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7" name="Picture 6" descr="02_Pg45_UnFigure.jpg"/>
          <p:cNvPicPr>
            <a:picLocks noChangeAspect="1"/>
          </p:cNvPicPr>
          <p:nvPr/>
        </p:nvPicPr>
        <p:blipFill rotWithShape="1">
          <a:blip r:embed="rId3">
            <a:extLst>
              <a:ext uri="{28A0092B-C50C-407E-A947-70E740481C1C}">
                <a14:useLocalDpi xmlns:a14="http://schemas.microsoft.com/office/drawing/2010/main" val="0"/>
              </a:ext>
            </a:extLst>
          </a:blip>
          <a:srcRect b="2561"/>
          <a:stretch/>
        </p:blipFill>
        <p:spPr>
          <a:xfrm>
            <a:off x="5090788" y="2131275"/>
            <a:ext cx="3657600" cy="3102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1077218"/>
          </a:xfrm>
        </p:spPr>
        <p:txBody>
          <a:bodyPr/>
          <a:lstStyle/>
          <a:p>
            <a:r>
              <a:rPr lang="en-US" dirty="0" smtClean="0"/>
              <a:t>Newton</a:t>
            </a:r>
            <a:r>
              <a:rPr lang="fr-FR" altLang="ja-JP" dirty="0" smtClean="0"/>
              <a:t>'</a:t>
            </a:r>
            <a:r>
              <a:rPr lang="en-US" dirty="0" smtClean="0"/>
              <a:t>s Second Law of Motion</a:t>
            </a:r>
            <a:br>
              <a:rPr lang="en-US" dirty="0" smtClean="0"/>
            </a:br>
            <a:r>
              <a:rPr lang="en-US" dirty="0" smtClean="0"/>
              <a:t>A situation to ponder…</a:t>
            </a:r>
            <a:endParaRPr lang="en-US" dirty="0"/>
          </a:p>
        </p:txBody>
      </p:sp>
      <p:sp>
        <p:nvSpPr>
          <p:cNvPr id="146435" name="Rectangle 3"/>
          <p:cNvSpPr>
            <a:spLocks noGrp="1" noChangeArrowheads="1"/>
          </p:cNvSpPr>
          <p:nvPr>
            <p:ph idx="1"/>
          </p:nvPr>
        </p:nvSpPr>
        <p:spPr/>
        <p:txBody>
          <a:bodyPr/>
          <a:lstStyle/>
          <a:p>
            <a:r>
              <a:rPr lang="en-US" dirty="0" smtClean="0"/>
              <a:t>Consider a heavy and light person with same-size parachutes jumping together from the same altitude.</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NEIGHBOR</a:t>
            </a:r>
            <a:endParaRPr lang="en-US" dirty="0"/>
          </a:p>
        </p:txBody>
      </p:sp>
      <p:sp>
        <p:nvSpPr>
          <p:cNvPr id="321539" name="Rectangle 3"/>
          <p:cNvSpPr>
            <a:spLocks noGrp="1" noChangeArrowheads="1"/>
          </p:cNvSpPr>
          <p:nvPr>
            <p:ph idx="1"/>
          </p:nvPr>
        </p:nvSpPr>
        <p:spPr/>
        <p:txBody>
          <a:bodyPr/>
          <a:lstStyle/>
          <a:p>
            <a:pPr marL="0" indent="0">
              <a:buNone/>
            </a:pPr>
            <a:r>
              <a:rPr lang="en-US" dirty="0"/>
              <a:t>Who will reach the ground first?</a:t>
            </a:r>
          </a:p>
          <a:p>
            <a:pPr marL="514350" indent="-514350">
              <a:buFont typeface="+mj-lt"/>
              <a:buAutoNum type="alphaUcPeriod"/>
            </a:pPr>
            <a:r>
              <a:rPr lang="en-US" dirty="0" smtClean="0"/>
              <a:t>The light person.</a:t>
            </a:r>
          </a:p>
          <a:p>
            <a:pPr marL="514350" indent="-514350">
              <a:buFont typeface="+mj-lt"/>
              <a:buAutoNum type="alphaUcPeriod"/>
            </a:pPr>
            <a:r>
              <a:rPr lang="en-US" dirty="0" smtClean="0"/>
              <a:t>The heavy person. </a:t>
            </a:r>
          </a:p>
          <a:p>
            <a:pPr marL="514350" indent="-514350">
              <a:buFont typeface="+mj-lt"/>
              <a:buAutoNum type="alphaUcPeriod"/>
            </a:pPr>
            <a:r>
              <a:rPr lang="en-US" dirty="0" smtClean="0"/>
              <a:t>Both at the same time.</a:t>
            </a:r>
          </a:p>
          <a:p>
            <a:pPr marL="514350" indent="-514350">
              <a:buFont typeface="+mj-lt"/>
              <a:buAutoNum type="alphaUcPeriod"/>
            </a:pPr>
            <a:r>
              <a:rPr lang="en-US" dirty="0" smtClean="0"/>
              <a:t>Not enough information.</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21543" name="Picture 7" descr="02_12Figure-F"/>
          <p:cNvPicPr>
            <a:picLocks noChangeAspect="1" noChangeArrowheads="1"/>
          </p:cNvPicPr>
          <p:nvPr/>
        </p:nvPicPr>
        <p:blipFill>
          <a:blip r:embed="rId3">
            <a:extLst>
              <a:ext uri="{28A0092B-C50C-407E-A947-70E740481C1C}">
                <a14:useLocalDpi xmlns:a14="http://schemas.microsoft.com/office/drawing/2010/main" val="0"/>
              </a:ext>
            </a:extLst>
          </a:blip>
          <a:srcRect b="2380"/>
          <a:stretch>
            <a:fillRect/>
          </a:stretch>
        </p:blipFill>
        <p:spPr bwMode="auto">
          <a:xfrm>
            <a:off x="5943600" y="1600200"/>
            <a:ext cx="2659063" cy="468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ANSWER</a:t>
            </a:r>
            <a:endParaRPr lang="en-US" dirty="0"/>
          </a:p>
        </p:txBody>
      </p:sp>
      <p:sp>
        <p:nvSpPr>
          <p:cNvPr id="319491" name="Rectangle 3"/>
          <p:cNvSpPr>
            <a:spLocks noGrp="1" noChangeArrowheads="1"/>
          </p:cNvSpPr>
          <p:nvPr>
            <p:ph idx="1"/>
          </p:nvPr>
        </p:nvSpPr>
        <p:spPr/>
        <p:txBody>
          <a:bodyPr/>
          <a:lstStyle/>
          <a:p>
            <a:pPr marL="0" indent="0">
              <a:buNone/>
            </a:pPr>
            <a:r>
              <a:rPr lang="en-US" dirty="0"/>
              <a:t>Who will reach the ground first?</a:t>
            </a:r>
          </a:p>
          <a:p>
            <a:pPr marL="514350" indent="-514350">
              <a:buFont typeface="+mj-lt"/>
              <a:buAutoNum type="alphaUcPeriod"/>
            </a:pPr>
            <a:r>
              <a:rPr lang="en-US" dirty="0" smtClean="0"/>
              <a:t>The light person.</a:t>
            </a:r>
          </a:p>
          <a:p>
            <a:pPr marL="514350" indent="-514350">
              <a:buFont typeface="+mj-lt"/>
              <a:buAutoNum type="alphaUcPeriod"/>
            </a:pPr>
            <a:r>
              <a:rPr lang="en-US" b="1" dirty="0" smtClean="0">
                <a:solidFill>
                  <a:srgbClr val="D81F19"/>
                </a:solidFill>
              </a:rPr>
              <a:t>The heavy person.</a:t>
            </a:r>
            <a:r>
              <a:rPr lang="en-US" b="1" dirty="0" smtClean="0"/>
              <a:t> </a:t>
            </a:r>
          </a:p>
          <a:p>
            <a:pPr marL="514350" indent="-514350">
              <a:buFont typeface="+mj-lt"/>
              <a:buAutoNum type="alphaUcPeriod"/>
            </a:pPr>
            <a:r>
              <a:rPr lang="en-US" dirty="0" smtClean="0"/>
              <a:t>Both at the same time.</a:t>
            </a:r>
          </a:p>
          <a:p>
            <a:pPr marL="514350" indent="-514350">
              <a:buFont typeface="+mj-lt"/>
              <a:buAutoNum type="alphaUcPeriod"/>
            </a:pPr>
            <a:r>
              <a:rPr lang="en-US" dirty="0" smtClean="0"/>
              <a:t>Not enough information.</a:t>
            </a:r>
          </a:p>
          <a:p>
            <a:pPr marL="0" indent="0">
              <a:buNone/>
            </a:pPr>
            <a:r>
              <a:rPr lang="en-US" dirty="0" smtClean="0"/>
              <a:t>	</a:t>
            </a:r>
          </a:p>
          <a:p>
            <a:pPr marL="0" indent="0">
              <a:buNone/>
            </a:pPr>
            <a:r>
              <a:rPr lang="en-US" b="1" i="1" dirty="0" smtClean="0"/>
              <a:t>Explanation:</a:t>
            </a:r>
          </a:p>
          <a:p>
            <a:pPr marL="0" indent="0">
              <a:buNone/>
            </a:pPr>
            <a:r>
              <a:rPr lang="en-US" dirty="0" smtClean="0"/>
              <a:t>The heavier person has a greater </a:t>
            </a:r>
            <a:br>
              <a:rPr lang="en-US" dirty="0" smtClean="0"/>
            </a:br>
            <a:r>
              <a:rPr lang="en-US" dirty="0" smtClean="0"/>
              <a:t>terminal velocity. Do you </a:t>
            </a:r>
            <a:br>
              <a:rPr lang="en-US" dirty="0" smtClean="0"/>
            </a:br>
            <a:r>
              <a:rPr lang="en-US" dirty="0" smtClean="0"/>
              <a:t>know why?</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19495" name="Picture 7" descr="02_12Figure-F"/>
          <p:cNvPicPr>
            <a:picLocks noChangeAspect="1" noChangeArrowheads="1"/>
          </p:cNvPicPr>
          <p:nvPr/>
        </p:nvPicPr>
        <p:blipFill>
          <a:blip r:embed="rId3">
            <a:extLst>
              <a:ext uri="{28A0092B-C50C-407E-A947-70E740481C1C}">
                <a14:useLocalDpi xmlns:a14="http://schemas.microsoft.com/office/drawing/2010/main" val="0"/>
              </a:ext>
            </a:extLst>
          </a:blip>
          <a:srcRect b="2380"/>
          <a:stretch>
            <a:fillRect/>
          </a:stretch>
        </p:blipFill>
        <p:spPr bwMode="auto">
          <a:xfrm>
            <a:off x="5943600" y="1600200"/>
            <a:ext cx="2659063" cy="468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Forces and Interactions</a:t>
            </a:r>
            <a:endParaRPr lang="en-US"/>
          </a:p>
        </p:txBody>
      </p:sp>
      <p:sp>
        <p:nvSpPr>
          <p:cNvPr id="28675" name="Rectangle 3"/>
          <p:cNvSpPr>
            <a:spLocks noGrp="1" noChangeArrowheads="1"/>
          </p:cNvSpPr>
          <p:nvPr>
            <p:ph idx="1"/>
          </p:nvPr>
        </p:nvSpPr>
        <p:spPr/>
        <p:txBody>
          <a:bodyPr/>
          <a:lstStyle/>
          <a:p>
            <a:r>
              <a:rPr lang="en-US" b="1" dirty="0" smtClean="0"/>
              <a:t>Force</a:t>
            </a:r>
            <a:r>
              <a:rPr lang="en-US" dirty="0" smtClean="0"/>
              <a:t> is simply a push or a pull.</a:t>
            </a:r>
          </a:p>
          <a:p>
            <a:r>
              <a:rPr lang="en-US" b="1" dirty="0" smtClean="0"/>
              <a:t>Interaction</a:t>
            </a:r>
            <a:r>
              <a:rPr lang="en-US" dirty="0" smtClean="0"/>
              <a:t> occurs between one thing and another.</a:t>
            </a:r>
          </a:p>
          <a:p>
            <a:endParaRPr lang="en-US" dirty="0" smtClean="0"/>
          </a:p>
          <a:p>
            <a:pPr marL="0" indent="0">
              <a:buNone/>
            </a:pPr>
            <a:r>
              <a:rPr lang="en-US" i="1" dirty="0" smtClean="0"/>
              <a:t>Example: </a:t>
            </a:r>
          </a:p>
          <a:p>
            <a:pPr marL="0" indent="0">
              <a:buNone/>
            </a:pPr>
            <a:r>
              <a:rPr lang="en-US" dirty="0" smtClean="0"/>
              <a:t>When you push against a wall, </a:t>
            </a:r>
            <a:br>
              <a:rPr lang="en-US" dirty="0" smtClean="0"/>
            </a:br>
            <a:r>
              <a:rPr lang="en-US" dirty="0" smtClean="0"/>
              <a:t>you</a:t>
            </a:r>
            <a:r>
              <a:rPr lang="fr-FR" altLang="ja-JP" dirty="0" smtClean="0"/>
              <a:t>'</a:t>
            </a:r>
            <a:r>
              <a:rPr lang="en-US" dirty="0" smtClean="0"/>
              <a:t>re interacting with the wall.</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 name="Picture 2" descr="02_14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288" y="2735043"/>
            <a:ext cx="2918154" cy="379325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29699" name="Rectangle 3"/>
          <p:cNvSpPr>
            <a:spLocks noGrp="1" noChangeArrowheads="1"/>
          </p:cNvSpPr>
          <p:nvPr>
            <p:ph idx="1"/>
          </p:nvPr>
        </p:nvSpPr>
        <p:spPr/>
        <p:txBody>
          <a:bodyPr/>
          <a:lstStyle/>
          <a:p>
            <a:r>
              <a:rPr lang="en-US" dirty="0" smtClean="0"/>
              <a:t>Law of action and reaction:</a:t>
            </a:r>
          </a:p>
          <a:p>
            <a:pPr lvl="1"/>
            <a:r>
              <a:rPr lang="en-US" b="1" dirty="0" smtClean="0"/>
              <a:t>Whenever one object exerts a force on a second object, the second object exerts an equal and opposite force on the first.</a:t>
            </a:r>
          </a:p>
          <a:p>
            <a:endParaRPr lang="en-US" dirty="0" smtClean="0"/>
          </a:p>
          <a:p>
            <a:pPr marL="0" indent="0">
              <a:buNone/>
            </a:pPr>
            <a:r>
              <a:rPr lang="en-US" i="1" dirty="0" smtClean="0"/>
              <a:t>Example:</a:t>
            </a:r>
          </a:p>
          <a:p>
            <a:pPr marL="0" indent="0">
              <a:buNone/>
            </a:pPr>
            <a:r>
              <a:rPr lang="en-US" dirty="0" smtClean="0"/>
              <a:t>When your hand presses on the wall, the wall simultaneously presses on your hand. Hand and wall press on each other with equal and opposite forces.</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537603" name="Rectangle 3"/>
          <p:cNvSpPr>
            <a:spLocks noGrp="1" noChangeArrowheads="1"/>
          </p:cNvSpPr>
          <p:nvPr>
            <p:ph idx="1"/>
          </p:nvPr>
        </p:nvSpPr>
        <p:spPr/>
        <p:txBody>
          <a:bodyPr/>
          <a:lstStyle/>
          <a:p>
            <a:r>
              <a:rPr lang="en-US" dirty="0" smtClean="0"/>
              <a:t>Action and reaction forces</a:t>
            </a:r>
          </a:p>
          <a:p>
            <a:pPr lvl="1"/>
            <a:r>
              <a:rPr lang="en-US" dirty="0" smtClean="0"/>
              <a:t>one force is called the action force; the other force is called the reaction force</a:t>
            </a:r>
          </a:p>
          <a:p>
            <a:pPr lvl="1"/>
            <a:r>
              <a:rPr lang="en-US" dirty="0" smtClean="0"/>
              <a:t>are </a:t>
            </a:r>
            <a:r>
              <a:rPr lang="en-US" dirty="0" err="1" smtClean="0"/>
              <a:t>copairs</a:t>
            </a:r>
            <a:r>
              <a:rPr lang="en-US" dirty="0" smtClean="0"/>
              <a:t> of a single interaction</a:t>
            </a:r>
          </a:p>
          <a:p>
            <a:pPr lvl="1"/>
            <a:r>
              <a:rPr lang="en-US" dirty="0" smtClean="0"/>
              <a:t>neither force exists without the other</a:t>
            </a:r>
          </a:p>
          <a:p>
            <a:pPr lvl="1"/>
            <a:r>
              <a:rPr lang="en-US" dirty="0" smtClean="0"/>
              <a:t>are equal in strength and opposite in direction</a:t>
            </a:r>
          </a:p>
          <a:p>
            <a:pPr lvl="1"/>
            <a:r>
              <a:rPr lang="en-US" dirty="0" smtClean="0"/>
              <a:t>always act on </a:t>
            </a:r>
            <a:r>
              <a:rPr lang="en-US" i="1" dirty="0" smtClean="0"/>
              <a:t>different</a:t>
            </a:r>
            <a:r>
              <a:rPr lang="en-US" dirty="0" smtClean="0"/>
              <a:t> objects</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NEIGHBOR</a:t>
            </a:r>
            <a:endParaRPr lang="en-US" dirty="0"/>
          </a:p>
        </p:txBody>
      </p:sp>
      <p:sp>
        <p:nvSpPr>
          <p:cNvPr id="323587" name="Rectangle 3"/>
          <p:cNvSpPr>
            <a:spLocks noGrp="1" noChangeArrowheads="1"/>
          </p:cNvSpPr>
          <p:nvPr>
            <p:ph idx="1"/>
          </p:nvPr>
        </p:nvSpPr>
        <p:spPr/>
        <p:txBody>
          <a:bodyPr/>
          <a:lstStyle/>
          <a:p>
            <a:pPr marL="0" indent="0">
              <a:buNone/>
            </a:pPr>
            <a:r>
              <a:rPr lang="en-US" dirty="0"/>
              <a:t>A soccer player kicks a ball with 1500 N of force. The ball exerts a reaction force against the </a:t>
            </a:r>
            <a:r>
              <a:rPr lang="en-US" dirty="0" smtClean="0"/>
              <a:t>player</a:t>
            </a:r>
            <a:r>
              <a:rPr lang="fr-FR" dirty="0" smtClean="0"/>
              <a:t>'</a:t>
            </a:r>
            <a:r>
              <a:rPr lang="en-US" dirty="0" smtClean="0"/>
              <a:t>s </a:t>
            </a:r>
            <a:r>
              <a:rPr lang="en-US" dirty="0"/>
              <a:t>foot of</a:t>
            </a:r>
          </a:p>
          <a:p>
            <a:pPr marL="514350" indent="-514350">
              <a:buFont typeface="+mj-lt"/>
              <a:buAutoNum type="alphaUcPeriod"/>
            </a:pPr>
            <a:r>
              <a:rPr lang="en-US" dirty="0" smtClean="0"/>
              <a:t>somewhat less than 1500 N.</a:t>
            </a:r>
          </a:p>
          <a:p>
            <a:pPr marL="514350" indent="-514350">
              <a:buFont typeface="+mj-lt"/>
              <a:buAutoNum type="alphaUcPeriod"/>
            </a:pPr>
            <a:r>
              <a:rPr lang="en-US" dirty="0" smtClean="0"/>
              <a:t>1500 N. </a:t>
            </a:r>
          </a:p>
          <a:p>
            <a:pPr marL="514350" indent="-514350">
              <a:buFont typeface="+mj-lt"/>
              <a:buAutoNum type="alphaUcPeriod"/>
            </a:pPr>
            <a:r>
              <a:rPr lang="en-US" dirty="0" smtClean="0"/>
              <a:t>somewhat more than 1500 N.</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First Law of Motion</a:t>
            </a:r>
            <a:br>
              <a:rPr lang="en-US" dirty="0"/>
            </a:br>
            <a:r>
              <a:rPr lang="en-US" dirty="0"/>
              <a:t>CHECK YOUR </a:t>
            </a:r>
            <a:r>
              <a:rPr lang="en-US" dirty="0" smtClean="0"/>
              <a:t>ANSWER</a:t>
            </a:r>
            <a:endParaRPr lang="en-US" dirty="0"/>
          </a:p>
        </p:txBody>
      </p:sp>
      <p:sp>
        <p:nvSpPr>
          <p:cNvPr id="264195" name="Rectangle 3"/>
          <p:cNvSpPr>
            <a:spLocks noGrp="1" noChangeArrowheads="1"/>
          </p:cNvSpPr>
          <p:nvPr>
            <p:ph idx="1"/>
          </p:nvPr>
        </p:nvSpPr>
        <p:spPr/>
        <p:txBody>
          <a:bodyPr/>
          <a:lstStyle/>
          <a:p>
            <a:pPr marL="0" indent="0">
              <a:buNone/>
            </a:pPr>
            <a:r>
              <a:rPr lang="en-US" dirty="0"/>
              <a:t>A sheet of paper can be quickly withdrawn from under a soft-drink can without the can toppling, because</a:t>
            </a:r>
          </a:p>
          <a:p>
            <a:pPr marL="514350" indent="-514350">
              <a:buFont typeface="+mj-lt"/>
              <a:buAutoNum type="alphaUcPeriod"/>
            </a:pPr>
            <a:r>
              <a:rPr lang="en-US" dirty="0" smtClean="0"/>
              <a:t>gravity pulls harder on the can than on the paper.</a:t>
            </a:r>
          </a:p>
          <a:p>
            <a:pPr marL="514350" indent="-514350">
              <a:buFont typeface="+mj-lt"/>
              <a:buAutoNum type="alphaUcPeriod"/>
            </a:pPr>
            <a:r>
              <a:rPr lang="en-US" dirty="0" smtClean="0"/>
              <a:t>the can has weight. </a:t>
            </a:r>
          </a:p>
          <a:p>
            <a:pPr marL="514350" indent="-514350">
              <a:buFont typeface="+mj-lt"/>
              <a:buAutoNum type="alphaUcPeriod"/>
            </a:pPr>
            <a:r>
              <a:rPr lang="en-US" b="1" dirty="0" smtClean="0">
                <a:solidFill>
                  <a:srgbClr val="D81F19"/>
                </a:solidFill>
              </a:rPr>
              <a:t>the can has inertia.</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ANSWER</a:t>
            </a:r>
            <a:endParaRPr lang="en-US" dirty="0"/>
          </a:p>
        </p:txBody>
      </p:sp>
      <p:sp>
        <p:nvSpPr>
          <p:cNvPr id="325635" name="Rectangle 3"/>
          <p:cNvSpPr>
            <a:spLocks noGrp="1" noChangeArrowheads="1"/>
          </p:cNvSpPr>
          <p:nvPr>
            <p:ph idx="1"/>
          </p:nvPr>
        </p:nvSpPr>
        <p:spPr/>
        <p:txBody>
          <a:bodyPr/>
          <a:lstStyle/>
          <a:p>
            <a:pPr marL="0" indent="0">
              <a:buNone/>
            </a:pPr>
            <a:r>
              <a:rPr lang="en-US" dirty="0"/>
              <a:t>A soccer player kicks a ball with 1500 N of force. The ball exerts a reaction force against the </a:t>
            </a:r>
            <a:r>
              <a:rPr lang="en-US" dirty="0" smtClean="0"/>
              <a:t>player</a:t>
            </a:r>
            <a:r>
              <a:rPr lang="fr-FR" dirty="0" smtClean="0"/>
              <a:t>'</a:t>
            </a:r>
            <a:r>
              <a:rPr lang="en-US" dirty="0" smtClean="0"/>
              <a:t>s </a:t>
            </a:r>
            <a:r>
              <a:rPr lang="en-US" dirty="0"/>
              <a:t>foot of</a:t>
            </a:r>
          </a:p>
          <a:p>
            <a:pPr marL="514350" indent="-514350">
              <a:buFont typeface="+mj-lt"/>
              <a:buAutoNum type="alphaUcPeriod"/>
            </a:pPr>
            <a:r>
              <a:rPr lang="en-US" dirty="0" smtClean="0"/>
              <a:t>somewhat less than 1500 N.</a:t>
            </a:r>
          </a:p>
          <a:p>
            <a:pPr marL="514350" indent="-514350">
              <a:buFont typeface="+mj-lt"/>
              <a:buAutoNum type="alphaUcPeriod"/>
            </a:pPr>
            <a:r>
              <a:rPr lang="en-US" b="1" dirty="0" smtClean="0">
                <a:solidFill>
                  <a:srgbClr val="D81F19"/>
                </a:solidFill>
              </a:rPr>
              <a:t>1500 N.</a:t>
            </a:r>
            <a:r>
              <a:rPr lang="en-US" b="1" dirty="0" smtClean="0"/>
              <a:t> </a:t>
            </a:r>
          </a:p>
          <a:p>
            <a:pPr marL="514350" indent="-514350">
              <a:buFont typeface="+mj-lt"/>
              <a:buAutoNum type="alphaUcPeriod"/>
            </a:pPr>
            <a:r>
              <a:rPr lang="en-US" dirty="0" smtClean="0"/>
              <a:t>somewhat more than 1500 N.</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30723" name="Rectangle 3"/>
          <p:cNvSpPr>
            <a:spLocks noGrp="1" noChangeArrowheads="1"/>
          </p:cNvSpPr>
          <p:nvPr>
            <p:ph idx="1"/>
          </p:nvPr>
        </p:nvSpPr>
        <p:spPr/>
        <p:txBody>
          <a:bodyPr/>
          <a:lstStyle/>
          <a:p>
            <a:r>
              <a:rPr lang="en-US" sz="2400" dirty="0" smtClean="0"/>
              <a:t>Simple rule to identify action and reaction:</a:t>
            </a:r>
          </a:p>
          <a:p>
            <a:pPr lvl="1"/>
            <a:r>
              <a:rPr lang="en-US" sz="2400" dirty="0" smtClean="0"/>
              <a:t>Action—object A exerts a force on object B.</a:t>
            </a:r>
          </a:p>
          <a:p>
            <a:pPr lvl="1"/>
            <a:r>
              <a:rPr lang="en-US" sz="2400" dirty="0" smtClean="0"/>
              <a:t>Reaction—object B exerts a force on object A.</a:t>
            </a:r>
            <a:endParaRPr lang="en-US" sz="2400"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 name="Picture 2" descr="02_19_Figure.jpg"/>
          <p:cNvPicPr>
            <a:picLocks noChangeAspect="1"/>
          </p:cNvPicPr>
          <p:nvPr/>
        </p:nvPicPr>
        <p:blipFill rotWithShape="1">
          <a:blip r:embed="rId2">
            <a:extLst>
              <a:ext uri="{28A0092B-C50C-407E-A947-70E740481C1C}">
                <a14:useLocalDpi xmlns:a14="http://schemas.microsoft.com/office/drawing/2010/main" val="0"/>
              </a:ext>
            </a:extLst>
          </a:blip>
          <a:srcRect b="3142"/>
          <a:stretch/>
        </p:blipFill>
        <p:spPr>
          <a:xfrm>
            <a:off x="2383631" y="2631692"/>
            <a:ext cx="4376738" cy="403879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NEIGHBOR</a:t>
            </a:r>
            <a:endParaRPr lang="en-US" dirty="0"/>
          </a:p>
        </p:txBody>
      </p:sp>
      <p:sp>
        <p:nvSpPr>
          <p:cNvPr id="290819" name="Rectangle 3"/>
          <p:cNvSpPr>
            <a:spLocks noGrp="1" noChangeArrowheads="1"/>
          </p:cNvSpPr>
          <p:nvPr>
            <p:ph idx="1"/>
          </p:nvPr>
        </p:nvSpPr>
        <p:spPr/>
        <p:txBody>
          <a:bodyPr/>
          <a:lstStyle/>
          <a:p>
            <a:pPr marL="0" indent="0">
              <a:buNone/>
            </a:pPr>
            <a:r>
              <a:rPr lang="en-US" dirty="0"/>
              <a:t>When you step off a curb, Earth pulls you downward. The reaction to this force is</a:t>
            </a:r>
          </a:p>
          <a:p>
            <a:pPr marL="514350" indent="-514350">
              <a:buFont typeface="+mj-lt"/>
              <a:buAutoNum type="alphaUcPeriod"/>
            </a:pPr>
            <a:r>
              <a:rPr lang="en-US" dirty="0" smtClean="0"/>
              <a:t>a slight air resistance.</a:t>
            </a:r>
          </a:p>
          <a:p>
            <a:pPr marL="514350" indent="-514350">
              <a:buFont typeface="+mj-lt"/>
              <a:buAutoNum type="alphaUcPeriod"/>
            </a:pPr>
            <a:r>
              <a:rPr lang="en-US" dirty="0" smtClean="0"/>
              <a:t>nonexistent in this case. </a:t>
            </a:r>
          </a:p>
          <a:p>
            <a:pPr marL="514350" indent="-514350">
              <a:buFont typeface="+mj-lt"/>
              <a:buAutoNum type="alphaUcPeriod"/>
            </a:pPr>
            <a:r>
              <a:rPr lang="en-US" dirty="0" smtClean="0"/>
              <a:t>you pull Earth upward.</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ANSWER</a:t>
            </a:r>
            <a:endParaRPr lang="en-US" dirty="0"/>
          </a:p>
        </p:txBody>
      </p:sp>
      <p:sp>
        <p:nvSpPr>
          <p:cNvPr id="292867" name="Rectangle 3"/>
          <p:cNvSpPr>
            <a:spLocks noGrp="1" noChangeArrowheads="1"/>
          </p:cNvSpPr>
          <p:nvPr>
            <p:ph idx="1"/>
          </p:nvPr>
        </p:nvSpPr>
        <p:spPr/>
        <p:txBody>
          <a:bodyPr/>
          <a:lstStyle/>
          <a:p>
            <a:pPr marL="0" indent="0">
              <a:buNone/>
            </a:pPr>
            <a:r>
              <a:rPr lang="en-US" dirty="0"/>
              <a:t>When you step off a curb, Earth pulls you downward. The reaction to this force is</a:t>
            </a:r>
          </a:p>
          <a:p>
            <a:pPr marL="514350" indent="-514350">
              <a:buFont typeface="+mj-lt"/>
              <a:buAutoNum type="alphaUcPeriod"/>
            </a:pPr>
            <a:r>
              <a:rPr lang="en-US" dirty="0" smtClean="0"/>
              <a:t>a slight air resistance.</a:t>
            </a:r>
          </a:p>
          <a:p>
            <a:pPr marL="514350" indent="-514350">
              <a:buFont typeface="+mj-lt"/>
              <a:buAutoNum type="alphaUcPeriod"/>
            </a:pPr>
            <a:r>
              <a:rPr lang="en-US" dirty="0" smtClean="0"/>
              <a:t>nonexistent in this case. </a:t>
            </a:r>
          </a:p>
          <a:p>
            <a:pPr marL="514350" indent="-514350">
              <a:buFont typeface="+mj-lt"/>
              <a:buAutoNum type="alphaUcPeriod"/>
            </a:pPr>
            <a:r>
              <a:rPr lang="en-US" b="1" dirty="0" smtClean="0">
                <a:solidFill>
                  <a:srgbClr val="D81F19"/>
                </a:solidFill>
              </a:rPr>
              <a:t>you pull Earth upward.</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32771" name="Rectangle 3"/>
          <p:cNvSpPr>
            <a:spLocks noGrp="1" noChangeArrowheads="1"/>
          </p:cNvSpPr>
          <p:nvPr>
            <p:ph idx="1"/>
          </p:nvPr>
        </p:nvSpPr>
        <p:spPr/>
        <p:txBody>
          <a:bodyPr/>
          <a:lstStyle/>
          <a:p>
            <a:r>
              <a:rPr lang="en-US" dirty="0" smtClean="0"/>
              <a:t>Action and reaction on different masses:</a:t>
            </a:r>
          </a:p>
          <a:p>
            <a:pPr lvl="1"/>
            <a:r>
              <a:rPr lang="en-US" dirty="0" smtClean="0"/>
              <a:t>If the same force is applied to two objects of different masses,</a:t>
            </a:r>
          </a:p>
          <a:p>
            <a:pPr lvl="1"/>
            <a:r>
              <a:rPr lang="en-US" dirty="0" smtClean="0"/>
              <a:t>greater </a:t>
            </a:r>
            <a:r>
              <a:rPr lang="en-US" sz="3500" dirty="0" smtClean="0"/>
              <a:t>mass</a:t>
            </a:r>
            <a:r>
              <a:rPr lang="en-US" dirty="0" smtClean="0"/>
              <a:t> </a:t>
            </a:r>
            <a:r>
              <a:rPr lang="en-US" dirty="0" smtClean="0"/>
              <a:t>object     </a:t>
            </a:r>
            <a:r>
              <a:rPr lang="en-US" dirty="0" smtClean="0">
                <a:sym typeface="Symbol" charset="0"/>
              </a:rPr>
              <a:t>small </a:t>
            </a:r>
            <a:r>
              <a:rPr lang="en-US" sz="2400" dirty="0" smtClean="0">
                <a:sym typeface="Symbol" charset="0"/>
              </a:rPr>
              <a:t>acceleration</a:t>
            </a:r>
          </a:p>
          <a:p>
            <a:pPr lvl="1"/>
            <a:r>
              <a:rPr lang="en-US" dirty="0" smtClean="0"/>
              <a:t>smaller </a:t>
            </a:r>
            <a:r>
              <a:rPr lang="en-US" sz="2400" dirty="0" smtClean="0"/>
              <a:t>mass</a:t>
            </a:r>
            <a:r>
              <a:rPr lang="en-US" dirty="0" smtClean="0"/>
              <a:t> </a:t>
            </a:r>
            <a:r>
              <a:rPr lang="en-US" dirty="0" smtClean="0"/>
              <a:t>object     </a:t>
            </a:r>
            <a:r>
              <a:rPr lang="en-US" dirty="0" smtClean="0">
                <a:sym typeface="Symbol" charset="0"/>
              </a:rPr>
              <a:t>large </a:t>
            </a:r>
            <a:r>
              <a:rPr lang="en-US" sz="3500" dirty="0" smtClean="0">
                <a:sym typeface="Symbol" charset="0"/>
              </a:rPr>
              <a:t>acceleration</a:t>
            </a:r>
            <a:r>
              <a:rPr lang="en-US" dirty="0" smtClean="0">
                <a:sym typeface="Symbol" charset="0"/>
              </a:rPr>
              <a:t> </a:t>
            </a:r>
            <a:endParaRPr lang="en-US" dirty="0" smtClean="0"/>
          </a:p>
          <a:p>
            <a:endParaRPr lang="en-US" dirty="0" smtClean="0"/>
          </a:p>
          <a:p>
            <a:endParaRPr lang="en-US" dirty="0" smtClean="0"/>
          </a:p>
          <a:p>
            <a:endParaRPr lang="en-US" dirty="0" smtClean="0"/>
          </a:p>
          <a:p>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5" name="Picture 4"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978" y="2926867"/>
            <a:ext cx="270072" cy="130680"/>
          </a:xfrm>
          <a:prstGeom prst="rect">
            <a:avLst/>
          </a:prstGeom>
        </p:spPr>
      </p:pic>
      <p:pic>
        <p:nvPicPr>
          <p:cNvPr id="6" name="Picture 5"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828" y="3555517"/>
            <a:ext cx="270072" cy="1306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NEIGHBOR</a:t>
            </a:r>
            <a:endParaRPr lang="en-US" dirty="0"/>
          </a:p>
        </p:txBody>
      </p:sp>
      <p:sp>
        <p:nvSpPr>
          <p:cNvPr id="327683" name="Rectangle 3"/>
          <p:cNvSpPr>
            <a:spLocks noGrp="1" noChangeArrowheads="1"/>
          </p:cNvSpPr>
          <p:nvPr>
            <p:ph idx="1"/>
          </p:nvPr>
        </p:nvSpPr>
        <p:spPr/>
        <p:txBody>
          <a:bodyPr/>
          <a:lstStyle/>
          <a:p>
            <a:pPr marL="0" indent="0">
              <a:buNone/>
            </a:pPr>
            <a:r>
              <a:rPr lang="en-US" sz="2400" dirty="0"/>
              <a:t>When a cannon is fired, the accelerations of the cannon and cannonball are different, because the</a:t>
            </a:r>
          </a:p>
          <a:p>
            <a:pPr marL="514350" indent="-514350">
              <a:buFont typeface="+mj-lt"/>
              <a:buAutoNum type="alphaUcPeriod"/>
            </a:pPr>
            <a:r>
              <a:rPr lang="en-US" sz="2400" dirty="0" smtClean="0"/>
              <a:t>forces don</a:t>
            </a:r>
            <a:r>
              <a:rPr lang="fr-FR" altLang="ja-JP" sz="2400" dirty="0" smtClean="0"/>
              <a:t>'</a:t>
            </a:r>
            <a:r>
              <a:rPr lang="en-US" sz="2400" dirty="0" smtClean="0"/>
              <a:t>t occur at the same time.</a:t>
            </a:r>
          </a:p>
          <a:p>
            <a:pPr marL="514350" indent="-514350">
              <a:buFont typeface="+mj-lt"/>
              <a:buAutoNum type="alphaUcPeriod"/>
            </a:pPr>
            <a:r>
              <a:rPr lang="en-US" sz="2400" dirty="0" smtClean="0"/>
              <a:t>forces, although theoretically are the same, in practice </a:t>
            </a:r>
            <a:r>
              <a:rPr lang="en-US" sz="2400" dirty="0" err="1" smtClean="0"/>
              <a:t>aren</a:t>
            </a:r>
            <a:r>
              <a:rPr lang="fr-FR" altLang="ja-JP" sz="2400" dirty="0" smtClean="0"/>
              <a:t>'</a:t>
            </a:r>
            <a:r>
              <a:rPr lang="en-US" sz="2400" dirty="0" smtClean="0"/>
              <a:t>t the same. </a:t>
            </a:r>
          </a:p>
          <a:p>
            <a:pPr marL="514350" indent="-514350">
              <a:buFont typeface="+mj-lt"/>
              <a:buAutoNum type="alphaUcPeriod"/>
            </a:pPr>
            <a:r>
              <a:rPr lang="en-US" sz="2400" dirty="0" smtClean="0"/>
              <a:t>masses are different.</a:t>
            </a:r>
          </a:p>
          <a:p>
            <a:pPr marL="514350" indent="-514350">
              <a:buFont typeface="+mj-lt"/>
              <a:buAutoNum type="alphaUcPeriod"/>
            </a:pPr>
            <a:r>
              <a:rPr lang="en-US" sz="2400" dirty="0" smtClean="0"/>
              <a:t>ratios of force to mass are the same.</a:t>
            </a:r>
            <a:endParaRPr lang="en-US" sz="2400"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 name="Picture 2" descr="02_21_Figure.jpg"/>
          <p:cNvPicPr>
            <a:picLocks noChangeAspect="1"/>
          </p:cNvPicPr>
          <p:nvPr/>
        </p:nvPicPr>
        <p:blipFill rotWithShape="1">
          <a:blip r:embed="rId3">
            <a:extLst>
              <a:ext uri="{28A0092B-C50C-407E-A947-70E740481C1C}">
                <a14:useLocalDpi xmlns:a14="http://schemas.microsoft.com/office/drawing/2010/main" val="0"/>
              </a:ext>
            </a:extLst>
          </a:blip>
          <a:srcRect b="4518"/>
          <a:stretch/>
        </p:blipFill>
        <p:spPr>
          <a:xfrm>
            <a:off x="2328395" y="4298782"/>
            <a:ext cx="4572000" cy="20264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ANSWER</a:t>
            </a:r>
            <a:endParaRPr lang="en-US" dirty="0"/>
          </a:p>
        </p:txBody>
      </p:sp>
      <p:sp>
        <p:nvSpPr>
          <p:cNvPr id="329731" name="Rectangle 3"/>
          <p:cNvSpPr>
            <a:spLocks noGrp="1" noChangeArrowheads="1"/>
          </p:cNvSpPr>
          <p:nvPr>
            <p:ph idx="1"/>
          </p:nvPr>
        </p:nvSpPr>
        <p:spPr/>
        <p:txBody>
          <a:bodyPr/>
          <a:lstStyle/>
          <a:p>
            <a:pPr marL="0" indent="0">
              <a:buNone/>
            </a:pPr>
            <a:r>
              <a:rPr lang="en-US" sz="2400" dirty="0"/>
              <a:t>When a cannon is fired, the accelerations of the cannon and cannonball are different, because the</a:t>
            </a:r>
          </a:p>
          <a:p>
            <a:pPr marL="514350" indent="-514350">
              <a:buFont typeface="+mj-lt"/>
              <a:buAutoNum type="alphaUcPeriod"/>
            </a:pPr>
            <a:r>
              <a:rPr lang="en-US" sz="2400" dirty="0" smtClean="0"/>
              <a:t>forces don</a:t>
            </a:r>
            <a:r>
              <a:rPr lang="fr-FR" altLang="ja-JP" sz="2400" dirty="0" smtClean="0"/>
              <a:t>'</a:t>
            </a:r>
            <a:r>
              <a:rPr lang="en-US" sz="2400" dirty="0" smtClean="0"/>
              <a:t>t occur at the same time.</a:t>
            </a:r>
          </a:p>
          <a:p>
            <a:pPr marL="514350" indent="-514350">
              <a:buFont typeface="+mj-lt"/>
              <a:buAutoNum type="alphaUcPeriod"/>
            </a:pPr>
            <a:r>
              <a:rPr lang="en-US" sz="2400" dirty="0" smtClean="0"/>
              <a:t>forces, although theoretically are the same, in practice </a:t>
            </a:r>
            <a:r>
              <a:rPr lang="en-US" sz="2400" dirty="0" err="1" smtClean="0"/>
              <a:t>aren</a:t>
            </a:r>
            <a:r>
              <a:rPr lang="fr-FR" altLang="ja-JP" sz="2400" dirty="0" smtClean="0"/>
              <a:t>'</a:t>
            </a:r>
            <a:r>
              <a:rPr lang="en-US" sz="2400" dirty="0" smtClean="0"/>
              <a:t>t the same. </a:t>
            </a:r>
          </a:p>
          <a:p>
            <a:pPr marL="514350" indent="-514350">
              <a:buFont typeface="+mj-lt"/>
              <a:buAutoNum type="alphaUcPeriod"/>
            </a:pPr>
            <a:r>
              <a:rPr lang="en-US" sz="2400" b="1" dirty="0" smtClean="0">
                <a:solidFill>
                  <a:srgbClr val="D81F19"/>
                </a:solidFill>
              </a:rPr>
              <a:t>masses are different.</a:t>
            </a:r>
          </a:p>
          <a:p>
            <a:pPr marL="514350" indent="-514350">
              <a:buFont typeface="+mj-lt"/>
              <a:buAutoNum type="alphaUcPeriod"/>
            </a:pPr>
            <a:r>
              <a:rPr lang="en-US" sz="2400" dirty="0" smtClean="0"/>
              <a:t>ratios of force to mass are the same.</a:t>
            </a:r>
            <a:endParaRPr lang="en-US" sz="2400"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6" name="Picture 5" descr="02_21_Figure.jpg"/>
          <p:cNvPicPr>
            <a:picLocks noChangeAspect="1"/>
          </p:cNvPicPr>
          <p:nvPr/>
        </p:nvPicPr>
        <p:blipFill rotWithShape="1">
          <a:blip r:embed="rId3">
            <a:extLst>
              <a:ext uri="{28A0092B-C50C-407E-A947-70E740481C1C}">
                <a14:useLocalDpi xmlns:a14="http://schemas.microsoft.com/office/drawing/2010/main" val="0"/>
              </a:ext>
            </a:extLst>
          </a:blip>
          <a:srcRect b="4518"/>
          <a:stretch/>
        </p:blipFill>
        <p:spPr>
          <a:xfrm>
            <a:off x="2328395" y="4298782"/>
            <a:ext cx="4572000" cy="20264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a:t>
            </a:r>
            <a:r>
              <a:rPr lang="en-US" dirty="0" smtClean="0"/>
              <a:t>Motion</a:t>
            </a:r>
            <a:br>
              <a:rPr lang="en-US" dirty="0" smtClean="0"/>
            </a:br>
            <a:r>
              <a:rPr lang="en-US" dirty="0" smtClean="0"/>
              <a:t>A </a:t>
            </a:r>
            <a:r>
              <a:rPr lang="en-US" dirty="0"/>
              <a:t>situation to ponder… </a:t>
            </a:r>
          </a:p>
        </p:txBody>
      </p:sp>
      <p:sp>
        <p:nvSpPr>
          <p:cNvPr id="348163" name="Rectangle 3"/>
          <p:cNvSpPr>
            <a:spLocks noGrp="1" noChangeArrowheads="1"/>
          </p:cNvSpPr>
          <p:nvPr>
            <p:ph idx="1"/>
          </p:nvPr>
        </p:nvSpPr>
        <p:spPr/>
        <p:txBody>
          <a:bodyPr/>
          <a:lstStyle/>
          <a:p>
            <a:r>
              <a:rPr lang="en-US" dirty="0" smtClean="0"/>
              <a:t>Consider a high-speed bus colliding head-on with an innocent bug. The force of impact splatters the unfortunate bug over the windshield.</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NEIGHBOR</a:t>
            </a:r>
            <a:endParaRPr lang="en-US" dirty="0"/>
          </a:p>
        </p:txBody>
      </p:sp>
      <p:sp>
        <p:nvSpPr>
          <p:cNvPr id="333827" name="Rectangle 3"/>
          <p:cNvSpPr>
            <a:spLocks noGrp="1" noChangeArrowheads="1"/>
          </p:cNvSpPr>
          <p:nvPr>
            <p:ph idx="1"/>
          </p:nvPr>
        </p:nvSpPr>
        <p:spPr/>
        <p:txBody>
          <a:bodyPr/>
          <a:lstStyle/>
          <a:p>
            <a:pPr marL="0" indent="0">
              <a:buNone/>
            </a:pPr>
            <a:r>
              <a:rPr lang="en-US" dirty="0"/>
              <a:t>Which is greater, the force on the bug or the force on the bus?</a:t>
            </a:r>
          </a:p>
          <a:p>
            <a:pPr marL="514350" indent="-514350">
              <a:buFont typeface="+mj-lt"/>
              <a:buAutoNum type="alphaUcPeriod"/>
            </a:pPr>
            <a:r>
              <a:rPr lang="en-US" dirty="0" smtClean="0"/>
              <a:t>Bug.</a:t>
            </a:r>
          </a:p>
          <a:p>
            <a:pPr marL="514350" indent="-514350">
              <a:buFont typeface="+mj-lt"/>
              <a:buAutoNum type="alphaUcPeriod"/>
            </a:pPr>
            <a:r>
              <a:rPr lang="en-US" dirty="0" smtClean="0"/>
              <a:t>Bus. </a:t>
            </a:r>
          </a:p>
          <a:p>
            <a:pPr marL="514350" indent="-514350">
              <a:buFont typeface="+mj-lt"/>
              <a:buAutoNum type="alphaUcPeriod"/>
            </a:pPr>
            <a:r>
              <a:rPr lang="en-US" dirty="0" smtClean="0"/>
              <a:t>Both are the same.</a:t>
            </a:r>
          </a:p>
          <a:p>
            <a:pPr marL="514350" indent="-514350">
              <a:buFont typeface="+mj-lt"/>
              <a:buAutoNum type="alphaUcPeriod"/>
            </a:pPr>
            <a:r>
              <a:rPr lang="en-US" dirty="0" smtClean="0"/>
              <a:t>Cannot say.</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ANSWER</a:t>
            </a:r>
            <a:endParaRPr lang="en-US" dirty="0"/>
          </a:p>
        </p:txBody>
      </p:sp>
      <p:sp>
        <p:nvSpPr>
          <p:cNvPr id="331779" name="Rectangle 3"/>
          <p:cNvSpPr>
            <a:spLocks noGrp="1" noChangeArrowheads="1"/>
          </p:cNvSpPr>
          <p:nvPr>
            <p:ph idx="1"/>
          </p:nvPr>
        </p:nvSpPr>
        <p:spPr/>
        <p:txBody>
          <a:bodyPr/>
          <a:lstStyle/>
          <a:p>
            <a:pPr marL="0" indent="0">
              <a:buNone/>
            </a:pPr>
            <a:r>
              <a:rPr lang="en-US" dirty="0"/>
              <a:t>Which is greater, the force on the bug or the force on the bus?</a:t>
            </a:r>
          </a:p>
          <a:p>
            <a:pPr marL="514350" indent="-514350">
              <a:buFont typeface="+mj-lt"/>
              <a:buAutoNum type="alphaUcPeriod"/>
            </a:pPr>
            <a:r>
              <a:rPr lang="en-US" dirty="0" smtClean="0"/>
              <a:t>Bug.</a:t>
            </a:r>
          </a:p>
          <a:p>
            <a:pPr marL="514350" indent="-514350">
              <a:buFont typeface="+mj-lt"/>
              <a:buAutoNum type="alphaUcPeriod"/>
            </a:pPr>
            <a:r>
              <a:rPr lang="en-US" dirty="0" smtClean="0"/>
              <a:t>Bus. </a:t>
            </a:r>
          </a:p>
          <a:p>
            <a:pPr marL="514350" indent="-514350">
              <a:buFont typeface="+mj-lt"/>
              <a:buAutoNum type="alphaUcPeriod"/>
            </a:pPr>
            <a:r>
              <a:rPr lang="en-US" b="1" dirty="0" smtClean="0">
                <a:solidFill>
                  <a:srgbClr val="D81F19"/>
                </a:solidFill>
              </a:rPr>
              <a:t>Both are the same.</a:t>
            </a:r>
          </a:p>
          <a:p>
            <a:pPr marL="514350" indent="-514350">
              <a:buFont typeface="+mj-lt"/>
              <a:buAutoNum type="alphaUcPeriod"/>
            </a:pPr>
            <a:r>
              <a:rPr lang="en-US" dirty="0" smtClean="0"/>
              <a:t>Cannot say.</a:t>
            </a:r>
          </a:p>
          <a:p>
            <a:pPr marL="0" indent="0">
              <a:buNone/>
            </a:pPr>
            <a:endParaRPr lang="en-US" dirty="0" smtClean="0"/>
          </a:p>
          <a:p>
            <a:pPr marL="0" indent="0">
              <a:buNone/>
            </a:pPr>
            <a:r>
              <a:rPr lang="en-US" b="1" i="1" dirty="0" smtClean="0"/>
              <a:t>Explanation:</a:t>
            </a:r>
          </a:p>
          <a:p>
            <a:pPr marL="0" indent="0">
              <a:buNone/>
            </a:pPr>
            <a:r>
              <a:rPr lang="en-US" dirty="0" smtClean="0"/>
              <a:t>Although the forces are equal in magnitude, the effects are very different. Do you know why?</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First Law of Motion</a:t>
            </a:r>
            <a:br>
              <a:rPr lang="en-US" dirty="0"/>
            </a:br>
            <a:r>
              <a:rPr lang="en-US" dirty="0"/>
              <a:t>CHECK YOUR </a:t>
            </a:r>
            <a:r>
              <a:rPr lang="en-US" dirty="0" smtClean="0"/>
              <a:t>NEIGHBOR</a:t>
            </a:r>
            <a:endParaRPr lang="en-US" dirty="0"/>
          </a:p>
        </p:txBody>
      </p:sp>
      <p:sp>
        <p:nvSpPr>
          <p:cNvPr id="266243" name="Rectangle 3"/>
          <p:cNvSpPr>
            <a:spLocks noGrp="1" noChangeArrowheads="1"/>
          </p:cNvSpPr>
          <p:nvPr>
            <p:ph idx="1"/>
          </p:nvPr>
        </p:nvSpPr>
        <p:spPr/>
        <p:txBody>
          <a:bodyPr/>
          <a:lstStyle/>
          <a:p>
            <a:pPr marL="0" indent="0">
              <a:buNone/>
            </a:pPr>
            <a:r>
              <a:rPr lang="en-US" dirty="0"/>
              <a:t>If you swing a stone overhead in a horizontal circle and the string breaks, the tendency of the stone is to follow </a:t>
            </a:r>
            <a:r>
              <a:rPr lang="en-US" dirty="0" smtClean="0"/>
              <a:t>a</a:t>
            </a:r>
            <a:endParaRPr lang="en-US" dirty="0"/>
          </a:p>
          <a:p>
            <a:pPr marL="514350" indent="-514350">
              <a:buFont typeface="+mj-lt"/>
              <a:buAutoNum type="alphaUcPeriod"/>
            </a:pPr>
            <a:r>
              <a:rPr lang="en-US" dirty="0" smtClean="0"/>
              <a:t>curved path.</a:t>
            </a:r>
          </a:p>
          <a:p>
            <a:pPr marL="514350" indent="-514350">
              <a:buFont typeface="+mj-lt"/>
              <a:buAutoNum type="alphaUcPeriod"/>
            </a:pPr>
            <a:r>
              <a:rPr lang="en-US" dirty="0" smtClean="0"/>
              <a:t>straight-line path. </a:t>
            </a:r>
          </a:p>
          <a:p>
            <a:pPr marL="514350" indent="-514350">
              <a:buFont typeface="+mj-lt"/>
              <a:buAutoNum type="alphaUcPeriod"/>
            </a:pPr>
            <a:r>
              <a:rPr lang="en-US" dirty="0" smtClean="0"/>
              <a:t>spiral path.</a:t>
            </a:r>
          </a:p>
          <a:p>
            <a:pPr marL="514350" indent="-514350">
              <a:buFont typeface="+mj-lt"/>
              <a:buAutoNum type="alphaUcPeriod"/>
            </a:pPr>
            <a:r>
              <a:rPr lang="en-US" dirty="0" smtClean="0"/>
              <a:t>vertical path.</a:t>
            </a:r>
          </a:p>
          <a:p>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NEIGHBOR</a:t>
            </a:r>
            <a:endParaRPr lang="en-US" dirty="0"/>
          </a:p>
        </p:txBody>
      </p:sp>
      <p:sp>
        <p:nvSpPr>
          <p:cNvPr id="337923" name="Rectangle 3"/>
          <p:cNvSpPr>
            <a:spLocks noGrp="1" noChangeArrowheads="1"/>
          </p:cNvSpPr>
          <p:nvPr>
            <p:ph idx="1"/>
          </p:nvPr>
        </p:nvSpPr>
        <p:spPr/>
        <p:txBody>
          <a:bodyPr/>
          <a:lstStyle/>
          <a:p>
            <a:pPr marL="0" indent="0">
              <a:buNone/>
            </a:pPr>
            <a:r>
              <a:rPr lang="en-US" sz="2400" dirty="0"/>
              <a:t>Two people of equal mass on slippery ice push off from each other. Will both move at the same speed in opposite directions?</a:t>
            </a:r>
          </a:p>
          <a:p>
            <a:pPr marL="514350" indent="-514350">
              <a:buFont typeface="+mj-lt"/>
              <a:buAutoNum type="alphaUcPeriod"/>
            </a:pPr>
            <a:r>
              <a:rPr lang="en-US" sz="2400" dirty="0" smtClean="0"/>
              <a:t>Yes.</a:t>
            </a:r>
          </a:p>
          <a:p>
            <a:pPr marL="514350" indent="-514350">
              <a:buFont typeface="+mj-lt"/>
              <a:buAutoNum type="alphaUcPeriod"/>
            </a:pPr>
            <a:r>
              <a:rPr lang="en-US" sz="2400" dirty="0" smtClean="0"/>
              <a:t>Yes, but only if both push equally.</a:t>
            </a:r>
          </a:p>
          <a:p>
            <a:pPr marL="514350" indent="-514350">
              <a:buFont typeface="+mj-lt"/>
              <a:buAutoNum type="alphaUcPeriod"/>
            </a:pPr>
            <a:r>
              <a:rPr lang="en-US" sz="2400" dirty="0" smtClean="0"/>
              <a:t>No.</a:t>
            </a:r>
          </a:p>
          <a:p>
            <a:pPr marL="514350" indent="-514350">
              <a:buFont typeface="+mj-lt"/>
              <a:buAutoNum type="alphaUcPeriod"/>
            </a:pPr>
            <a:r>
              <a:rPr lang="en-US" sz="2400" dirty="0" smtClean="0"/>
              <a:t>No, unless acceleration occurs.</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 of Motion</a:t>
            </a:r>
            <a:br>
              <a:rPr lang="en-US" dirty="0"/>
            </a:br>
            <a:r>
              <a:rPr lang="en-US" dirty="0"/>
              <a:t>CHECK YOUR </a:t>
            </a:r>
            <a:r>
              <a:rPr lang="en-US" dirty="0" smtClean="0"/>
              <a:t>ANSWER</a:t>
            </a:r>
            <a:endParaRPr lang="en-US" dirty="0"/>
          </a:p>
        </p:txBody>
      </p:sp>
      <p:sp>
        <p:nvSpPr>
          <p:cNvPr id="335875" name="Rectangle 3"/>
          <p:cNvSpPr>
            <a:spLocks noGrp="1" noChangeArrowheads="1"/>
          </p:cNvSpPr>
          <p:nvPr>
            <p:ph idx="1"/>
          </p:nvPr>
        </p:nvSpPr>
        <p:spPr/>
        <p:txBody>
          <a:bodyPr/>
          <a:lstStyle/>
          <a:p>
            <a:pPr marL="0" indent="0">
              <a:buNone/>
            </a:pPr>
            <a:r>
              <a:rPr lang="en-US" sz="2400" dirty="0"/>
              <a:t>Two people of equal mass on slippery ice push off from each other. Will both move at the same speed in opposite directions?</a:t>
            </a:r>
          </a:p>
          <a:p>
            <a:pPr marL="514350" indent="-514350">
              <a:buFont typeface="+mj-lt"/>
              <a:buAutoNum type="alphaUcPeriod"/>
            </a:pPr>
            <a:r>
              <a:rPr lang="en-US" sz="2400" b="1" dirty="0" smtClean="0">
                <a:solidFill>
                  <a:srgbClr val="D81F19"/>
                </a:solidFill>
              </a:rPr>
              <a:t>Yes.</a:t>
            </a:r>
          </a:p>
          <a:p>
            <a:pPr marL="514350" indent="-514350">
              <a:buFont typeface="+mj-lt"/>
              <a:buAutoNum type="alphaUcPeriod"/>
            </a:pPr>
            <a:r>
              <a:rPr lang="en-US" sz="2400" dirty="0" smtClean="0"/>
              <a:t>Yes, but only if both push equally. </a:t>
            </a:r>
          </a:p>
          <a:p>
            <a:pPr marL="514350" indent="-514350">
              <a:buFont typeface="+mj-lt"/>
              <a:buAutoNum type="alphaUcPeriod"/>
            </a:pPr>
            <a:r>
              <a:rPr lang="en-US" sz="2400" dirty="0" smtClean="0"/>
              <a:t>No.</a:t>
            </a:r>
          </a:p>
          <a:p>
            <a:pPr marL="514350" indent="-514350">
              <a:buFont typeface="+mj-lt"/>
              <a:buAutoNum type="alphaUcPeriod"/>
            </a:pPr>
            <a:r>
              <a:rPr lang="en-US" sz="2400" dirty="0" smtClean="0"/>
              <a:t>No, unless acceleration occurs.</a:t>
            </a:r>
          </a:p>
          <a:p>
            <a:endParaRPr lang="en-US" sz="2400" dirty="0" smtClean="0"/>
          </a:p>
          <a:p>
            <a:pPr marL="0" indent="0">
              <a:buNone/>
            </a:pPr>
            <a:r>
              <a:rPr lang="en-US" sz="2400" b="1" i="1" dirty="0" smtClean="0"/>
              <a:t>Explanation:</a:t>
            </a:r>
          </a:p>
          <a:p>
            <a:pPr marL="0" indent="0">
              <a:buNone/>
            </a:pPr>
            <a:r>
              <a:rPr lang="en-US" sz="2400" dirty="0" smtClean="0"/>
              <a:t>However they push, the result is equal-magnitude forces on equal masses, which produce equal accelerations and, therefore, equal changes in speed.</a:t>
            </a:r>
            <a:endParaRPr lang="en-US" sz="2400"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538627" name="Rectangle 3"/>
          <p:cNvSpPr>
            <a:spLocks noGrp="1" noChangeArrowheads="1"/>
          </p:cNvSpPr>
          <p:nvPr>
            <p:ph sz="half" idx="1"/>
          </p:nvPr>
        </p:nvSpPr>
        <p:spPr/>
        <p:txBody>
          <a:bodyPr/>
          <a:lstStyle/>
          <a:p>
            <a:r>
              <a:rPr lang="en-US" dirty="0" smtClean="0"/>
              <a:t>Defining your system</a:t>
            </a:r>
          </a:p>
          <a:p>
            <a:pPr lvl="1"/>
            <a:r>
              <a:rPr lang="en-US" dirty="0" smtClean="0"/>
              <a:t>consider a single enclosed orange</a:t>
            </a:r>
          </a:p>
          <a:p>
            <a:pPr lvl="2"/>
            <a:r>
              <a:rPr lang="en-US" dirty="0" smtClean="0"/>
              <a:t>applied external force causes the orange to accelerate in accord with Newton</a:t>
            </a:r>
            <a:r>
              <a:rPr lang="fr-FR" altLang="ja-JP" dirty="0" smtClean="0"/>
              <a:t>'</a:t>
            </a:r>
            <a:r>
              <a:rPr lang="en-US" dirty="0" smtClean="0"/>
              <a:t>s second law</a:t>
            </a:r>
          </a:p>
          <a:p>
            <a:pPr lvl="2"/>
            <a:r>
              <a:rPr lang="en-US" dirty="0" smtClean="0"/>
              <a:t>action and reaction pair of forces is not shown</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6" name="Picture 5" descr="02_24_Figure.jpg"/>
          <p:cNvPicPr>
            <a:picLocks noChangeAspect="1"/>
          </p:cNvPicPr>
          <p:nvPr/>
        </p:nvPicPr>
        <p:blipFill rotWithShape="1">
          <a:blip r:embed="rId2">
            <a:extLst>
              <a:ext uri="{28A0092B-C50C-407E-A947-70E740481C1C}">
                <a14:useLocalDpi xmlns:a14="http://schemas.microsoft.com/office/drawing/2010/main" val="0"/>
              </a:ext>
            </a:extLst>
          </a:blip>
          <a:srcRect b="3183"/>
          <a:stretch/>
        </p:blipFill>
        <p:spPr>
          <a:xfrm>
            <a:off x="4448859" y="2153584"/>
            <a:ext cx="4572000" cy="322809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539651" name="Rectangle 3"/>
          <p:cNvSpPr>
            <a:spLocks noGrp="1" noChangeArrowheads="1"/>
          </p:cNvSpPr>
          <p:nvPr>
            <p:ph idx="1"/>
          </p:nvPr>
        </p:nvSpPr>
        <p:spPr/>
        <p:txBody>
          <a:bodyPr/>
          <a:lstStyle/>
          <a:p>
            <a:r>
              <a:rPr lang="en-US" dirty="0" smtClean="0"/>
              <a:t>Consider the orange and the apple pulling on it</a:t>
            </a:r>
          </a:p>
          <a:p>
            <a:pPr lvl="1"/>
            <a:r>
              <a:rPr lang="en-US" dirty="0" smtClean="0"/>
              <a:t>action and reaction do not cancel (because they act on different things)</a:t>
            </a:r>
          </a:p>
          <a:p>
            <a:pPr lvl="1"/>
            <a:r>
              <a:rPr lang="en-US" dirty="0" smtClean="0"/>
              <a:t>external force by apple accelerates the orange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 name="Picture 2" descr="02_25_Figure.jpg"/>
          <p:cNvPicPr>
            <a:picLocks noChangeAspect="1"/>
          </p:cNvPicPr>
          <p:nvPr/>
        </p:nvPicPr>
        <p:blipFill rotWithShape="1">
          <a:blip r:embed="rId2">
            <a:extLst>
              <a:ext uri="{28A0092B-C50C-407E-A947-70E740481C1C}">
                <a14:useLocalDpi xmlns:a14="http://schemas.microsoft.com/office/drawing/2010/main" val="0"/>
              </a:ext>
            </a:extLst>
          </a:blip>
          <a:srcRect b="5607"/>
          <a:stretch/>
        </p:blipFill>
        <p:spPr>
          <a:xfrm>
            <a:off x="1828800" y="4460907"/>
            <a:ext cx="5486400" cy="199662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540675" name="Rectangle 3"/>
          <p:cNvSpPr>
            <a:spLocks noGrp="1" noChangeArrowheads="1"/>
          </p:cNvSpPr>
          <p:nvPr>
            <p:ph idx="1"/>
          </p:nvPr>
        </p:nvSpPr>
        <p:spPr/>
        <p:txBody>
          <a:bodyPr/>
          <a:lstStyle/>
          <a:p>
            <a:r>
              <a:rPr lang="en-US" sz="2400" dirty="0" smtClean="0"/>
              <a:t>Consider a system comprising both the orange and the apple</a:t>
            </a:r>
          </a:p>
          <a:p>
            <a:pPr lvl="1"/>
            <a:r>
              <a:rPr lang="en-US" sz="2400" dirty="0" smtClean="0"/>
              <a:t>the apple is no longer external to the system</a:t>
            </a:r>
          </a:p>
          <a:p>
            <a:pPr lvl="1"/>
            <a:r>
              <a:rPr lang="en-US" sz="2400" dirty="0" smtClean="0"/>
              <a:t>force pair is internal to system, which </a:t>
            </a:r>
            <a:r>
              <a:rPr lang="en-US" sz="2400" dirty="0" err="1" smtClean="0"/>
              <a:t>doesn</a:t>
            </a:r>
            <a:r>
              <a:rPr lang="fr-FR" altLang="ja-JP" sz="2400" dirty="0" smtClean="0"/>
              <a:t>'</a:t>
            </a:r>
            <a:r>
              <a:rPr lang="en-US" sz="2400" dirty="0" smtClean="0"/>
              <a:t>t cause acceleration</a:t>
            </a:r>
          </a:p>
          <a:p>
            <a:pPr lvl="1"/>
            <a:r>
              <a:rPr lang="en-US" sz="2400" dirty="0" smtClean="0"/>
              <a:t>action and reaction within the system cancel</a:t>
            </a:r>
          </a:p>
          <a:p>
            <a:pPr lvl="1"/>
            <a:r>
              <a:rPr lang="en-US" sz="2400" dirty="0" smtClean="0"/>
              <a:t>with no external forces, there is no acceleration of system</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 name="Picture 2" descr="02_26_Figure.jpg"/>
          <p:cNvPicPr>
            <a:picLocks noChangeAspect="1"/>
          </p:cNvPicPr>
          <p:nvPr/>
        </p:nvPicPr>
        <p:blipFill rotWithShape="1">
          <a:blip r:embed="rId2">
            <a:extLst>
              <a:ext uri="{28A0092B-C50C-407E-A947-70E740481C1C}">
                <a14:useLocalDpi xmlns:a14="http://schemas.microsoft.com/office/drawing/2010/main" val="0"/>
              </a:ext>
            </a:extLst>
          </a:blip>
          <a:srcRect b="5648"/>
          <a:stretch/>
        </p:blipFill>
        <p:spPr>
          <a:xfrm>
            <a:off x="2286000" y="4711632"/>
            <a:ext cx="4572000" cy="1687612"/>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541699" name="Rectangle 3"/>
          <p:cNvSpPr>
            <a:spLocks noGrp="1" noChangeArrowheads="1"/>
          </p:cNvSpPr>
          <p:nvPr>
            <p:ph idx="1"/>
          </p:nvPr>
        </p:nvSpPr>
        <p:spPr/>
        <p:txBody>
          <a:bodyPr/>
          <a:lstStyle/>
          <a:p>
            <a:r>
              <a:rPr lang="en-US" dirty="0" smtClean="0"/>
              <a:t>Consider the same system, but with external force of friction on it</a:t>
            </a:r>
          </a:p>
          <a:p>
            <a:pPr lvl="1"/>
            <a:r>
              <a:rPr lang="en-US" dirty="0" smtClean="0"/>
              <a:t>same internal action and reaction forces (between the orange and apple) cancel</a:t>
            </a:r>
          </a:p>
          <a:p>
            <a:pPr lvl="1"/>
            <a:r>
              <a:rPr lang="en-US" dirty="0" smtClean="0"/>
              <a:t>a second pair of action-reaction forces (between the apple</a:t>
            </a:r>
            <a:r>
              <a:rPr lang="fr-FR" altLang="ja-JP" dirty="0" smtClean="0"/>
              <a:t>'</a:t>
            </a:r>
            <a:r>
              <a:rPr lang="en-US" dirty="0" smtClean="0"/>
              <a:t>s feet and the floor) exists</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Rectangle 3"/>
          <p:cNvSpPr>
            <a:spLocks noGrp="1" noChangeArrowheads="1"/>
          </p:cNvSpPr>
          <p:nvPr>
            <p:ph type="title"/>
          </p:nvPr>
        </p:nvSpPr>
        <p:spPr/>
        <p:txBody>
          <a:bodyPr/>
          <a:lstStyle/>
          <a:p>
            <a:r>
              <a:rPr lang="en-US" dirty="0" smtClean="0"/>
              <a:t>Newton</a:t>
            </a:r>
            <a:r>
              <a:rPr lang="fr-FR" altLang="ja-JP" dirty="0" smtClean="0"/>
              <a:t>'</a:t>
            </a:r>
            <a:r>
              <a:rPr lang="en-US" dirty="0" smtClean="0"/>
              <a:t>s Third Law of Motion</a:t>
            </a:r>
            <a:endParaRPr lang="en-US" dirty="0"/>
          </a:p>
        </p:txBody>
      </p:sp>
      <p:sp>
        <p:nvSpPr>
          <p:cNvPr id="542724" name="Rectangle 4"/>
          <p:cNvSpPr>
            <a:spLocks noGrp="1" noChangeArrowheads="1"/>
          </p:cNvSpPr>
          <p:nvPr>
            <p:ph idx="1"/>
          </p:nvPr>
        </p:nvSpPr>
        <p:spPr/>
        <p:txBody>
          <a:bodyPr/>
          <a:lstStyle/>
          <a:p>
            <a:pPr lvl="1"/>
            <a:r>
              <a:rPr lang="en-US" dirty="0" smtClean="0"/>
              <a:t>one of these acts by the system (apple on the floor) and the other acts on the system (floor on the apple)</a:t>
            </a:r>
          </a:p>
          <a:p>
            <a:pPr lvl="1"/>
            <a:r>
              <a:rPr lang="en-US" dirty="0" smtClean="0"/>
              <a:t>external frictional force of floor pushes on the system, which accelerates </a:t>
            </a:r>
          </a:p>
          <a:p>
            <a:pPr lvl="1"/>
            <a:r>
              <a:rPr lang="en-US" dirty="0" smtClean="0"/>
              <a:t>second pair of action and reaction forces do not cancel</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3" name="Picture 2" descr="02_27_Figure.jpg"/>
          <p:cNvPicPr>
            <a:picLocks noChangeAspect="1"/>
          </p:cNvPicPr>
          <p:nvPr/>
        </p:nvPicPr>
        <p:blipFill rotWithShape="1">
          <a:blip r:embed="rId2">
            <a:extLst>
              <a:ext uri="{28A0092B-C50C-407E-A947-70E740481C1C}">
                <a14:useLocalDpi xmlns:a14="http://schemas.microsoft.com/office/drawing/2010/main" val="0"/>
              </a:ext>
            </a:extLst>
          </a:blip>
          <a:srcRect b="4798"/>
          <a:stretch/>
        </p:blipFill>
        <p:spPr>
          <a:xfrm>
            <a:off x="1828800" y="4397545"/>
            <a:ext cx="5486400" cy="2161834"/>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NEIGHBOR</a:t>
            </a:r>
            <a:endParaRPr lang="en-US" dirty="0"/>
          </a:p>
        </p:txBody>
      </p:sp>
      <p:sp>
        <p:nvSpPr>
          <p:cNvPr id="543747" name="Rectangle 3"/>
          <p:cNvSpPr>
            <a:spLocks noGrp="1" noChangeArrowheads="1"/>
          </p:cNvSpPr>
          <p:nvPr>
            <p:ph idx="1"/>
          </p:nvPr>
        </p:nvSpPr>
        <p:spPr/>
        <p:txBody>
          <a:bodyPr/>
          <a:lstStyle/>
          <a:p>
            <a:pPr marL="0" indent="0">
              <a:buNone/>
            </a:pPr>
            <a:r>
              <a:rPr lang="en-US" dirty="0"/>
              <a:t>When lift equals the weight of a helicopter, the helicopter</a:t>
            </a:r>
          </a:p>
          <a:p>
            <a:pPr marL="514350" indent="-514350">
              <a:buFont typeface="+mj-lt"/>
              <a:buAutoNum type="alphaUcPeriod"/>
            </a:pPr>
            <a:r>
              <a:rPr lang="en-US" dirty="0" smtClean="0"/>
              <a:t>climbs down.</a:t>
            </a:r>
          </a:p>
          <a:p>
            <a:pPr marL="514350" indent="-514350">
              <a:buFont typeface="+mj-lt"/>
              <a:buAutoNum type="alphaUcPeriod"/>
            </a:pPr>
            <a:r>
              <a:rPr lang="en-US" dirty="0" smtClean="0"/>
              <a:t>climbs up. </a:t>
            </a:r>
          </a:p>
          <a:p>
            <a:pPr marL="514350" indent="-514350">
              <a:buFont typeface="+mj-lt"/>
              <a:buAutoNum type="alphaUcPeriod"/>
            </a:pPr>
            <a:r>
              <a:rPr lang="en-US" dirty="0" smtClean="0"/>
              <a:t>hovers in midair.</a:t>
            </a:r>
          </a:p>
          <a:p>
            <a:pPr marL="514350" indent="-514350">
              <a:buFont typeface="+mj-lt"/>
              <a:buAutoNum type="alphaUcPeriod"/>
            </a:pPr>
            <a:r>
              <a:rPr lang="en-US" dirty="0" smtClean="0"/>
              <a:t>None of the above.</a:t>
            </a:r>
          </a:p>
          <a:p>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ANSWER</a:t>
            </a:r>
            <a:endParaRPr lang="en-US" dirty="0"/>
          </a:p>
        </p:txBody>
      </p:sp>
      <p:sp>
        <p:nvSpPr>
          <p:cNvPr id="545795" name="Rectangle 3"/>
          <p:cNvSpPr>
            <a:spLocks noGrp="1" noChangeArrowheads="1"/>
          </p:cNvSpPr>
          <p:nvPr>
            <p:ph idx="1"/>
          </p:nvPr>
        </p:nvSpPr>
        <p:spPr/>
        <p:txBody>
          <a:bodyPr/>
          <a:lstStyle/>
          <a:p>
            <a:pPr marL="0" indent="0">
              <a:buNone/>
            </a:pPr>
            <a:r>
              <a:rPr lang="en-US" dirty="0"/>
              <a:t>When lift equals the weight of a helicopter, the helicopter</a:t>
            </a:r>
          </a:p>
          <a:p>
            <a:pPr marL="514350" indent="-514350">
              <a:buFont typeface="+mj-lt"/>
              <a:buAutoNum type="alphaUcPeriod"/>
            </a:pPr>
            <a:r>
              <a:rPr lang="en-US" dirty="0" smtClean="0"/>
              <a:t>climbs down.</a:t>
            </a:r>
          </a:p>
          <a:p>
            <a:pPr marL="514350" indent="-514350">
              <a:buFont typeface="+mj-lt"/>
              <a:buAutoNum type="alphaUcPeriod"/>
            </a:pPr>
            <a:r>
              <a:rPr lang="en-US" dirty="0" smtClean="0"/>
              <a:t>climbs up. </a:t>
            </a:r>
          </a:p>
          <a:p>
            <a:pPr marL="514350" indent="-514350">
              <a:buFont typeface="+mj-lt"/>
              <a:buAutoNum type="alphaUcPeriod"/>
            </a:pPr>
            <a:r>
              <a:rPr lang="en-US" b="1" dirty="0" smtClean="0">
                <a:solidFill>
                  <a:srgbClr val="D81F19"/>
                </a:solidFill>
              </a:rPr>
              <a:t>hovers in midair.</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NEIGHBOR</a:t>
            </a:r>
            <a:endParaRPr lang="en-US" dirty="0"/>
          </a:p>
        </p:txBody>
      </p:sp>
      <p:sp>
        <p:nvSpPr>
          <p:cNvPr id="547843" name="Rectangle 3"/>
          <p:cNvSpPr>
            <a:spLocks noGrp="1" noChangeArrowheads="1"/>
          </p:cNvSpPr>
          <p:nvPr>
            <p:ph idx="1"/>
          </p:nvPr>
        </p:nvSpPr>
        <p:spPr/>
        <p:txBody>
          <a:bodyPr/>
          <a:lstStyle/>
          <a:p>
            <a:pPr marL="0" indent="0">
              <a:buNone/>
            </a:pPr>
            <a:r>
              <a:rPr lang="en-US" dirty="0"/>
              <a:t>When lift is greater, the helicopter</a:t>
            </a:r>
          </a:p>
          <a:p>
            <a:pPr marL="514350" indent="-514350">
              <a:buFont typeface="+mj-lt"/>
              <a:buAutoNum type="alphaUcPeriod"/>
            </a:pPr>
            <a:r>
              <a:rPr lang="en-US" dirty="0" smtClean="0"/>
              <a:t>climbs down.</a:t>
            </a:r>
          </a:p>
          <a:p>
            <a:pPr marL="514350" indent="-514350">
              <a:buFont typeface="+mj-lt"/>
              <a:buAutoNum type="alphaUcPeriod"/>
            </a:pPr>
            <a:r>
              <a:rPr lang="en-US" dirty="0" smtClean="0"/>
              <a:t>climbs up. </a:t>
            </a:r>
          </a:p>
          <a:p>
            <a:pPr marL="514350" indent="-514350">
              <a:buFont typeface="+mj-lt"/>
              <a:buAutoNum type="alphaUcPeriod"/>
            </a:pPr>
            <a:r>
              <a:rPr lang="en-US" dirty="0" smtClean="0"/>
              <a:t>hovers in midair.</a:t>
            </a:r>
          </a:p>
          <a:p>
            <a:pPr marL="514350" indent="-514350">
              <a:buFont typeface="+mj-lt"/>
              <a:buAutoNum type="alphaUcPeriod"/>
            </a:pPr>
            <a:r>
              <a:rPr lang="en-US" dirty="0" smtClean="0"/>
              <a:t>None of the above</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First Law of Motion</a:t>
            </a:r>
            <a:br>
              <a:rPr lang="en-US" dirty="0"/>
            </a:br>
            <a:r>
              <a:rPr lang="en-US" dirty="0"/>
              <a:t>CHECK YOUR </a:t>
            </a:r>
            <a:r>
              <a:rPr lang="en-US" dirty="0" smtClean="0"/>
              <a:t>ANSWER</a:t>
            </a:r>
            <a:endParaRPr lang="en-US" dirty="0"/>
          </a:p>
        </p:txBody>
      </p:sp>
      <p:sp>
        <p:nvSpPr>
          <p:cNvPr id="268291" name="Rectangle 3"/>
          <p:cNvSpPr>
            <a:spLocks noGrp="1" noChangeArrowheads="1"/>
          </p:cNvSpPr>
          <p:nvPr>
            <p:ph idx="1"/>
          </p:nvPr>
        </p:nvSpPr>
        <p:spPr/>
        <p:txBody>
          <a:bodyPr/>
          <a:lstStyle/>
          <a:p>
            <a:pPr marL="0" indent="0">
              <a:buNone/>
            </a:pPr>
            <a:r>
              <a:rPr lang="en-US" dirty="0"/>
              <a:t>If you swing a stone overhead in a horizontal circle and the string breaks, the tendency of the stone is to follow a</a:t>
            </a:r>
          </a:p>
          <a:p>
            <a:pPr marL="514350" indent="-514350">
              <a:buFont typeface="+mj-lt"/>
              <a:buAutoNum type="alphaUcPeriod"/>
            </a:pPr>
            <a:r>
              <a:rPr lang="en-US" dirty="0" smtClean="0"/>
              <a:t>curved path.</a:t>
            </a:r>
          </a:p>
          <a:p>
            <a:pPr marL="514350" indent="-514350">
              <a:buFont typeface="+mj-lt"/>
              <a:buAutoNum type="alphaUcPeriod"/>
            </a:pPr>
            <a:r>
              <a:rPr lang="en-US" b="1" dirty="0" smtClean="0">
                <a:solidFill>
                  <a:srgbClr val="D81F19"/>
                </a:solidFill>
              </a:rPr>
              <a:t>straight-line path. </a:t>
            </a:r>
          </a:p>
          <a:p>
            <a:pPr marL="514350" indent="-514350">
              <a:buFont typeface="+mj-lt"/>
              <a:buAutoNum type="alphaUcPeriod"/>
            </a:pPr>
            <a:r>
              <a:rPr lang="en-US" dirty="0" smtClean="0"/>
              <a:t>spiral path.</a:t>
            </a:r>
          </a:p>
          <a:p>
            <a:pPr marL="514350" indent="-514350">
              <a:buFont typeface="+mj-lt"/>
              <a:buAutoNum type="alphaUcPeriod"/>
            </a:pPr>
            <a:r>
              <a:rPr lang="en-US" dirty="0" smtClean="0"/>
              <a:t>vertical path.</a:t>
            </a:r>
          </a:p>
          <a:p>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ANSWER</a:t>
            </a:r>
            <a:endParaRPr lang="en-US" dirty="0"/>
          </a:p>
        </p:txBody>
      </p:sp>
      <p:sp>
        <p:nvSpPr>
          <p:cNvPr id="549891" name="Rectangle 3"/>
          <p:cNvSpPr>
            <a:spLocks noGrp="1" noChangeArrowheads="1"/>
          </p:cNvSpPr>
          <p:nvPr>
            <p:ph idx="1"/>
          </p:nvPr>
        </p:nvSpPr>
        <p:spPr/>
        <p:txBody>
          <a:bodyPr/>
          <a:lstStyle/>
          <a:p>
            <a:pPr marL="0" indent="0">
              <a:buNone/>
            </a:pPr>
            <a:r>
              <a:rPr lang="en-US" dirty="0"/>
              <a:t>When lift is greater, the helicopter</a:t>
            </a:r>
          </a:p>
          <a:p>
            <a:pPr marL="514350" indent="-514350">
              <a:buFont typeface="+mj-lt"/>
              <a:buAutoNum type="alphaUcPeriod"/>
            </a:pPr>
            <a:r>
              <a:rPr lang="en-US" dirty="0" smtClean="0"/>
              <a:t>climbs down.</a:t>
            </a:r>
          </a:p>
          <a:p>
            <a:pPr marL="514350" indent="-514350">
              <a:buFont typeface="+mj-lt"/>
              <a:buAutoNum type="alphaUcPeriod"/>
            </a:pPr>
            <a:r>
              <a:rPr lang="en-US" b="1" dirty="0" smtClean="0">
                <a:solidFill>
                  <a:srgbClr val="D81F19"/>
                </a:solidFill>
              </a:rPr>
              <a:t>climbs up.</a:t>
            </a:r>
            <a:r>
              <a:rPr lang="en-US" b="1" dirty="0" smtClean="0"/>
              <a:t> </a:t>
            </a:r>
          </a:p>
          <a:p>
            <a:pPr marL="514350" indent="-514350">
              <a:buFont typeface="+mj-lt"/>
              <a:buAutoNum type="alphaUcPeriod"/>
            </a:pPr>
            <a:r>
              <a:rPr lang="en-US" dirty="0" smtClean="0"/>
              <a:t>hovers in midair.</a:t>
            </a:r>
          </a:p>
          <a:p>
            <a:pPr marL="514350" indent="-514350">
              <a:buFont typeface="+mj-lt"/>
              <a:buAutoNum type="alphaUcPeriod"/>
            </a:pPr>
            <a:r>
              <a:rPr lang="en-US" dirty="0" smtClean="0"/>
              <a:t>None of the above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NEIGHBOR</a:t>
            </a:r>
            <a:endParaRPr lang="en-US" dirty="0"/>
          </a:p>
        </p:txBody>
      </p:sp>
      <p:sp>
        <p:nvSpPr>
          <p:cNvPr id="551939" name="Rectangle 3"/>
          <p:cNvSpPr>
            <a:spLocks noGrp="1" noChangeArrowheads="1"/>
          </p:cNvSpPr>
          <p:nvPr>
            <p:ph idx="1"/>
          </p:nvPr>
        </p:nvSpPr>
        <p:spPr/>
        <p:txBody>
          <a:bodyPr/>
          <a:lstStyle/>
          <a:p>
            <a:pPr marL="0" indent="0">
              <a:buNone/>
            </a:pPr>
            <a:r>
              <a:rPr lang="en-US" dirty="0"/>
              <a:t>A </a:t>
            </a:r>
            <a:r>
              <a:rPr lang="en-US" dirty="0" smtClean="0"/>
              <a:t>bird </a:t>
            </a:r>
            <a:r>
              <a:rPr lang="en-US" dirty="0"/>
              <a:t>flies by</a:t>
            </a:r>
          </a:p>
          <a:p>
            <a:pPr marL="514350" indent="-514350">
              <a:buFont typeface="+mj-lt"/>
              <a:buAutoNum type="alphaUcPeriod"/>
            </a:pPr>
            <a:r>
              <a:rPr lang="en-US" dirty="0" smtClean="0"/>
              <a:t>flapping its wings.</a:t>
            </a:r>
          </a:p>
          <a:p>
            <a:pPr marL="514350" indent="-514350">
              <a:buFont typeface="+mj-lt"/>
              <a:buAutoNum type="alphaUcPeriod"/>
            </a:pPr>
            <a:r>
              <a:rPr lang="en-US" dirty="0" smtClean="0"/>
              <a:t>pushing air down so that the air pushes it upward.</a:t>
            </a:r>
          </a:p>
          <a:p>
            <a:pPr marL="514350" indent="-514350">
              <a:buFont typeface="+mj-lt"/>
              <a:buAutoNum type="alphaUcPeriod"/>
            </a:pPr>
            <a:r>
              <a:rPr lang="en-US" dirty="0" smtClean="0"/>
              <a:t>hovering in midair.</a:t>
            </a:r>
          </a:p>
          <a:p>
            <a:pPr marL="514350" indent="-514350">
              <a:buFont typeface="+mj-lt"/>
              <a:buAutoNum type="alphaUcPeriod"/>
            </a:pPr>
            <a:r>
              <a:rPr lang="en-US" dirty="0" smtClean="0"/>
              <a:t>inhaling and exhaling air.</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ANSWER</a:t>
            </a:r>
            <a:endParaRPr lang="en-US" dirty="0"/>
          </a:p>
        </p:txBody>
      </p:sp>
      <p:sp>
        <p:nvSpPr>
          <p:cNvPr id="553987" name="Rectangle 3"/>
          <p:cNvSpPr>
            <a:spLocks noGrp="1" noChangeArrowheads="1"/>
          </p:cNvSpPr>
          <p:nvPr>
            <p:ph idx="1"/>
          </p:nvPr>
        </p:nvSpPr>
        <p:spPr/>
        <p:txBody>
          <a:bodyPr/>
          <a:lstStyle/>
          <a:p>
            <a:pPr marL="0" indent="0">
              <a:buNone/>
            </a:pPr>
            <a:r>
              <a:rPr lang="en-US" dirty="0"/>
              <a:t>A </a:t>
            </a:r>
            <a:r>
              <a:rPr lang="en-US" dirty="0" smtClean="0"/>
              <a:t>bird </a:t>
            </a:r>
            <a:r>
              <a:rPr lang="en-US" dirty="0"/>
              <a:t>flies by</a:t>
            </a:r>
          </a:p>
          <a:p>
            <a:pPr marL="514350" indent="-514350">
              <a:buFont typeface="+mj-lt"/>
              <a:buAutoNum type="alphaUcPeriod"/>
            </a:pPr>
            <a:r>
              <a:rPr lang="en-US" dirty="0" smtClean="0"/>
              <a:t>flapping its wings.</a:t>
            </a:r>
          </a:p>
          <a:p>
            <a:pPr marL="514350" indent="-514350">
              <a:buFont typeface="+mj-lt"/>
              <a:buAutoNum type="alphaUcPeriod"/>
            </a:pPr>
            <a:r>
              <a:rPr lang="en-US" b="1" dirty="0" smtClean="0">
                <a:solidFill>
                  <a:srgbClr val="D81F19"/>
                </a:solidFill>
              </a:rPr>
              <a:t>pushing air down so that the air pushes it upward. </a:t>
            </a:r>
          </a:p>
          <a:p>
            <a:pPr marL="514350" indent="-514350">
              <a:buFont typeface="+mj-lt"/>
              <a:buAutoNum type="alphaUcPeriod"/>
            </a:pPr>
            <a:r>
              <a:rPr lang="en-US" dirty="0" smtClean="0"/>
              <a:t>hovering in midair.</a:t>
            </a:r>
          </a:p>
          <a:p>
            <a:pPr marL="514350" indent="-514350">
              <a:buFont typeface="+mj-lt"/>
              <a:buAutoNum type="alphaUcPeriod"/>
            </a:pPr>
            <a:r>
              <a:rPr lang="en-US" dirty="0" smtClean="0"/>
              <a:t>inhaling and exhaling air.</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NEIGHBOR</a:t>
            </a:r>
            <a:endParaRPr lang="en-US" dirty="0"/>
          </a:p>
        </p:txBody>
      </p:sp>
      <p:sp>
        <p:nvSpPr>
          <p:cNvPr id="556035" name="Rectangle 3"/>
          <p:cNvSpPr>
            <a:spLocks noGrp="1" noChangeArrowheads="1"/>
          </p:cNvSpPr>
          <p:nvPr>
            <p:ph idx="1"/>
          </p:nvPr>
        </p:nvSpPr>
        <p:spPr/>
        <p:txBody>
          <a:bodyPr/>
          <a:lstStyle/>
          <a:p>
            <a:pPr marL="0" indent="0">
              <a:buNone/>
            </a:pPr>
            <a:r>
              <a:rPr lang="en-US" sz="2400" dirty="0"/>
              <a:t>Slightly tilted wings of airplanes deflect</a:t>
            </a:r>
          </a:p>
          <a:p>
            <a:pPr marL="514350" indent="-514350">
              <a:buFont typeface="+mj-lt"/>
              <a:buAutoNum type="alphaUcPeriod"/>
            </a:pPr>
            <a:r>
              <a:rPr lang="en-US" sz="2400" dirty="0" smtClean="0"/>
              <a:t>oncoming air downward to produce lift.</a:t>
            </a:r>
          </a:p>
          <a:p>
            <a:pPr marL="514350" indent="-514350">
              <a:buFont typeface="+mj-lt"/>
              <a:buAutoNum type="alphaUcPeriod"/>
            </a:pPr>
            <a:r>
              <a:rPr lang="en-US" sz="2400" dirty="0" smtClean="0"/>
              <a:t>oncoming air upward to produce lift.</a:t>
            </a:r>
          </a:p>
          <a:p>
            <a:pPr marL="514350" indent="-514350">
              <a:buFont typeface="+mj-lt"/>
              <a:buAutoNum type="alphaUcPeriod"/>
            </a:pPr>
            <a:r>
              <a:rPr lang="en-US" sz="2400" dirty="0" smtClean="0"/>
              <a:t>Both of these.</a:t>
            </a:r>
          </a:p>
          <a:p>
            <a:pPr marL="514350" indent="-514350">
              <a:buFont typeface="+mj-lt"/>
              <a:buAutoNum type="alphaUcPeriod"/>
            </a:pPr>
            <a:r>
              <a:rPr lang="en-US" sz="2400" dirty="0" smtClean="0"/>
              <a:t>Neither of these.</a:t>
            </a:r>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ANSWER</a:t>
            </a:r>
            <a:endParaRPr lang="en-US" dirty="0"/>
          </a:p>
        </p:txBody>
      </p:sp>
      <p:sp>
        <p:nvSpPr>
          <p:cNvPr id="558083" name="Rectangle 3"/>
          <p:cNvSpPr>
            <a:spLocks noGrp="1" noChangeArrowheads="1"/>
          </p:cNvSpPr>
          <p:nvPr>
            <p:ph idx="1"/>
          </p:nvPr>
        </p:nvSpPr>
        <p:spPr/>
        <p:txBody>
          <a:bodyPr/>
          <a:lstStyle/>
          <a:p>
            <a:pPr marL="0" indent="0">
              <a:buNone/>
            </a:pPr>
            <a:r>
              <a:rPr lang="en-US" sz="2400" dirty="0"/>
              <a:t>Slightly tilted wings of airplanes deflect</a:t>
            </a:r>
          </a:p>
          <a:p>
            <a:pPr marL="514350" indent="-514350">
              <a:buFont typeface="+mj-lt"/>
              <a:buAutoNum type="alphaUcPeriod"/>
            </a:pPr>
            <a:r>
              <a:rPr lang="en-US" sz="2400" b="1" dirty="0" smtClean="0">
                <a:solidFill>
                  <a:srgbClr val="D81F19"/>
                </a:solidFill>
              </a:rPr>
              <a:t>oncoming air downward to produce lift.</a:t>
            </a:r>
          </a:p>
          <a:p>
            <a:pPr marL="514350" indent="-514350">
              <a:buFont typeface="+mj-lt"/>
              <a:buAutoNum type="alphaUcPeriod"/>
            </a:pPr>
            <a:r>
              <a:rPr lang="en-US" sz="2400" dirty="0" smtClean="0"/>
              <a:t>oncoming air upward to produce lift. </a:t>
            </a:r>
          </a:p>
          <a:p>
            <a:pPr marL="514350" indent="-514350">
              <a:buFont typeface="+mj-lt"/>
              <a:buAutoNum type="alphaUcPeriod"/>
            </a:pPr>
            <a:r>
              <a:rPr lang="en-US" sz="2400" dirty="0" smtClean="0"/>
              <a:t>Both of these.</a:t>
            </a:r>
          </a:p>
          <a:p>
            <a:pPr marL="514350" indent="-514350">
              <a:buFont typeface="+mj-lt"/>
              <a:buAutoNum type="alphaUcPeriod"/>
            </a:pPr>
            <a:r>
              <a:rPr lang="en-US" sz="2400" dirty="0" smtClean="0"/>
              <a:t>Neither of these.</a:t>
            </a:r>
          </a:p>
          <a:p>
            <a:endParaRPr lang="en-US" sz="2400" dirty="0" smtClean="0"/>
          </a:p>
          <a:p>
            <a:pPr marL="0" indent="0">
              <a:buNone/>
            </a:pPr>
            <a:r>
              <a:rPr lang="en-US" sz="2400" b="1" i="1" dirty="0" smtClean="0"/>
              <a:t>Explanation:</a:t>
            </a:r>
          </a:p>
          <a:p>
            <a:pPr marL="0" indent="0">
              <a:buNone/>
            </a:pPr>
            <a:r>
              <a:rPr lang="en-US" sz="2400" dirty="0" smtClean="0"/>
              <a:t>When a wing diverts air downward, it exerts a downward force on the air. The air simultaneously exerts an upward force on the wing. The vertical component of this upward force is lift. (The horizontal component is drag.)</a:t>
            </a:r>
            <a:endParaRPr lang="en-US" sz="2400"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NEIGHBOR</a:t>
            </a:r>
            <a:endParaRPr lang="en-US" dirty="0"/>
          </a:p>
        </p:txBody>
      </p:sp>
      <p:sp>
        <p:nvSpPr>
          <p:cNvPr id="560131" name="Rectangle 3"/>
          <p:cNvSpPr>
            <a:spLocks noGrp="1" noChangeArrowheads="1"/>
          </p:cNvSpPr>
          <p:nvPr>
            <p:ph idx="1"/>
          </p:nvPr>
        </p:nvSpPr>
        <p:spPr/>
        <p:txBody>
          <a:bodyPr/>
          <a:lstStyle/>
          <a:p>
            <a:pPr marL="0" indent="0">
              <a:buNone/>
            </a:pPr>
            <a:r>
              <a:rPr lang="en-US" dirty="0"/>
              <a:t>Compared with a light-weight glider, a heavier glider would have to push air</a:t>
            </a:r>
          </a:p>
          <a:p>
            <a:pPr marL="514350" indent="-514350">
              <a:buFont typeface="+mj-lt"/>
              <a:buAutoNum type="alphaUcPeriod"/>
            </a:pPr>
            <a:r>
              <a:rPr lang="en-US" dirty="0" smtClean="0"/>
              <a:t>downward with greater force.</a:t>
            </a:r>
          </a:p>
          <a:p>
            <a:pPr marL="514350" indent="-514350">
              <a:buFont typeface="+mj-lt"/>
              <a:buAutoNum type="alphaUcPeriod"/>
            </a:pPr>
            <a:r>
              <a:rPr lang="en-US" dirty="0" smtClean="0"/>
              <a:t>downward with the same force.</a:t>
            </a:r>
          </a:p>
          <a:p>
            <a:pPr marL="514350" indent="-514350">
              <a:buFont typeface="+mj-lt"/>
              <a:buAutoNum type="alphaUcPeriod"/>
            </a:pPr>
            <a:r>
              <a:rPr lang="en-US" dirty="0" smtClean="0"/>
              <a:t>downward with less force.</a:t>
            </a:r>
          </a:p>
          <a:p>
            <a:pPr marL="514350" indent="-514350">
              <a:buFont typeface="+mj-lt"/>
              <a:buAutoNum type="alphaUcPeriod"/>
            </a:pPr>
            <a:r>
              <a:rPr lang="en-US" dirty="0" smtClean="0"/>
              <a:t>none of the above</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0" y="0"/>
            <a:ext cx="9144000" cy="1077218"/>
          </a:xfrm>
        </p:spPr>
        <p:txBody>
          <a:bodyPr/>
          <a:lstStyle/>
          <a:p>
            <a:r>
              <a:rPr lang="en-US" dirty="0" smtClean="0"/>
              <a:t>Newton</a:t>
            </a:r>
            <a:r>
              <a:rPr lang="fr-FR" dirty="0" smtClean="0"/>
              <a:t>'</a:t>
            </a:r>
            <a:r>
              <a:rPr lang="en-US" dirty="0" smtClean="0"/>
              <a:t>s </a:t>
            </a:r>
            <a:r>
              <a:rPr lang="en-US" dirty="0"/>
              <a:t>Third Law</a:t>
            </a:r>
            <a:br>
              <a:rPr lang="en-US" dirty="0"/>
            </a:br>
            <a:r>
              <a:rPr lang="en-US" dirty="0"/>
              <a:t>CHECK YOUR </a:t>
            </a:r>
            <a:r>
              <a:rPr lang="en-US" dirty="0" smtClean="0"/>
              <a:t>ANSWER</a:t>
            </a:r>
            <a:endParaRPr lang="en-US" dirty="0"/>
          </a:p>
        </p:txBody>
      </p:sp>
      <p:sp>
        <p:nvSpPr>
          <p:cNvPr id="562179" name="Rectangle 3"/>
          <p:cNvSpPr>
            <a:spLocks noGrp="1" noChangeArrowheads="1"/>
          </p:cNvSpPr>
          <p:nvPr>
            <p:ph idx="1"/>
          </p:nvPr>
        </p:nvSpPr>
        <p:spPr/>
        <p:txBody>
          <a:bodyPr/>
          <a:lstStyle/>
          <a:p>
            <a:pPr marL="0" indent="0">
              <a:buNone/>
            </a:pPr>
            <a:r>
              <a:rPr lang="en-US" dirty="0"/>
              <a:t>Compared with a light-weight glider, a heavier glider would have to push air</a:t>
            </a:r>
          </a:p>
          <a:p>
            <a:pPr marL="514350" indent="-514350">
              <a:buFont typeface="+mj-lt"/>
              <a:buAutoNum type="alphaUcPeriod"/>
            </a:pPr>
            <a:r>
              <a:rPr lang="en-US" b="1" dirty="0" smtClean="0">
                <a:solidFill>
                  <a:srgbClr val="D81F19"/>
                </a:solidFill>
              </a:rPr>
              <a:t>downward with greater force.</a:t>
            </a:r>
          </a:p>
          <a:p>
            <a:pPr marL="514350" indent="-514350">
              <a:buFont typeface="+mj-lt"/>
              <a:buAutoNum type="alphaUcPeriod"/>
            </a:pPr>
            <a:r>
              <a:rPr lang="en-US" dirty="0" smtClean="0"/>
              <a:t>downward with the same force. </a:t>
            </a:r>
          </a:p>
          <a:p>
            <a:pPr marL="514350" indent="-514350">
              <a:buFont typeface="+mj-lt"/>
              <a:buAutoNum type="alphaUcPeriod"/>
            </a:pPr>
            <a:r>
              <a:rPr lang="en-US" dirty="0" smtClean="0"/>
              <a:t>downward with less force.</a:t>
            </a:r>
          </a:p>
          <a:p>
            <a:pPr marL="514350" indent="-514350">
              <a:buFont typeface="+mj-lt"/>
              <a:buAutoNum type="alphaUcPeriod"/>
            </a:pPr>
            <a:r>
              <a:rPr lang="en-US" dirty="0" smtClean="0"/>
              <a:t>none of the above</a:t>
            </a:r>
          </a:p>
          <a:p>
            <a:endParaRPr lang="en-US" dirty="0" smtClean="0"/>
          </a:p>
          <a:p>
            <a:pPr marL="0" indent="0">
              <a:buNone/>
            </a:pPr>
            <a:r>
              <a:rPr lang="en-US" b="1" i="1" dirty="0" smtClean="0"/>
              <a:t>Explanation:</a:t>
            </a:r>
          </a:p>
          <a:p>
            <a:pPr marL="0" indent="0">
              <a:buNone/>
            </a:pPr>
            <a:r>
              <a:rPr lang="en-US" dirty="0" smtClean="0"/>
              <a:t>The force on the air deflected downward must equal the weight of the glider.</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mtClean="0"/>
              <a:t>Examples of Inertia</a:t>
            </a:r>
            <a:endParaRPr lang="en-US"/>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23" name="Picture 22" descr="02_02_Figure.jpg"/>
          <p:cNvPicPr>
            <a:picLocks noChangeAspect="1"/>
          </p:cNvPicPr>
          <p:nvPr/>
        </p:nvPicPr>
        <p:blipFill rotWithShape="1">
          <a:blip r:embed="rId2">
            <a:extLst>
              <a:ext uri="{28A0092B-C50C-407E-A947-70E740481C1C}">
                <a14:useLocalDpi xmlns:a14="http://schemas.microsoft.com/office/drawing/2010/main" val="0"/>
              </a:ext>
            </a:extLst>
          </a:blip>
          <a:srcRect b="4102"/>
          <a:stretch/>
        </p:blipFill>
        <p:spPr>
          <a:xfrm>
            <a:off x="271272" y="1526333"/>
            <a:ext cx="8601456" cy="40687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0" name="Rectangle 4"/>
          <p:cNvSpPr>
            <a:spLocks noGrp="1" noChangeArrowheads="1"/>
          </p:cNvSpPr>
          <p:nvPr>
            <p:ph type="title"/>
          </p:nvPr>
        </p:nvSpPr>
        <p:spPr/>
        <p:txBody>
          <a:bodyPr/>
          <a:lstStyle/>
          <a:p>
            <a:r>
              <a:rPr lang="en-US" smtClean="0"/>
              <a:t>Inertia in Action</a:t>
            </a:r>
            <a:endParaRPr lang="en-US"/>
          </a:p>
        </p:txBody>
      </p:sp>
      <p:sp>
        <p:nvSpPr>
          <p:cNvPr id="18" name="Content Placeholder 17"/>
          <p:cNvSpPr>
            <a:spLocks noGrp="1"/>
          </p:cNvSpPr>
          <p:nvPr>
            <p:ph sz="half" idx="2"/>
          </p:nvPr>
        </p:nvSpPr>
        <p:spPr/>
        <p:txBody>
          <a:bodyPr/>
          <a:lstStyle/>
          <a:p>
            <a:r>
              <a:rPr lang="en-US" dirty="0"/>
              <a:t>Rapid deceleration is sensed by the driver who lurches forward.</a:t>
            </a:r>
          </a:p>
          <a:p>
            <a:r>
              <a:rPr lang="en-US" dirty="0" smtClean="0"/>
              <a:t>It </a:t>
            </a:r>
            <a:r>
              <a:rPr lang="en-US" dirty="0"/>
              <a:t>is also an example of </a:t>
            </a:r>
            <a:r>
              <a:rPr lang="en-US" dirty="0" smtClean="0"/>
              <a:t>Newton</a:t>
            </a:r>
            <a:r>
              <a:rPr lang="fr-FR" altLang="ja-JP" dirty="0" smtClean="0"/>
              <a:t>'</a:t>
            </a:r>
            <a:r>
              <a:rPr lang="en-US" dirty="0" smtClean="0"/>
              <a:t>s </a:t>
            </a:r>
            <a:r>
              <a:rPr lang="en-US" dirty="0"/>
              <a:t>Second Law because no force stops the driver while the brakes stop the vehicle</a:t>
            </a:r>
            <a:r>
              <a:rPr lang="en-US" dirty="0" smtClean="0"/>
              <a:t>.</a:t>
            </a:r>
            <a:endParaRPr lang="en-US" dirty="0"/>
          </a:p>
        </p:txBody>
      </p:sp>
      <p:sp>
        <p:nvSpPr>
          <p:cNvPr id="2" name="Footer Placeholder 1"/>
          <p:cNvSpPr>
            <a:spLocks noGrp="1"/>
          </p:cNvSpPr>
          <p:nvPr>
            <p:ph type="ftr" sz="quarter" idx="10"/>
          </p:nvPr>
        </p:nvSpPr>
        <p:spPr/>
        <p:txBody>
          <a:bodyPr/>
          <a:lstStyle/>
          <a:p>
            <a:r>
              <a:rPr lang="en-GB" smtClean="0"/>
              <a:t>© 2017 Pearson Education, Inc.</a:t>
            </a:r>
            <a:endParaRPr lang="en-GB"/>
          </a:p>
        </p:txBody>
      </p:sp>
      <p:pic>
        <p:nvPicPr>
          <p:cNvPr id="19" name="Picture 18" descr="02_03_Figure.jpg"/>
          <p:cNvPicPr>
            <a:picLocks noChangeAspect="1"/>
          </p:cNvPicPr>
          <p:nvPr/>
        </p:nvPicPr>
        <p:blipFill rotWithShape="1">
          <a:blip r:embed="rId2">
            <a:extLst>
              <a:ext uri="{28A0092B-C50C-407E-A947-70E740481C1C}">
                <a14:useLocalDpi xmlns:a14="http://schemas.microsoft.com/office/drawing/2010/main" val="0"/>
              </a:ext>
            </a:extLst>
          </a:blip>
          <a:srcRect b="2699"/>
          <a:stretch/>
        </p:blipFill>
        <p:spPr>
          <a:xfrm>
            <a:off x="0" y="1502205"/>
            <a:ext cx="4572000" cy="3853591"/>
          </a:xfrm>
          <a:prstGeom prst="rect">
            <a:avLst/>
          </a:prstGeom>
        </p:spPr>
      </p:pic>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1057</TotalTime>
  <Words>3988</Words>
  <Application>Microsoft Macintosh PowerPoint</Application>
  <PresentationFormat>On-screen Show (4:3)</PresentationFormat>
  <Paragraphs>602</Paragraphs>
  <Slides>76</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HA5Lect_template</vt:lpstr>
      <vt:lpstr>Equation</vt:lpstr>
      <vt:lpstr>Chapter 2:  Newton's Laws  of Motion</vt:lpstr>
      <vt:lpstr>This lecture will help you understand:</vt:lpstr>
      <vt:lpstr>Newton's First Law of Motion</vt:lpstr>
      <vt:lpstr>Newton's First Law of Motion CHECK YOUR NEIGHBOR</vt:lpstr>
      <vt:lpstr>Newton's First Law of Motion CHECK YOUR ANSWER</vt:lpstr>
      <vt:lpstr>Newton's First Law of Motion CHECK YOUR NEIGHBOR</vt:lpstr>
      <vt:lpstr>Newton's First Law of Motion CHECK YOUR ANSWER</vt:lpstr>
      <vt:lpstr>Examples of Inertia</vt:lpstr>
      <vt:lpstr>Inertia in Action</vt:lpstr>
      <vt:lpstr>Inertia in Action</vt:lpstr>
      <vt:lpstr>Inertia in Action</vt:lpstr>
      <vt:lpstr>Newton's Second Law of Motion</vt:lpstr>
      <vt:lpstr>Newton's Second Law of Motion </vt:lpstr>
      <vt:lpstr>Newton's Second Law of Motion CHECK YOUR NEIGHBOR</vt:lpstr>
      <vt:lpstr>Newton's Second Law of Motion CHECK YOUR ANSWER</vt:lpstr>
      <vt:lpstr>Newton's Second Law of Motion CHECK YOUR NEIGHBOR</vt:lpstr>
      <vt:lpstr>Newton's Second Law of Motion CHECK YOUR ANSWER</vt:lpstr>
      <vt:lpstr>Newton's Second Law of Motion</vt:lpstr>
      <vt:lpstr>Newton's Second Law of Motion CHECK YOUR NEIGHBOR</vt:lpstr>
      <vt:lpstr>Newton's Second Law of Motion CHECK YOUR ANSWER</vt:lpstr>
      <vt:lpstr>Newton's Second Law of Motion</vt:lpstr>
      <vt:lpstr>Newton's Second Law of Motion CHECK YOUR NEIGHBOR</vt:lpstr>
      <vt:lpstr>Newton's Second Law of Motion CHECK YOUR ANSWER</vt:lpstr>
      <vt:lpstr>Newton's Second Law of Motion CHECK YOUR NEIGHBOR</vt:lpstr>
      <vt:lpstr>Newton's Second Law of Motion CHECK YOUR ANSWER</vt:lpstr>
      <vt:lpstr>Newton's Second Law of Motion</vt:lpstr>
      <vt:lpstr>Newton's Second Law of Motion</vt:lpstr>
      <vt:lpstr>Newton's Second Law of Motion A situation to ponder…</vt:lpstr>
      <vt:lpstr>A situation to ponder… CHECK YOUR NEIGHBOR</vt:lpstr>
      <vt:lpstr>A situation to ponder… CHECK YOUR ANSWER</vt:lpstr>
      <vt:lpstr>Newton's Second Law of Motion</vt:lpstr>
      <vt:lpstr>Newton's Second Law of Motion CHECK YOUR NEIGHBOR</vt:lpstr>
      <vt:lpstr>Newton's Second Law of Motion CHECK YOUR ANSWER</vt:lpstr>
      <vt:lpstr>Newton's Second Law of Motion</vt:lpstr>
      <vt:lpstr>Newton's Second Law of Motion CHECK YOUR NEIGHBOR</vt:lpstr>
      <vt:lpstr>Newton's Second Law of Motion CHECK YOUR ANSWER</vt:lpstr>
      <vt:lpstr>Newton's Second Law of Motion CHECK YOUR NEIGHBOR</vt:lpstr>
      <vt:lpstr>Newton's Second Law of Motion CHECK YOUR ANSWER</vt:lpstr>
      <vt:lpstr>Newton's Second Law of Motion CHECK YOUR NEIGHBOR</vt:lpstr>
      <vt:lpstr>Newton's Second Law of Motion CHECK YOUR ANSWER</vt:lpstr>
      <vt:lpstr>Newton's Second Law of Motion CHECK YOUR NEIGHBOR</vt:lpstr>
      <vt:lpstr>Newton's Second Law of Motion CHECK YOUR ANSWER</vt:lpstr>
      <vt:lpstr>Newton's Second Law of Motion A situation to ponder…</vt:lpstr>
      <vt:lpstr>A situation to ponder… CHECK YOUR NEIGHBOR</vt:lpstr>
      <vt:lpstr>A situation to ponder… CHECK YOUR ANSWER</vt:lpstr>
      <vt:lpstr>Forces and Interactions</vt:lpstr>
      <vt:lpstr>Newton's Third Law of Motion</vt:lpstr>
      <vt:lpstr>Newton's Third Law of Motion</vt:lpstr>
      <vt:lpstr>Newton's Third Law of Motion CHECK YOUR NEIGHBOR</vt:lpstr>
      <vt:lpstr>Newton's Third Law of Motion CHECK YOUR ANSWER</vt:lpstr>
      <vt:lpstr>Newton's Third Law of Motion</vt:lpstr>
      <vt:lpstr>Newton's Third Law of Motion CHECK YOUR NEIGHBOR</vt:lpstr>
      <vt:lpstr>Newton's Third Law of Motion CHECK YOUR ANSWER</vt:lpstr>
      <vt:lpstr>Newton's Third Law of Motion</vt:lpstr>
      <vt:lpstr>Newton's Third Law of Motion CHECK YOUR NEIGHBOR</vt:lpstr>
      <vt:lpstr>Newton's Third Law of Motion CHECK YOUR ANSWER</vt:lpstr>
      <vt:lpstr>Newton's Third Law of Motion A situation to ponder… </vt:lpstr>
      <vt:lpstr>A situation to ponder… CHECK YOUR NEIGHBOR</vt:lpstr>
      <vt:lpstr>A situation to ponder… CHECK YOUR ANSWER</vt:lpstr>
      <vt:lpstr>Newton's Third Law of Motion CHECK YOUR NEIGHBOR</vt:lpstr>
      <vt:lpstr>Newton's Third Law of Motion CHECK YOUR ANSWER</vt:lpstr>
      <vt:lpstr>Newton's Third Law of Motion</vt:lpstr>
      <vt:lpstr>Newton's Third Law of Motion</vt:lpstr>
      <vt:lpstr>Newton's Third Law of Motion</vt:lpstr>
      <vt:lpstr>Newton's Third Law of Motion</vt:lpstr>
      <vt:lpstr>Newton's Third Law of Motion</vt:lpstr>
      <vt:lpstr>Newton's Third Law CHECK YOUR NEIGHBOR</vt:lpstr>
      <vt:lpstr>Newton's Third Law CHECK YOUR ANSWER</vt:lpstr>
      <vt:lpstr>Newton's Third Law CHECK YOUR NEIGHBOR</vt:lpstr>
      <vt:lpstr>Newton's Third Law CHECK YOUR ANSWER</vt:lpstr>
      <vt:lpstr>Newton's Third Law CHECK YOUR NEIGHBOR</vt:lpstr>
      <vt:lpstr>Newton's Third Law CHECK YOUR ANSWER</vt:lpstr>
      <vt:lpstr>Newton's Third Law CHECK YOUR NEIGHBOR</vt:lpstr>
      <vt:lpstr>Newton's Third Law CHECK YOUR ANSWER</vt:lpstr>
      <vt:lpstr>Newton's Third Law CHECK YOUR NEIGHBOR</vt:lpstr>
      <vt:lpstr>Newton's Third Law CHECK YOUR ANSWER</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SrinivasanG</cp:lastModifiedBy>
  <cp:revision>137</cp:revision>
  <dcterms:created xsi:type="dcterms:W3CDTF">2007-09-26T05:29:17Z</dcterms:created>
  <dcterms:modified xsi:type="dcterms:W3CDTF">2016-02-19T10:25:15Z</dcterms:modified>
</cp:coreProperties>
</file>