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20" r:id="rId10"/>
    <p:sldId id="265" r:id="rId11"/>
    <p:sldId id="266" r:id="rId12"/>
    <p:sldId id="267" r:id="rId13"/>
    <p:sldId id="321" r:id="rId14"/>
    <p:sldId id="269" r:id="rId15"/>
    <p:sldId id="322" r:id="rId16"/>
    <p:sldId id="323" r:id="rId17"/>
    <p:sldId id="324" r:id="rId18"/>
    <p:sldId id="325" r:id="rId19"/>
    <p:sldId id="326" r:id="rId20"/>
    <p:sldId id="275" r:id="rId21"/>
    <p:sldId id="327" r:id="rId22"/>
    <p:sldId id="328" r:id="rId23"/>
    <p:sldId id="278" r:id="rId24"/>
    <p:sldId id="279" r:id="rId25"/>
    <p:sldId id="280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289" r:id="rId35"/>
    <p:sldId id="290" r:id="rId36"/>
    <p:sldId id="291" r:id="rId37"/>
    <p:sldId id="292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01" r:id="rId47"/>
    <p:sldId id="302" r:id="rId48"/>
    <p:sldId id="345" r:id="rId49"/>
    <p:sldId id="346" r:id="rId50"/>
    <p:sldId id="347" r:id="rId51"/>
    <p:sldId id="348" r:id="rId52"/>
    <p:sldId id="307" r:id="rId53"/>
    <p:sldId id="308" r:id="rId54"/>
    <p:sldId id="309" r:id="rId55"/>
    <p:sldId id="310" r:id="rId56"/>
    <p:sldId id="349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50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F19"/>
    <a:srgbClr val="81A31B"/>
    <a:srgbClr val="3E69A1"/>
    <a:srgbClr val="FEAD4A"/>
    <a:srgbClr val="FFB347"/>
    <a:srgbClr val="3F5182"/>
    <a:srgbClr val="324881"/>
    <a:srgbClr val="355D9C"/>
    <a:srgbClr val="2D4B80"/>
    <a:srgbClr val="015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2032" autoAdjust="0"/>
  </p:normalViewPr>
  <p:slideViewPr>
    <p:cSldViewPr snapToGrid="0">
      <p:cViewPr varScale="1">
        <p:scale>
          <a:sx n="133" d="100"/>
          <a:sy n="133" d="100"/>
        </p:scale>
        <p:origin x="-2240" y="-96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15/03/16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88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1F900-3219-BF49-B711-9CA58CE1B194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1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</a:t>
            </a:r>
            <a:r>
              <a:rPr lang="en-US" dirty="0" smtClean="0">
                <a:ea typeface="Batang" charset="0"/>
                <a:cs typeface="Batang" charset="0"/>
              </a:rPr>
              <a:t>masses </a:t>
            </a:r>
            <a:r>
              <a:rPr lang="en-US" dirty="0">
                <a:ea typeface="Batang" charset="0"/>
                <a:cs typeface="Batang" charset="0"/>
              </a:rPr>
              <a:t>and distance apart.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85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</a:t>
            </a:r>
            <a:r>
              <a:rPr lang="en-US" dirty="0" smtClean="0">
                <a:ea typeface="Batang" charset="0"/>
                <a:cs typeface="Batang" charset="0"/>
              </a:rPr>
              <a:t>masses </a:t>
            </a:r>
            <a:r>
              <a:rPr lang="en-US" dirty="0">
                <a:ea typeface="Batang" charset="0"/>
                <a:cs typeface="Batang" charset="0"/>
              </a:rPr>
              <a:t>and distance apart.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79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sz="1200" dirty="0" smtClean="0"/>
              <a:t>quadruples.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33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sz="1200" dirty="0" smtClean="0"/>
              <a:t>quadruples.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260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>
                <a:ea typeface="Batang" charset="0"/>
                <a:cs typeface="Batang" charset="0"/>
              </a:rPr>
              <a:t>double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3640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>
                <a:ea typeface="Batang" charset="0"/>
                <a:cs typeface="Batang" charset="0"/>
              </a:rPr>
              <a:t>double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01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A404F-B0FB-C247-B1C7-83D1CD2D48F7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1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Batang" charset="0"/>
                <a:cs typeface="Batang" charset="0"/>
              </a:rPr>
              <a:t>A. </a:t>
            </a:r>
            <a:r>
              <a:rPr lang="en-US" sz="1200" dirty="0" smtClean="0"/>
              <a:t>π.</a:t>
            </a:r>
            <a:endParaRPr lang="en-US" dirty="0">
              <a:ea typeface="Batang" charset="0"/>
              <a:cs typeface="Batang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89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sz="1200" dirty="0" smtClean="0"/>
              <a:t>π.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0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4D4A44-A6E1-8249-8F4B-4D93C3D9A85D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36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E64160-898E-6944-87D0-DE41076F8A1D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2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CCC8BA-91DA-284F-840B-F4ADD87126C4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4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Batang" charset="0"/>
                <a:cs typeface="Batang" charset="0"/>
              </a:rPr>
              <a:t>A. </a:t>
            </a:r>
            <a:r>
              <a:rPr lang="en-US" sz="1200" dirty="0" smtClean="0"/>
              <a:t>greater.</a:t>
            </a:r>
            <a:endParaRPr lang="en-US" dirty="0">
              <a:ea typeface="Batang" charset="0"/>
              <a:cs typeface="Batang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04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sz="1200" dirty="0" smtClean="0"/>
              <a:t>greater.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23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sz="1200" dirty="0" smtClean="0"/>
              <a:t>less.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84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sz="1200" dirty="0" smtClean="0"/>
              <a:t>less.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3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C. </a:t>
            </a:r>
            <a:r>
              <a:rPr lang="en-US" sz="1200" dirty="0" smtClean="0"/>
              <a:t>zero.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56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C. </a:t>
            </a:r>
            <a:r>
              <a:rPr lang="en-US" sz="1200" dirty="0" smtClean="0"/>
              <a:t>zero.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19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C. </a:t>
            </a:r>
            <a:r>
              <a:rPr lang="en-US" sz="1200" dirty="0" smtClean="0"/>
              <a:t>accelerates upward.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74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C. </a:t>
            </a:r>
            <a:r>
              <a:rPr lang="en-US" sz="1200" dirty="0" smtClean="0"/>
              <a:t>accelerates upward.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0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09FFDA-7B67-934D-B1E8-9CDEA5BADAD9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29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9F3A96-518E-6C40-8B63-E77ECB4195A0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5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C. </a:t>
            </a:r>
            <a:r>
              <a:rPr lang="en-US" sz="1200" dirty="0" smtClean="0"/>
              <a:t>remains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64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C. </a:t>
            </a:r>
            <a:r>
              <a:rPr lang="en-US" sz="1200" dirty="0" smtClean="0"/>
              <a:t>remains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00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Batang" charset="0"/>
                <a:cs typeface="Batang" charset="0"/>
              </a:rPr>
              <a:t>A. </a:t>
            </a:r>
            <a:r>
              <a:rPr lang="en-US" sz="1200" dirty="0" smtClean="0"/>
              <a:t>downward, </a:t>
            </a:r>
            <a:r>
              <a:rPr lang="en-US" sz="1200" i="1" dirty="0" smtClean="0"/>
              <a:t>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22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sz="1200" dirty="0" smtClean="0"/>
              <a:t>downward, </a:t>
            </a:r>
            <a:r>
              <a:rPr lang="en-US" sz="1200" i="1" dirty="0" smtClean="0"/>
              <a:t>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03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C5E852-41F2-9249-811B-73BEE6450038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055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sz="1200" dirty="0" smtClean="0"/>
              <a:t>60°.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Batang" charset="0"/>
              <a:cs typeface="Batang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79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sz="1200" dirty="0" smtClean="0"/>
              <a:t>60°. </a:t>
            </a:r>
          </a:p>
        </p:txBody>
      </p:sp>
    </p:spTree>
    <p:extLst>
      <p:ext uri="{BB962C8B-B14F-4D97-AF65-F5344CB8AC3E}">
        <p14:creationId xmlns:p14="http://schemas.microsoft.com/office/powerpoint/2010/main" val="37583660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6BDF22-670A-6E4B-8F54-BDE57D9EA4E2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28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FD67A6-8803-BD48-A7D1-04A4F3F9AEBB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8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4FF688-C345-A34C-B2E1-FA5682AA36B1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13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F5237A-028C-6347-B852-8FA2DD2B0C0A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17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5 meters below the dashed line.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97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5 meters below the dashed line.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594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sz="1200" dirty="0" smtClean="0"/>
              <a:t>matches the curved surface of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775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97DA6-7F27-2746-A446-386B802E75E0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sz="1200" dirty="0" smtClean="0"/>
              <a:t>matches the curved surface of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251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40A72F-4841-6542-ABD7-1744E6300035}" type="slidenum">
              <a:rPr lang="en-US"/>
              <a:pPr eaLnBrk="1" hangingPunct="1"/>
              <a:t>55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</a:t>
            </a:r>
            <a:r>
              <a:rPr lang="en-US" dirty="0" smtClean="0">
                <a:ea typeface="Batang" charset="0"/>
                <a:cs typeface="Batang" charset="0"/>
              </a:rPr>
              <a:t>a </a:t>
            </a:r>
            <a:r>
              <a:rPr lang="en-US" dirty="0">
                <a:ea typeface="Batang" charset="0"/>
                <a:cs typeface="Batang" charset="0"/>
              </a:rPr>
              <a:t>circle.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27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40A72F-4841-6542-ABD7-1744E6300035}" type="slidenum">
              <a:rPr lang="en-US"/>
              <a:pPr eaLnBrk="1" hangingPunct="1"/>
              <a:t>56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</a:t>
            </a:r>
            <a:r>
              <a:rPr lang="en-US" dirty="0" smtClean="0">
                <a:ea typeface="Batang" charset="0"/>
                <a:cs typeface="Batang" charset="0"/>
              </a:rPr>
              <a:t>a </a:t>
            </a:r>
            <a:r>
              <a:rPr lang="en-US" dirty="0">
                <a:ea typeface="Batang" charset="0"/>
                <a:cs typeface="Batang" charset="0"/>
              </a:rPr>
              <a:t>circle.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822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DC3311-D141-D546-86B8-A007A7B17350}" type="slidenum">
              <a:rPr lang="en-US"/>
              <a:pPr eaLnBrk="1" hangingPunct="1"/>
              <a:t>57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13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206AC1-4C1F-444D-9ED7-027A9F1BE26A}" type="slidenum">
              <a:rPr lang="en-US"/>
              <a:pPr eaLnBrk="1" hangingPunct="1"/>
              <a:t>59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</a:t>
            </a:r>
            <a:r>
              <a:rPr lang="en-US" dirty="0" smtClean="0">
                <a:ea typeface="Batang" charset="0"/>
                <a:cs typeface="Batang" charset="0"/>
              </a:rPr>
              <a:t>varies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763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510365-07F7-9F47-896B-0197D46C36AD}" type="slidenum">
              <a:rPr lang="en-US"/>
              <a:pPr eaLnBrk="1" hangingPunct="1"/>
              <a:t>60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</a:t>
            </a:r>
            <a:r>
              <a:rPr lang="en-US" dirty="0" smtClean="0">
                <a:ea typeface="Batang" charset="0"/>
                <a:cs typeface="Batang" charset="0"/>
              </a:rPr>
              <a:t>varies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63B526-3678-3142-8DB0-A48C816B5AF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23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0727E6-DF7E-2548-9C2A-8B96B2F4F449}" type="slidenum">
              <a:rPr lang="en-US"/>
              <a:pPr eaLnBrk="1" hangingPunct="1"/>
              <a:t>63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</a:t>
            </a:r>
            <a:r>
              <a:rPr lang="en-US" dirty="0" smtClean="0">
                <a:ea typeface="Batang" charset="0"/>
                <a:cs typeface="Batang" charset="0"/>
              </a:rPr>
              <a:t>outruns </a:t>
            </a:r>
            <a:r>
              <a:rPr lang="en-US" dirty="0">
                <a:ea typeface="Batang" charset="0"/>
                <a:cs typeface="Batang" charset="0"/>
              </a:rPr>
              <a:t>the influence of </a:t>
            </a:r>
            <a:r>
              <a:rPr lang="en-US" dirty="0" smtClean="0">
                <a:ea typeface="Batang" charset="0"/>
                <a:cs typeface="Batang" charset="0"/>
              </a:rPr>
              <a:t>Earth</a:t>
            </a:r>
            <a:r>
              <a:rPr lang="fr-FR" altLang="ja-JP" dirty="0" smtClean="0">
                <a:ea typeface="Batang" charset="0"/>
                <a:cs typeface="Batang" charset="0"/>
              </a:rPr>
              <a:t>'</a:t>
            </a:r>
            <a:r>
              <a:rPr lang="en-US" dirty="0" smtClean="0">
                <a:ea typeface="Batang" charset="0"/>
                <a:cs typeface="Batang" charset="0"/>
              </a:rPr>
              <a:t>s </a:t>
            </a:r>
            <a:r>
              <a:rPr lang="en-US" dirty="0">
                <a:ea typeface="Batang" charset="0"/>
                <a:cs typeface="Batang" charset="0"/>
              </a:rPr>
              <a:t>gravity, but is never beyond it.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833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0727E6-DF7E-2548-9C2A-8B96B2F4F449}" type="slidenum">
              <a:rPr lang="en-US"/>
              <a:pPr eaLnBrk="1" hangingPunct="1"/>
              <a:t>64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</a:t>
            </a:r>
            <a:r>
              <a:rPr lang="en-US" dirty="0" smtClean="0">
                <a:ea typeface="Batang" charset="0"/>
                <a:cs typeface="Batang" charset="0"/>
              </a:rPr>
              <a:t>outruns </a:t>
            </a:r>
            <a:r>
              <a:rPr lang="en-US" dirty="0">
                <a:ea typeface="Batang" charset="0"/>
                <a:cs typeface="Batang" charset="0"/>
              </a:rPr>
              <a:t>the influence of </a:t>
            </a:r>
            <a:r>
              <a:rPr lang="en-US" dirty="0" smtClean="0">
                <a:ea typeface="Batang" charset="0"/>
                <a:cs typeface="Batang" charset="0"/>
              </a:rPr>
              <a:t>Earth</a:t>
            </a:r>
            <a:r>
              <a:rPr lang="fr-FR" altLang="ja-JP" dirty="0" smtClean="0">
                <a:ea typeface="Batang" charset="0"/>
                <a:cs typeface="Batang" charset="0"/>
              </a:rPr>
              <a:t>'</a:t>
            </a:r>
            <a:r>
              <a:rPr lang="en-US" dirty="0" smtClean="0">
                <a:ea typeface="Batang" charset="0"/>
                <a:cs typeface="Batang" charset="0"/>
              </a:rPr>
              <a:t>s </a:t>
            </a:r>
            <a:r>
              <a:rPr lang="en-US" dirty="0">
                <a:ea typeface="Batang" charset="0"/>
                <a:cs typeface="Batang" charset="0"/>
              </a:rPr>
              <a:t>gravity, but is never beyond it.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2CB911-A846-584F-88AD-7FC44F8F866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B42B50-4C4A-874F-84E2-4953C267B9B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earthly </a:t>
            </a:r>
            <a:r>
              <a:rPr lang="en-US" dirty="0">
                <a:ea typeface="Batang" charset="0"/>
                <a:cs typeface="Batang" charset="0"/>
              </a:rPr>
              <a:t>and heavenly laws.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63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B42B50-4C4A-874F-84E2-4953C267B9B9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</a:t>
            </a:r>
            <a:r>
              <a:rPr lang="en-US" dirty="0" smtClean="0">
                <a:ea typeface="Batang" charset="0"/>
                <a:cs typeface="Batang" charset="0"/>
              </a:rPr>
              <a:t>earthly </a:t>
            </a:r>
            <a:r>
              <a:rPr lang="en-US" dirty="0">
                <a:ea typeface="Batang" charset="0"/>
                <a:cs typeface="Batang" charset="0"/>
              </a:rPr>
              <a:t>and heavenly laws.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4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9B7D2B-76F1-1C48-9603-C915BBAC454A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2017 Pearson Education, Inc.</a:t>
            </a:r>
            <a:endParaRPr lang="en-GB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D81F1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4 </a:t>
            </a:r>
            <a:r>
              <a:rPr lang="en-US" sz="2800" dirty="0">
                <a:solidFill>
                  <a:schemeClr val="bg1"/>
                </a:solidFill>
              </a:rPr>
              <a:t>Lecture</a:t>
            </a:r>
          </a:p>
        </p:txBody>
      </p:sp>
      <p:pic>
        <p:nvPicPr>
          <p:cNvPr id="9" name="Picture 8" descr="HEW10491_06_thumbna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5" y="603504"/>
            <a:ext cx="4779782" cy="625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81F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81F19"/>
              </a:buClr>
              <a:defRPr/>
            </a:lvl1pPr>
            <a:lvl2pPr marL="800100" indent="-342900">
              <a:buClr>
                <a:srgbClr val="D81F19"/>
              </a:buClr>
              <a:buFont typeface="Arial"/>
              <a:buChar char="•"/>
              <a:defRPr/>
            </a:lvl2pPr>
            <a:lvl3pPr>
              <a:buClr>
                <a:srgbClr val="D81F19"/>
              </a:buClr>
              <a:defRPr/>
            </a:lvl3pPr>
            <a:lvl4pPr>
              <a:buClr>
                <a:srgbClr val="D81F19"/>
              </a:buClr>
              <a:defRPr/>
            </a:lvl4pPr>
            <a:lvl5pPr>
              <a:buClr>
                <a:srgbClr val="D81F19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81F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buClr>
                <a:srgbClr val="D81F19"/>
              </a:buClr>
              <a:defRPr sz="2800"/>
            </a:lvl1pPr>
            <a:lvl2pPr>
              <a:buClr>
                <a:srgbClr val="D81F19"/>
              </a:buClr>
              <a:defRPr sz="2400"/>
            </a:lvl2pPr>
            <a:lvl3pPr>
              <a:buClr>
                <a:srgbClr val="D81F19"/>
              </a:buClr>
              <a:defRPr sz="2000"/>
            </a:lvl3pPr>
            <a:lvl4pPr>
              <a:buClr>
                <a:srgbClr val="D81F19"/>
              </a:buClr>
              <a:defRPr sz="1800"/>
            </a:lvl4pPr>
            <a:lvl5pPr>
              <a:buClr>
                <a:srgbClr val="D81F1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buClr>
                <a:srgbClr val="D81F19"/>
              </a:buClr>
              <a:defRPr sz="2800"/>
            </a:lvl1pPr>
            <a:lvl2pPr>
              <a:buClr>
                <a:srgbClr val="D81F19"/>
              </a:buClr>
              <a:defRPr sz="2400"/>
            </a:lvl2pPr>
            <a:lvl3pPr>
              <a:buClr>
                <a:srgbClr val="D81F19"/>
              </a:buClr>
              <a:defRPr sz="2000"/>
            </a:lvl3pPr>
            <a:lvl4pPr>
              <a:buClr>
                <a:srgbClr val="D81F19"/>
              </a:buClr>
              <a:defRPr sz="1800"/>
            </a:lvl4pPr>
            <a:lvl5pPr>
              <a:buClr>
                <a:srgbClr val="D81F1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smtClean="0"/>
              <a:t>© 2017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D81F1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81F19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D81F19"/>
        </a:buClr>
        <a:buFont typeface="Arial"/>
        <a:buChar char="•"/>
        <a:tabLst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81F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81F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81F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0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2890391"/>
            <a:ext cx="3689468" cy="2062103"/>
          </a:xfrm>
        </p:spPr>
        <p:txBody>
          <a:bodyPr/>
          <a:lstStyle/>
          <a:p>
            <a:r>
              <a:rPr lang="en-US" dirty="0" smtClean="0"/>
              <a:t>Chapter 4: </a:t>
            </a:r>
            <a:br>
              <a:rPr lang="en-US" dirty="0" smtClean="0"/>
            </a:br>
            <a:r>
              <a:rPr lang="en-US" dirty="0" smtClean="0"/>
              <a:t>Gravity, Projectiles, and Satellites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Newton's Law of Universal Gravity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greater </a:t>
            </a:r>
            <a:r>
              <a:rPr lang="en-US" sz="3500" i="1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sz="3500" i="1" dirty="0" smtClean="0"/>
              <a:t>m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ym typeface="Symbol" charset="0"/>
              </a:rPr>
              <a:t>the greater the </a:t>
            </a:r>
            <a:r>
              <a:rPr lang="en-US" sz="3500" dirty="0" smtClean="0">
                <a:sym typeface="Symbol" charset="0"/>
              </a:rPr>
              <a:t>force</a:t>
            </a:r>
            <a:r>
              <a:rPr lang="en-US" dirty="0" smtClean="0">
                <a:sym typeface="Symbol" charset="0"/>
              </a:rPr>
              <a:t> of attraction between them.</a:t>
            </a:r>
          </a:p>
          <a:p>
            <a:r>
              <a:rPr lang="en-US" dirty="0" smtClean="0">
                <a:sym typeface="Symbol" charset="0"/>
              </a:rPr>
              <a:t>The greater the distance of separation </a:t>
            </a:r>
            <a:r>
              <a:rPr lang="en-US" sz="3500" i="1" dirty="0" smtClean="0">
                <a:sym typeface="Symbol" charset="0"/>
              </a:rPr>
              <a:t>d</a:t>
            </a:r>
            <a:r>
              <a:rPr lang="en-US" dirty="0" smtClean="0">
                <a:sym typeface="Symbol" charset="0"/>
              </a:rPr>
              <a:t>, the weaker is the force of attraction—weaker as the inverse square of the distance between their centers.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3379628" y="1132589"/>
            <a:ext cx="2033588" cy="1077913"/>
            <a:chOff x="1888" y="2928"/>
            <a:chExt cx="1281" cy="679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888" y="3088"/>
              <a:ext cx="7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i="1" dirty="0"/>
                <a:t>F </a:t>
              </a:r>
              <a:r>
                <a:rPr lang="en-US" sz="2800" dirty="0"/>
                <a:t>=</a:t>
              </a:r>
              <a:r>
                <a:rPr lang="en-US" sz="2800" i="1" dirty="0"/>
                <a:t> G</a:t>
              </a:r>
              <a:endParaRPr lang="en-US" sz="100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511" y="2928"/>
              <a:ext cx="6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i="1" dirty="0" smtClean="0"/>
                <a:t>m</a:t>
              </a:r>
              <a:r>
                <a:rPr lang="en-US" sz="2800" baseline="-25000" dirty="0" smtClean="0"/>
                <a:t>1</a:t>
              </a:r>
              <a:r>
                <a:rPr lang="en-US" sz="2800" i="1" dirty="0" smtClean="0"/>
                <a:t>m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551" y="3264"/>
              <a:ext cx="592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647" y="3280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i="1" dirty="0"/>
                <a:t>d</a:t>
              </a:r>
              <a:r>
                <a:rPr lang="en-US" sz="1000" i="1" dirty="0"/>
                <a:t> </a:t>
              </a:r>
              <a:r>
                <a:rPr lang="en-US" sz="2800" baseline="45000" dirty="0"/>
                <a:t>2</a:t>
              </a:r>
            </a:p>
          </p:txBody>
        </p:sp>
      </p:grpSp>
      <p:pic>
        <p:nvPicPr>
          <p:cNvPr id="10" name="Picture 9" descr="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06" y="2482850"/>
            <a:ext cx="311256" cy="1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0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The Inverse-Square Law:</a:t>
            </a:r>
            <a:br>
              <a:rPr lang="en-US" dirty="0" smtClean="0"/>
            </a:br>
            <a:r>
              <a:rPr lang="en-US" dirty="0" smtClean="0"/>
              <a:t>Gravity and Distance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Inverse-square law:</a:t>
            </a:r>
          </a:p>
          <a:p>
            <a:pPr lvl="1"/>
            <a:r>
              <a:rPr lang="en-US" dirty="0" smtClean="0"/>
              <a:t>relates the intensity of an effect to the inverse square of the distance from the cause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greater the </a:t>
            </a:r>
            <a:r>
              <a:rPr lang="en-US" sz="3200" dirty="0" smtClean="0"/>
              <a:t>distance</a:t>
            </a:r>
            <a:r>
              <a:rPr lang="en-US" dirty="0" smtClean="0"/>
              <a:t> from Earth, the less the </a:t>
            </a:r>
            <a:r>
              <a:rPr lang="en-US" sz="2400" dirty="0" smtClean="0"/>
              <a:t>gravitational force</a:t>
            </a:r>
            <a:r>
              <a:rPr lang="en-US" dirty="0" smtClean="0"/>
              <a:t> on an object.</a:t>
            </a:r>
          </a:p>
          <a:p>
            <a:r>
              <a:rPr lang="en-US" dirty="0" smtClean="0"/>
              <a:t>No matter how great the distance, gravity approaches, but never reaches, zero.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755900" y="2675466"/>
            <a:ext cx="3492926" cy="954107"/>
            <a:chOff x="1117600" y="2700867"/>
            <a:chExt cx="3492926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117600" y="2916310"/>
              <a:ext cx="1837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/>
                <a:t>Intensity</a:t>
              </a:r>
              <a:r>
                <a:rPr lang="en-US" sz="2800" dirty="0" smtClean="0"/>
                <a:t> ≈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36280" y="2700867"/>
              <a:ext cx="16742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1</a:t>
              </a:r>
            </a:p>
            <a:p>
              <a:pPr algn="ctr"/>
              <a:r>
                <a:rPr lang="en-US" sz="2800" i="1" dirty="0" smtClean="0"/>
                <a:t>distance</a:t>
              </a:r>
              <a:r>
                <a:rPr lang="en-US" sz="2800" baseline="30000" dirty="0" smtClean="0"/>
                <a:t>2</a:t>
              </a:r>
              <a:endParaRPr lang="en-US" sz="2800" baseline="30000" dirty="0"/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2994112" y="3175001"/>
              <a:ext cx="1558583" cy="29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0506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/>
              <a:t>Inverse-Square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24" name="Picture 23" descr="04_05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"/>
          <a:stretch/>
        </p:blipFill>
        <p:spPr>
          <a:xfrm>
            <a:off x="271272" y="1603233"/>
            <a:ext cx="8601456" cy="36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2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/>
              <a:t>Inverse-Square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3" name="Picture 2" descr="04_0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"/>
          <a:stretch/>
        </p:blipFill>
        <p:spPr>
          <a:xfrm>
            <a:off x="1326958" y="1231991"/>
            <a:ext cx="6907121" cy="53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8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69660"/>
          </a:xfrm>
        </p:spPr>
        <p:txBody>
          <a:bodyPr/>
          <a:lstStyle/>
          <a:p>
            <a:r>
              <a:rPr lang="en-US" dirty="0"/>
              <a:t>The Inverse-Square Law: Gravity and Distance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5125" y="1497415"/>
            <a:ext cx="8229600" cy="460883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force of gravity between two planets depends on </a:t>
            </a:r>
            <a:r>
              <a:rPr lang="en-US" sz="2400" dirty="0" smtClean="0"/>
              <a:t>their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masses and distance apart.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planetary atmospheres.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rotational motions.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All of the above.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85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69660"/>
          </a:xfrm>
        </p:spPr>
        <p:txBody>
          <a:bodyPr/>
          <a:lstStyle/>
          <a:p>
            <a:r>
              <a:rPr lang="en-US" dirty="0"/>
              <a:t>The Inverse-Square Law: Gravity and </a:t>
            </a:r>
            <a:r>
              <a:rPr lang="en-US" dirty="0" smtClean="0"/>
              <a:t>Distance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5125" y="1497416"/>
            <a:ext cx="8229600" cy="45993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force of gravity between two planets depends on </a:t>
            </a:r>
            <a:r>
              <a:rPr lang="en-US" sz="2400" dirty="0" smtClean="0"/>
              <a:t>their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>
                <a:solidFill>
                  <a:srgbClr val="D81F19"/>
                </a:solidFill>
              </a:rPr>
              <a:t>masses and distance apart.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planetary atmospheres.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rotational motions.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All of the above.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 smtClean="0"/>
              <a:t>Explanation:</a:t>
            </a:r>
            <a:endParaRPr lang="en-US" sz="2400" b="1" i="1" dirty="0"/>
          </a:p>
          <a:p>
            <a:pPr marL="0" indent="0">
              <a:buNone/>
            </a:pPr>
            <a:r>
              <a:rPr lang="en-US" sz="2400" dirty="0"/>
              <a:t>The equation for gravitational force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cites </a:t>
            </a:r>
            <a:r>
              <a:rPr lang="en-US" sz="2400" dirty="0"/>
              <a:t>only masses and distances as variables. Rotation and atmospheres are irrelevant.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2017 Pearson Education, Inc.</a:t>
            </a:r>
            <a:endParaRPr lang="en-GB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998628" y="4806523"/>
            <a:ext cx="2033588" cy="1077913"/>
            <a:chOff x="1888" y="2928"/>
            <a:chExt cx="1281" cy="679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888" y="3088"/>
              <a:ext cx="7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i="1" dirty="0"/>
                <a:t>F </a:t>
              </a:r>
              <a:r>
                <a:rPr lang="en-US" sz="2800" dirty="0"/>
                <a:t>=</a:t>
              </a:r>
              <a:r>
                <a:rPr lang="en-US" sz="2800" i="1" dirty="0"/>
                <a:t> G</a:t>
              </a:r>
              <a:endParaRPr lang="en-US" sz="1000" dirty="0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511" y="2928"/>
              <a:ext cx="6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i="1" dirty="0" smtClean="0"/>
                <a:t>m</a:t>
              </a:r>
              <a:r>
                <a:rPr lang="en-US" sz="2800" baseline="-25000" dirty="0" smtClean="0"/>
                <a:t>1</a:t>
              </a:r>
              <a:r>
                <a:rPr lang="en-US" sz="2800" i="1" dirty="0" smtClean="0"/>
                <a:t>m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551" y="3264"/>
              <a:ext cx="592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647" y="3280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i="1" dirty="0"/>
                <a:t>d</a:t>
              </a:r>
              <a:r>
                <a:rPr lang="en-US" sz="1000" i="1" dirty="0"/>
                <a:t> </a:t>
              </a:r>
              <a:r>
                <a:rPr lang="en-US" sz="2800" baseline="4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5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69660"/>
          </a:xfrm>
        </p:spPr>
        <p:txBody>
          <a:bodyPr/>
          <a:lstStyle/>
          <a:p>
            <a:r>
              <a:rPr lang="en-US" dirty="0"/>
              <a:t>The Inverse-Square Law: Gravity and Distance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5125" y="1677479"/>
            <a:ext cx="8229600" cy="457092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 the masses of two planets are each somehow doubled, the force of gravity between </a:t>
            </a:r>
            <a:r>
              <a:rPr lang="en-US" sz="2400" dirty="0" smtClean="0"/>
              <a:t>them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doubles.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quadruples.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reduces by half.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reduces by one quarter.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3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69660"/>
          </a:xfrm>
        </p:spPr>
        <p:txBody>
          <a:bodyPr/>
          <a:lstStyle/>
          <a:p>
            <a:r>
              <a:rPr lang="en-US" dirty="0"/>
              <a:t>The Inverse-Square Law: Gravity and Distance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5125" y="1677479"/>
            <a:ext cx="8229600" cy="457092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 the masses of two planets are each somehow doubled, the force of gravity between </a:t>
            </a:r>
            <a:r>
              <a:rPr lang="en-US" sz="2400" dirty="0" smtClean="0"/>
              <a:t>them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doubles.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D81F19"/>
                </a:solidFill>
              </a:rPr>
              <a:t>quadruples.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reduces by half.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reduces by one quarter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Explanation:</a:t>
            </a:r>
          </a:p>
          <a:p>
            <a:pPr marL="0" indent="0">
              <a:buNone/>
            </a:pPr>
            <a:r>
              <a:rPr lang="en-US" sz="2400" dirty="0"/>
              <a:t>Note that both masses double, so </a:t>
            </a:r>
            <a:r>
              <a:rPr lang="en-US" sz="2400" dirty="0" smtClean="0"/>
              <a:t>double × double </a:t>
            </a:r>
            <a:r>
              <a:rPr lang="en-US" sz="2400" dirty="0"/>
              <a:t>= quadruple.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84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The Universal Law of Gravity</a:t>
            </a:r>
            <a:br>
              <a:rPr lang="en-US" dirty="0" smtClean="0"/>
            </a:br>
            <a:r>
              <a:rPr lang="en-US" dirty="0" smtClean="0"/>
              <a:t>CHECK YOUR NEIGHBOR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If the mass of one planet is somehow doubled, the force of gravity between it and a neighboring planet would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doubles.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quadruples.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reduces by half.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reduces by one quarter.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9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The Universal Law of Gravity</a:t>
            </a:r>
            <a:br>
              <a:rPr lang="en-US" dirty="0" smtClean="0"/>
            </a:br>
            <a:r>
              <a:rPr lang="en-US" dirty="0" smtClean="0"/>
              <a:t>CHECK YOUR 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If the mass of one planet is somehow doubled, the force of gravity between it and a neighboring planet </a:t>
            </a:r>
            <a:r>
              <a:rPr lang="en-US" sz="2400" dirty="0" smtClean="0"/>
              <a:t>would</a:t>
            </a: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D81F19"/>
                </a:solidFill>
              </a:rPr>
              <a:t>doubles.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quadruples.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reduces by half.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reduces by one quarter.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i="1" dirty="0" smtClean="0"/>
              <a:t>Explanation:</a:t>
            </a:r>
          </a:p>
          <a:p>
            <a:pPr marL="0" indent="0">
              <a:buNone/>
            </a:pPr>
            <a:r>
              <a:rPr lang="en-US" sz="2400" dirty="0"/>
              <a:t>Let the equation guide your </a:t>
            </a:r>
            <a:r>
              <a:rPr lang="en-US" sz="2400" dirty="0" smtClean="0"/>
              <a:t>thinking: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 </a:t>
            </a:r>
            <a:r>
              <a:rPr lang="en-US" sz="2400" dirty="0"/>
              <a:t>that if one mass doubles, the force between them doubles.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83694" y="5115696"/>
            <a:ext cx="1265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F </a:t>
            </a:r>
            <a:r>
              <a:rPr lang="en-US" dirty="0"/>
              <a:t>=</a:t>
            </a:r>
            <a:r>
              <a:rPr lang="en-US" i="1" dirty="0"/>
              <a:t> G</a:t>
            </a:r>
            <a:endParaRPr lang="en-US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793332" y="4861696"/>
            <a:ext cx="10445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 smtClean="0"/>
              <a:t>m</a:t>
            </a:r>
            <a:r>
              <a:rPr lang="en-US" baseline="-25000" dirty="0" smtClean="0"/>
              <a:t>1</a:t>
            </a:r>
            <a:r>
              <a:rPr lang="en-US" i="1" dirty="0" smtClean="0"/>
              <a:t>m</a:t>
            </a:r>
            <a:r>
              <a:rPr lang="en-US" baseline="-25000" dirty="0" smtClean="0"/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i="1" dirty="0" smtClean="0"/>
              <a:t>d</a:t>
            </a:r>
            <a:r>
              <a:rPr lang="en-US" sz="1500" i="1" dirty="0" smtClean="0"/>
              <a:t> 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3837782" y="5376046"/>
            <a:ext cx="93980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7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lecture will help you understand: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Universal Law of Gravity</a:t>
            </a:r>
          </a:p>
          <a:p>
            <a:r>
              <a:rPr lang="en-US" smtClean="0"/>
              <a:t>The Inverse-Square Law: Gravity and Distance</a:t>
            </a:r>
          </a:p>
          <a:p>
            <a:r>
              <a:rPr lang="en-US" smtClean="0"/>
              <a:t>Weight and Weightlessness</a:t>
            </a:r>
          </a:p>
          <a:p>
            <a:r>
              <a:rPr lang="en-US" smtClean="0"/>
              <a:t>Universal Gravitation</a:t>
            </a:r>
          </a:p>
          <a:p>
            <a:r>
              <a:rPr lang="en-US" smtClean="0"/>
              <a:t>Projectile Motion</a:t>
            </a:r>
          </a:p>
          <a:p>
            <a:r>
              <a:rPr lang="en-US" smtClean="0"/>
              <a:t>Fast-Moving Projectiles—Satellites </a:t>
            </a:r>
          </a:p>
          <a:p>
            <a:r>
              <a:rPr lang="en-US" smtClean="0"/>
              <a:t>Circular Satellite Orbits </a:t>
            </a:r>
          </a:p>
          <a:p>
            <a:r>
              <a:rPr lang="en-US" smtClean="0"/>
              <a:t>Elliptical Orbits</a:t>
            </a:r>
          </a:p>
          <a:p>
            <a:r>
              <a:rPr lang="en-US" smtClean="0"/>
              <a:t>Escape Speed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8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Universal Gravitational Constant, </a:t>
            </a:r>
            <a:r>
              <a:rPr lang="en-US" i="1" dirty="0" smtClean="0"/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G</a:t>
            </a:r>
            <a:r>
              <a:rPr lang="en-US" dirty="0" smtClean="0"/>
              <a:t> is the proportionality constant in Newton</a:t>
            </a:r>
            <a:r>
              <a:rPr lang="fr-FR" altLang="ja-JP" dirty="0" smtClean="0"/>
              <a:t>'</a:t>
            </a:r>
            <a:r>
              <a:rPr lang="en-US" dirty="0" smtClean="0"/>
              <a:t>s law of gravitation.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 has the same magnitude as the gravitational force between two 1-kg masses that are 1 meter apart:</a:t>
            </a:r>
          </a:p>
          <a:p>
            <a:pPr marL="800100" lvl="2" indent="0">
              <a:buNone/>
            </a:pPr>
            <a:r>
              <a:rPr lang="en-US" sz="2800" dirty="0" smtClean="0"/>
              <a:t>6.67 × </a:t>
            </a:r>
            <a:r>
              <a:rPr lang="en-US" sz="2800" dirty="0" smtClean="0">
                <a:sym typeface="Symbol" charset="0"/>
              </a:rPr>
              <a:t>10</a:t>
            </a:r>
            <a:r>
              <a:rPr lang="en-US" sz="2800" baseline="30000" dirty="0" smtClean="0">
                <a:sym typeface="Symbol" charset="0"/>
              </a:rPr>
              <a:t>–11</a:t>
            </a:r>
            <a:r>
              <a:rPr lang="en-US" sz="2800" dirty="0" smtClean="0">
                <a:sym typeface="Symbol" charset="0"/>
              </a:rPr>
              <a:t> N. </a:t>
            </a:r>
          </a:p>
          <a:p>
            <a:pPr marL="800100" lvl="2" indent="0">
              <a:buNone/>
            </a:pPr>
            <a:r>
              <a:rPr lang="en-US" sz="2800" dirty="0" smtClean="0">
                <a:sym typeface="Symbol" charset="0"/>
              </a:rPr>
              <a:t>So </a:t>
            </a:r>
            <a:r>
              <a:rPr lang="en-US" sz="2800" i="1" dirty="0" smtClean="0">
                <a:sym typeface="Symbol" charset="0"/>
              </a:rPr>
              <a:t>G</a:t>
            </a:r>
            <a:r>
              <a:rPr lang="en-US" sz="2800" dirty="0" smtClean="0">
                <a:sym typeface="Symbol" charset="0"/>
              </a:rPr>
              <a:t> = 6.67 × 10</a:t>
            </a:r>
            <a:r>
              <a:rPr lang="en-US" sz="2800" baseline="30000" dirty="0" smtClean="0">
                <a:sym typeface="Symbol" charset="0"/>
              </a:rPr>
              <a:t>–11</a:t>
            </a:r>
            <a:r>
              <a:rPr lang="en-US" sz="2800" dirty="0" smtClean="0">
                <a:sym typeface="Symbol" charset="0"/>
              </a:rPr>
              <a:t> N </a:t>
            </a:r>
            <a:r>
              <a:rPr lang="en-US" sz="2000" dirty="0" smtClean="0">
                <a:sym typeface="Symbol" charset="0"/>
              </a:rPr>
              <a:t>•</a:t>
            </a:r>
            <a:r>
              <a:rPr lang="en-US" sz="2800" dirty="0" smtClean="0">
                <a:sym typeface="Symbol" charset="0"/>
              </a:rPr>
              <a:t> m</a:t>
            </a:r>
            <a:r>
              <a:rPr lang="en-US" sz="2800" baseline="30000" dirty="0" smtClean="0">
                <a:sym typeface="Symbol" charset="0"/>
              </a:rPr>
              <a:t>2</a:t>
            </a:r>
            <a:r>
              <a:rPr lang="en-US" sz="2800" dirty="0" smtClean="0">
                <a:sym typeface="Symbol" charset="0"/>
              </a:rPr>
              <a:t>/kg</a:t>
            </a:r>
            <a:r>
              <a:rPr lang="en-US" sz="2800" baseline="30000" dirty="0" smtClean="0">
                <a:sym typeface="Symbol" charset="0"/>
              </a:rPr>
              <a:t>2</a:t>
            </a:r>
            <a:r>
              <a:rPr lang="en-US" sz="2800" dirty="0" smtClean="0">
                <a:sym typeface="Symbol" charset="0"/>
              </a:rPr>
              <a:t>.</a:t>
            </a:r>
          </a:p>
          <a:p>
            <a:pPr marL="800100" lvl="2" indent="0">
              <a:buNone/>
            </a:pPr>
            <a:r>
              <a:rPr lang="en-US" sz="2800" i="1" dirty="0" smtClean="0">
                <a:sym typeface="Symbol" charset="0"/>
              </a:rPr>
              <a:t>F</a:t>
            </a:r>
            <a:r>
              <a:rPr lang="en-US" sz="2800" dirty="0" smtClean="0">
                <a:sym typeface="Symbol" charset="0"/>
              </a:rPr>
              <a:t> = 6.67 × 10</a:t>
            </a:r>
            <a:r>
              <a:rPr lang="en-US" sz="2800" baseline="30000" dirty="0" smtClean="0">
                <a:sym typeface="Symbol" charset="0"/>
              </a:rPr>
              <a:t>–11</a:t>
            </a:r>
            <a:r>
              <a:rPr lang="en-US" sz="2800" dirty="0" smtClean="0">
                <a:sym typeface="Symbol" charset="0"/>
              </a:rPr>
              <a:t> N </a:t>
            </a:r>
            <a:r>
              <a:rPr lang="en-US" sz="2000" dirty="0">
                <a:sym typeface="Symbol" charset="0"/>
              </a:rPr>
              <a:t>•</a:t>
            </a:r>
            <a:r>
              <a:rPr lang="en-US" sz="2800" dirty="0" smtClean="0">
                <a:sym typeface="Symbol" charset="0"/>
              </a:rPr>
              <a:t> m</a:t>
            </a:r>
            <a:r>
              <a:rPr lang="en-US" sz="2800" baseline="30000" dirty="0" smtClean="0">
                <a:sym typeface="Symbol" charset="0"/>
              </a:rPr>
              <a:t>2</a:t>
            </a:r>
            <a:r>
              <a:rPr lang="en-US" sz="2800" dirty="0" smtClean="0">
                <a:sym typeface="Symbol" charset="0"/>
              </a:rPr>
              <a:t>/kg</a:t>
            </a:r>
            <a:r>
              <a:rPr lang="en-US" sz="2800" baseline="30000" dirty="0" smtClean="0">
                <a:sym typeface="Symbol" charset="0"/>
              </a:rPr>
              <a:t>2</a:t>
            </a:r>
            <a:r>
              <a:rPr lang="en-US" sz="2800" dirty="0" smtClean="0">
                <a:sym typeface="Symbol" charset="0"/>
              </a:rPr>
              <a:t>(</a:t>
            </a:r>
            <a:r>
              <a:rPr lang="en-US" sz="2800" i="1" dirty="0" smtClean="0">
                <a:sym typeface="Symbol" charset="0"/>
              </a:rPr>
              <a:t>m</a:t>
            </a:r>
            <a:r>
              <a:rPr lang="en-US" sz="2800" baseline="-25000" dirty="0" smtClean="0">
                <a:sym typeface="Symbol" charset="0"/>
              </a:rPr>
              <a:t>1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dirty="0" smtClean="0">
                <a:sym typeface="Symbol" charset="0"/>
              </a:rPr>
              <a:t>× </a:t>
            </a:r>
            <a:r>
              <a:rPr lang="en-US" sz="2800" i="1" dirty="0" smtClean="0">
                <a:sym typeface="Symbol" charset="0"/>
              </a:rPr>
              <a:t>m</a:t>
            </a:r>
            <a:r>
              <a:rPr lang="en-US" sz="2800" baseline="-25000" dirty="0" smtClean="0">
                <a:sym typeface="Symbol" charset="0"/>
              </a:rPr>
              <a:t>2</a:t>
            </a:r>
            <a:r>
              <a:rPr lang="en-US" sz="2800" dirty="0" smtClean="0">
                <a:sym typeface="Symbol" charset="0"/>
              </a:rPr>
              <a:t>)/</a:t>
            </a:r>
            <a:r>
              <a:rPr lang="en-US" sz="2800" i="1" dirty="0" smtClean="0">
                <a:sym typeface="Symbol" charset="0"/>
              </a:rPr>
              <a:t>d</a:t>
            </a:r>
            <a:r>
              <a:rPr lang="en-US" sz="2800" baseline="30000" dirty="0" smtClean="0">
                <a:sym typeface="Symbol" charset="0"/>
              </a:rPr>
              <a:t>2</a:t>
            </a:r>
            <a:endParaRPr lang="en-US" sz="2800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4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Universal Gravitational Constant, </a:t>
            </a:r>
            <a:r>
              <a:rPr lang="en-US" i="1" dirty="0"/>
              <a:t>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NEIGHBOR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The universal gravitational constant, </a:t>
            </a:r>
            <a:r>
              <a:rPr lang="en-US" sz="2600" i="1" dirty="0"/>
              <a:t>G</a:t>
            </a:r>
            <a:r>
              <a:rPr lang="en-US" sz="2600" dirty="0"/>
              <a:t>, which links force to mass and distance, is similar to the familiar </a:t>
            </a:r>
            <a:r>
              <a:rPr lang="en-US" sz="2600" dirty="0" smtClean="0"/>
              <a:t>constant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π.</a:t>
            </a:r>
            <a:endParaRPr lang="en-US" sz="2600" dirty="0"/>
          </a:p>
          <a:p>
            <a:pPr marL="512064" indent="-512064">
              <a:buNone/>
            </a:pPr>
            <a:r>
              <a:rPr lang="en-US" sz="2600" dirty="0" smtClean="0">
                <a:solidFill>
                  <a:srgbClr val="D81F19"/>
                </a:solidFill>
              </a:rPr>
              <a:t>B.</a:t>
            </a:r>
            <a:r>
              <a:rPr lang="en-US" sz="2600" dirty="0" smtClean="0"/>
              <a:t>	</a:t>
            </a:r>
            <a:r>
              <a:rPr lang="en-US" sz="2600" i="1" dirty="0" smtClean="0"/>
              <a:t>g</a:t>
            </a:r>
            <a:r>
              <a:rPr lang="en-US" sz="2600" dirty="0"/>
              <a:t>. 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600" dirty="0"/>
              <a:t>acceleration due to gravity.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600" dirty="0"/>
              <a:t>speed of uniform motion.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81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Universal Gravitational Constant, </a:t>
            </a:r>
            <a:r>
              <a:rPr lang="en-US" i="1" dirty="0"/>
              <a:t>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The universal gravitational constant, </a:t>
            </a:r>
            <a:r>
              <a:rPr lang="en-US" sz="2600" i="1" dirty="0"/>
              <a:t>G</a:t>
            </a:r>
            <a:r>
              <a:rPr lang="en-US" sz="2600" dirty="0"/>
              <a:t>, which links force to mass and distance, is similar to the familiar </a:t>
            </a:r>
            <a:r>
              <a:rPr lang="en-US" sz="2600" dirty="0" smtClean="0"/>
              <a:t>constant</a:t>
            </a:r>
            <a:endParaRPr lang="en-US" sz="2600" dirty="0"/>
          </a:p>
          <a:p>
            <a:pPr marL="514350" indent="-514350">
              <a:buFont typeface="+mj-lt"/>
              <a:buAutoNum type="alphaUcPeriod"/>
            </a:pPr>
            <a:r>
              <a:rPr lang="en-US" sz="2600" b="1" dirty="0">
                <a:solidFill>
                  <a:srgbClr val="D81F19"/>
                </a:solidFill>
              </a:rPr>
              <a:t>π</a:t>
            </a:r>
            <a:r>
              <a:rPr lang="en-US" sz="2600" b="1" dirty="0" smtClean="0">
                <a:solidFill>
                  <a:srgbClr val="D81F19"/>
                </a:solidFill>
              </a:rPr>
              <a:t>.</a:t>
            </a:r>
            <a:endParaRPr lang="en-US" sz="2600" b="1" dirty="0">
              <a:solidFill>
                <a:srgbClr val="D81F19"/>
              </a:solidFill>
            </a:endParaRPr>
          </a:p>
          <a:p>
            <a:pPr marL="512064" indent="-512064">
              <a:buNone/>
            </a:pPr>
            <a:r>
              <a:rPr lang="en-US" sz="2600" dirty="0" smtClean="0">
                <a:solidFill>
                  <a:srgbClr val="D81F19"/>
                </a:solidFill>
              </a:rPr>
              <a:t>B.</a:t>
            </a:r>
            <a:r>
              <a:rPr lang="en-US" sz="2600" dirty="0" smtClean="0"/>
              <a:t>	</a:t>
            </a:r>
            <a:r>
              <a:rPr lang="en-US" sz="2600" i="1" dirty="0" smtClean="0"/>
              <a:t>g</a:t>
            </a:r>
            <a:r>
              <a:rPr lang="en-US" sz="2600" dirty="0"/>
              <a:t>. 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600" dirty="0"/>
              <a:t>acceleration due to gravity.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600" dirty="0"/>
              <a:t>speed of uniform motion.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i="1" dirty="0" smtClean="0"/>
              <a:t>Explanation:</a:t>
            </a:r>
          </a:p>
          <a:p>
            <a:pPr marL="0" indent="0">
              <a:buNone/>
            </a:pPr>
            <a:r>
              <a:rPr lang="en-US" sz="2600" dirty="0"/>
              <a:t>Just as </a:t>
            </a:r>
            <a:r>
              <a:rPr lang="en-US" sz="2600" dirty="0" smtClean="0"/>
              <a:t>π relates </a:t>
            </a:r>
            <a:r>
              <a:rPr lang="en-US" sz="2600" dirty="0"/>
              <a:t>the circumference of a circle to its diameter, </a:t>
            </a:r>
            <a:r>
              <a:rPr lang="en-US" sz="2600" i="1" dirty="0"/>
              <a:t>G</a:t>
            </a:r>
            <a:r>
              <a:rPr lang="en-US" sz="2600" dirty="0"/>
              <a:t> relates force to mass and distance.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2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 and Weightlessness</a:t>
            </a:r>
            <a:endParaRPr lang="en-US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is the force exerted against a supporting floor or weighing scale.</a:t>
            </a:r>
          </a:p>
          <a:p>
            <a:r>
              <a:rPr lang="en-US" dirty="0" smtClean="0"/>
              <a:t>Weightlessness</a:t>
            </a:r>
          </a:p>
          <a:p>
            <a:pPr lvl="1"/>
            <a:r>
              <a:rPr lang="en-US" dirty="0" smtClean="0"/>
              <a:t>is a condition wherein a support force is lacking—free fall, for example.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 and Weightlessness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141413"/>
            <a:ext cx="5018438" cy="5106987"/>
          </a:xfrm>
        </p:spPr>
        <p:txBody>
          <a:bodyPr/>
          <a:lstStyle/>
          <a:p>
            <a:r>
              <a:rPr lang="en-US" dirty="0" smtClean="0"/>
              <a:t>Example of weightlessness: </a:t>
            </a:r>
          </a:p>
          <a:p>
            <a:pPr lvl="1"/>
            <a:r>
              <a:rPr lang="en-US" sz="2800" dirty="0" smtClean="0"/>
              <a:t>No support force.</a:t>
            </a:r>
          </a:p>
          <a:p>
            <a:pPr lvl="1"/>
            <a:r>
              <a:rPr lang="en-US" sz="2800" dirty="0" smtClean="0"/>
              <a:t>An astronaut is weightless because he or she is not supported by anything. The body responds as if gravity forces were absent, and this gives the sensation of weightlessness.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5" name="Picture 14" descr="04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"/>
          <a:stretch/>
        </p:blipFill>
        <p:spPr>
          <a:xfrm>
            <a:off x="5791799" y="818206"/>
            <a:ext cx="2804160" cy="58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7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 and Weightlessness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6" name="Picture 5" descr="04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"/>
          <a:stretch/>
        </p:blipFill>
        <p:spPr>
          <a:xfrm>
            <a:off x="271272" y="857190"/>
            <a:ext cx="8601456" cy="514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3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Weight and Weightlessness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NEIGHBOR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When an elevator accelerates upward, your weight reading on a scale </a:t>
            </a:r>
            <a:r>
              <a:rPr lang="en-US" sz="2600" dirty="0" smtClean="0"/>
              <a:t>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greater.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less.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zero.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the normal weight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8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Weight and Weightlessness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When an elevator accelerates upward, your weight reading on a scale </a:t>
            </a:r>
            <a:r>
              <a:rPr lang="en-US" sz="2600" dirty="0" smtClean="0"/>
              <a:t>is</a:t>
            </a:r>
            <a:endParaRPr lang="en-US" sz="2600" dirty="0"/>
          </a:p>
          <a:p>
            <a:pPr marL="514350" indent="-514350">
              <a:buFont typeface="+mj-lt"/>
              <a:buAutoNum type="alphaUcPeriod"/>
            </a:pPr>
            <a:r>
              <a:rPr lang="en-US" sz="2600" b="1" dirty="0">
                <a:solidFill>
                  <a:srgbClr val="D81F19"/>
                </a:solidFill>
              </a:rPr>
              <a:t>greater.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less.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zero.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the normal weight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i="1" dirty="0" smtClean="0"/>
              <a:t>Explanation:</a:t>
            </a:r>
          </a:p>
          <a:p>
            <a:pPr marL="0" indent="0">
              <a:buNone/>
            </a:pPr>
            <a:r>
              <a:rPr lang="en-US" sz="2600" dirty="0"/>
              <a:t>The support force pressing on you is greater, so you weigh more.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2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Weight and Weightlessness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NEIGHBOR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When an elevator accelerates downward, your weight reading </a:t>
            </a:r>
            <a:r>
              <a:rPr lang="en-US" sz="2600" dirty="0" smtClean="0"/>
              <a:t>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greater.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less.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zero.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the normal weight.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3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Weight and Weightlessness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When an elevator accelerates downward, your weight reading </a:t>
            </a:r>
            <a:r>
              <a:rPr lang="en-US" sz="2600" dirty="0" smtClean="0"/>
              <a:t>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greater.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b="1" dirty="0">
                <a:solidFill>
                  <a:srgbClr val="D81F19"/>
                </a:solidFill>
              </a:rPr>
              <a:t>less.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zero.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the normal weight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b="1" i="1" dirty="0" smtClean="0"/>
              <a:t>Explanation:</a:t>
            </a:r>
          </a:p>
          <a:p>
            <a:pPr marL="0" indent="0">
              <a:buNone/>
            </a:pPr>
            <a:r>
              <a:rPr lang="en-US" sz="2600" dirty="0"/>
              <a:t>The support force pressing on you is less, so you weigh less. Question: Would you weigh less in an elevator that moves downward at constant </a:t>
            </a:r>
            <a:r>
              <a:rPr lang="en-US" sz="2600" dirty="0" smtClean="0"/>
              <a:t>velocity?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4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Legend of the Falling Apple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141413"/>
            <a:ext cx="4648792" cy="5303140"/>
          </a:xfrm>
        </p:spPr>
        <p:txBody>
          <a:bodyPr/>
          <a:lstStyle/>
          <a:p>
            <a:r>
              <a:rPr lang="en-US" dirty="0" smtClean="0"/>
              <a:t>Newton was not the first to discover gravity. Newton discovered that gravity is </a:t>
            </a:r>
            <a:r>
              <a:rPr lang="en-US" i="1" dirty="0" smtClean="0"/>
              <a:t>universal.</a:t>
            </a:r>
          </a:p>
          <a:p>
            <a:r>
              <a:rPr lang="en-US" dirty="0" smtClean="0"/>
              <a:t>Legend—Newton, sitting </a:t>
            </a:r>
            <a:br>
              <a:rPr lang="en-US" dirty="0" smtClean="0"/>
            </a:br>
            <a:r>
              <a:rPr lang="en-US" dirty="0" smtClean="0"/>
              <a:t>under an apple tree, realized that the force between Earth and the apple is the same as </a:t>
            </a:r>
            <a:br>
              <a:rPr lang="en-US" dirty="0" smtClean="0"/>
            </a:br>
            <a:r>
              <a:rPr lang="en-US" dirty="0" smtClean="0"/>
              <a:t>that between moons and </a:t>
            </a:r>
            <a:br>
              <a:rPr lang="en-US" dirty="0" smtClean="0"/>
            </a:br>
            <a:r>
              <a:rPr lang="en-US" dirty="0" smtClean="0"/>
              <a:t>planets and everything else.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6" name="Picture 15" descr="04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"/>
          <a:stretch/>
        </p:blipFill>
        <p:spPr>
          <a:xfrm>
            <a:off x="4889360" y="784891"/>
            <a:ext cx="3934691" cy="58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Weight and Weightlessness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NEIGHBOR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When the elevator cable breaks, the elevator falls freely so your weight reading </a:t>
            </a:r>
            <a:r>
              <a:rPr lang="en-US" sz="2600" dirty="0" smtClean="0"/>
              <a:t>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greater.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less.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zero.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the normal weight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0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Weight and Weightlessness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When the elevator cable breaks, the elevator falls freely so your weight reading </a:t>
            </a:r>
            <a:r>
              <a:rPr lang="en-US" sz="2600" dirty="0" smtClean="0"/>
              <a:t>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greater.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less.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b="1" dirty="0">
                <a:solidFill>
                  <a:srgbClr val="D81F19"/>
                </a:solidFill>
              </a:rPr>
              <a:t>zero.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the normal weight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b="1" i="1" dirty="0" smtClean="0"/>
              <a:t>Explanation:</a:t>
            </a:r>
          </a:p>
          <a:p>
            <a:pPr marL="0" indent="0">
              <a:buNone/>
            </a:pPr>
            <a:r>
              <a:rPr lang="en-US" sz="2600" dirty="0"/>
              <a:t>There is still a downward gravitational force acting on you, but gravity is not felt as weight because there is no support force. So your weight is zero.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9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Weight and Weightlessness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NEIGHBOR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If you weigh yourself in an elevator, </a:t>
            </a:r>
            <a:r>
              <a:rPr lang="en-US" sz="2400" dirty="0" smtClean="0"/>
              <a:t>you</a:t>
            </a:r>
            <a:r>
              <a:rPr lang="fr-FR" sz="2400" dirty="0" smtClean="0"/>
              <a:t>'</a:t>
            </a:r>
            <a:r>
              <a:rPr lang="en-US" sz="2400" dirty="0" err="1" smtClean="0"/>
              <a:t>ll</a:t>
            </a:r>
            <a:r>
              <a:rPr lang="en-US" sz="2400" dirty="0" smtClean="0"/>
              <a:t> </a:t>
            </a:r>
            <a:r>
              <a:rPr lang="en-US" sz="2400" dirty="0"/>
              <a:t>weigh more when the </a:t>
            </a:r>
            <a:r>
              <a:rPr lang="en-US" sz="2400" dirty="0" smtClean="0"/>
              <a:t>elevator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moves upward.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moves downward.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accelerates upward.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All of the above.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6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Weight and Weightlessness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If you weigh yourself in an elevator, </a:t>
            </a:r>
            <a:r>
              <a:rPr lang="en-US" sz="2400" dirty="0" smtClean="0"/>
              <a:t>you</a:t>
            </a:r>
            <a:r>
              <a:rPr lang="fr-FR" sz="2400" dirty="0" smtClean="0"/>
              <a:t>'</a:t>
            </a:r>
            <a:r>
              <a:rPr lang="en-US" sz="2400" dirty="0" err="1" smtClean="0"/>
              <a:t>ll</a:t>
            </a:r>
            <a:r>
              <a:rPr lang="en-US" sz="2400" dirty="0" smtClean="0"/>
              <a:t> </a:t>
            </a:r>
            <a:r>
              <a:rPr lang="en-US" sz="2400" dirty="0"/>
              <a:t>weigh more when the </a:t>
            </a:r>
            <a:r>
              <a:rPr lang="en-US" sz="2400" dirty="0" smtClean="0"/>
              <a:t>elevator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moves upward.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moves downward.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D81F19"/>
                </a:solidFill>
              </a:rPr>
              <a:t>accelerates upward.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All of the above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i="1" dirty="0" smtClean="0"/>
              <a:t>Explanation:</a:t>
            </a:r>
          </a:p>
          <a:p>
            <a:pPr marL="0" indent="0">
              <a:buNone/>
            </a:pPr>
            <a:r>
              <a:rPr lang="en-US" sz="2400" dirty="0"/>
              <a:t>The support provided by the floor of an elevator is the same whether the elevator is at rest or moving at constant velocity. Only accelerated motion affects weight.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4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Projectile Motion</a:t>
            </a: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Projectile</a:t>
            </a:r>
          </a:p>
          <a:p>
            <a:pPr lvl="1"/>
            <a:r>
              <a:rPr lang="en-US" dirty="0" smtClean="0"/>
              <a:t>is any object that moves through the air or through space under the influence of gravity.</a:t>
            </a:r>
          </a:p>
          <a:p>
            <a:r>
              <a:rPr lang="en-US" dirty="0" smtClean="0"/>
              <a:t>Curved path of projectile (parabola) 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A stone thrown horizontally curves downward due to gravity.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77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Projectile Motion</a:t>
            </a: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141413"/>
            <a:ext cx="4193843" cy="5106987"/>
          </a:xfrm>
        </p:spPr>
        <p:txBody>
          <a:bodyPr/>
          <a:lstStyle/>
          <a:p>
            <a:r>
              <a:rPr lang="en-US" dirty="0" smtClean="0"/>
              <a:t>Projectile curves as</a:t>
            </a:r>
            <a:br>
              <a:rPr lang="en-US" dirty="0" smtClean="0"/>
            </a:br>
            <a:r>
              <a:rPr lang="en-US" dirty="0" smtClean="0"/>
              <a:t>a result of these components:</a:t>
            </a:r>
          </a:p>
          <a:p>
            <a:pPr lvl="1"/>
            <a:r>
              <a:rPr lang="en-US" sz="2800" dirty="0" smtClean="0"/>
              <a:t>constant motion horizontally</a:t>
            </a:r>
          </a:p>
          <a:p>
            <a:pPr lvl="1"/>
            <a:r>
              <a:rPr lang="en-US" sz="2800" dirty="0" smtClean="0"/>
              <a:t>accelerated motion vertically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6" name="Picture 15" descr="04_1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"/>
          <a:stretch/>
        </p:blipFill>
        <p:spPr>
          <a:xfrm>
            <a:off x="4871468" y="729320"/>
            <a:ext cx="3962400" cy="58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9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Projectile motion is a combination of</a:t>
            </a:r>
          </a:p>
          <a:p>
            <a:pPr lvl="1"/>
            <a:r>
              <a:rPr lang="en-US" dirty="0" smtClean="0"/>
              <a:t>a horizontal component and a vertical component</a:t>
            </a:r>
          </a:p>
          <a:p>
            <a:endParaRPr lang="en-US" dirty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Projectile Motion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2" name="Picture 11" descr="04_1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/>
        </p:blipFill>
        <p:spPr>
          <a:xfrm>
            <a:off x="1901587" y="2575021"/>
            <a:ext cx="5340827" cy="39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3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Projectile Motion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Parabola</a:t>
            </a:r>
          </a:p>
          <a:p>
            <a:pPr lvl="1"/>
            <a:r>
              <a:rPr lang="en-US" dirty="0" smtClean="0"/>
              <a:t>Note that only the vertical velocity component changes with time. The horizontal component remains constant.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50180" name="Picture 4" descr="06_20Figure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6"/>
          <a:stretch>
            <a:fillRect/>
          </a:stretch>
        </p:blipFill>
        <p:spPr bwMode="auto">
          <a:xfrm>
            <a:off x="762000" y="3581400"/>
            <a:ext cx="76200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0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NEIGHBOR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The velocity of a typical projectile can be represented by horizontal and vertical components. Assuming negligible air resistance, the horizontal component along the path of the </a:t>
            </a:r>
            <a:r>
              <a:rPr lang="en-US" sz="2600" dirty="0" smtClean="0"/>
              <a:t>projectile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increases.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decreases.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remains 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Not enough information.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The velocity of a typical projectile can be represented by horizontal and vertical components. Assuming negligible air resistance, the horizontal component along the path of the </a:t>
            </a:r>
            <a:r>
              <a:rPr lang="en-US" sz="2600" dirty="0" smtClean="0"/>
              <a:t>projectile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increases.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decreases.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b="1" dirty="0">
                <a:solidFill>
                  <a:srgbClr val="D81F19"/>
                </a:solidFill>
              </a:rPr>
              <a:t>remains 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>
                <a:solidFill>
                  <a:srgbClr val="000000"/>
                </a:solidFill>
              </a:rPr>
              <a:t>Not enough information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b="1" i="1" dirty="0" smtClean="0"/>
              <a:t>Explanation:</a:t>
            </a:r>
          </a:p>
          <a:p>
            <a:pPr marL="0" indent="0">
              <a:buNone/>
            </a:pPr>
            <a:r>
              <a:rPr lang="en-US" sz="2600" dirty="0"/>
              <a:t>Because there is no force horizontally, no horizontal acceleration occurs.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45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 of the Falling Moon 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ancient times, Aristotle and others believed that stars, planets, and the Moon moved in divine circles, free from forces of Earth.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8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NEIGHBOR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When no air resistance acts on a fast-moving baseball, its acceleration </a:t>
            </a:r>
            <a:r>
              <a:rPr lang="en-US" sz="2600" dirty="0" smtClean="0"/>
              <a:t>is</a:t>
            </a:r>
            <a:endParaRPr lang="en-US" sz="2600" dirty="0"/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downward, </a:t>
            </a:r>
            <a:r>
              <a:rPr lang="en-US" sz="2600" i="1" dirty="0"/>
              <a:t>g.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due to a combination of constant horizontal motion and accelerated downward motion.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opposite to the force of gravity.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centripetal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6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When no air resistance acts on a fast-moving baseball, its acceleration </a:t>
            </a:r>
            <a:r>
              <a:rPr lang="en-US" sz="2600" dirty="0" smtClean="0"/>
              <a:t>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b="1" dirty="0">
                <a:solidFill>
                  <a:srgbClr val="D81F19"/>
                </a:solidFill>
              </a:rPr>
              <a:t>downward, </a:t>
            </a:r>
            <a:r>
              <a:rPr lang="en-US" sz="2600" b="1" i="1" dirty="0">
                <a:solidFill>
                  <a:srgbClr val="D81F19"/>
                </a:solidFill>
              </a:rPr>
              <a:t>g.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due to a combination of constant horizontal motion and accelerated downward motion.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opposite to the force of gravity.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/>
              <a:t>centripetal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8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Projectile Altitude and Range</a:t>
            </a: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4" y="1141413"/>
            <a:ext cx="8262827" cy="5106987"/>
          </a:xfrm>
        </p:spPr>
        <p:txBody>
          <a:bodyPr/>
          <a:lstStyle/>
          <a:p>
            <a:r>
              <a:rPr lang="en-US" dirty="0" smtClean="0"/>
              <a:t>For equal launching speeds, the same range is obtained from two different projection angles—a pair that add up to </a:t>
            </a:r>
            <a:r>
              <a:rPr lang="en-US" dirty="0"/>
              <a:t>90º</a:t>
            </a:r>
            <a:r>
              <a:rPr lang="en-US" dirty="0" smtClean="0">
                <a:sym typeface="Symbol" charset="0"/>
              </a:rPr>
              <a:t>.</a:t>
            </a:r>
          </a:p>
          <a:p>
            <a:pPr lvl="1"/>
            <a:r>
              <a:rPr lang="en-US" dirty="0" smtClean="0">
                <a:sym typeface="Symbol" charset="0"/>
              </a:rPr>
              <a:t>Example: Same range occurs for a 75</a:t>
            </a:r>
            <a:r>
              <a:rPr lang="en-US" dirty="0"/>
              <a:t>º</a:t>
            </a:r>
            <a:r>
              <a:rPr lang="en-US" dirty="0" smtClean="0">
                <a:sym typeface="Symbol" charset="0"/>
              </a:rPr>
              <a:t> launch and a 15</a:t>
            </a:r>
            <a:r>
              <a:rPr lang="en-US" dirty="0"/>
              <a:t>º</a:t>
            </a:r>
            <a:r>
              <a:rPr lang="en-US" dirty="0" smtClean="0">
                <a:sym typeface="Symbol" charset="0"/>
              </a:rPr>
              <a:t> launch of the same initial</a:t>
            </a:r>
            <a:endParaRPr lang="en-US" dirty="0">
              <a:sym typeface="Symbol" charset="0"/>
            </a:endParaRPr>
          </a:p>
        </p:txBody>
      </p:sp>
      <p:pic>
        <p:nvPicPr>
          <p:cNvPr id="10" name="Picture 9" descr="04_1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8"/>
          <a:stretch/>
        </p:blipFill>
        <p:spPr>
          <a:xfrm>
            <a:off x="1820514" y="3715827"/>
            <a:ext cx="5874910" cy="26994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5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NEIGHBOR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 ball tossed at an angle of 30º with the horizontal will go as far downrange as one tossed at the same speed at an angle </a:t>
            </a:r>
            <a:r>
              <a:rPr lang="en-US" sz="2400" dirty="0" smtClean="0"/>
              <a:t>of</a:t>
            </a: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45º.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60º.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75º.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6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537895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ball tossed at an angle of 30º with the horizontal will go as far downrange as one tossed at the same speed at an angle </a:t>
            </a:r>
            <a:r>
              <a:rPr lang="en-US" sz="2400" dirty="0" smtClean="0"/>
              <a:t>of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45º.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>
                <a:solidFill>
                  <a:srgbClr val="D81F19"/>
                </a:solidFill>
              </a:rPr>
              <a:t>60</a:t>
            </a:r>
            <a:r>
              <a:rPr lang="en-US" sz="2400" b="1" dirty="0">
                <a:solidFill>
                  <a:srgbClr val="D81F19"/>
                </a:solidFill>
              </a:rPr>
              <a:t>º</a:t>
            </a:r>
            <a:r>
              <a:rPr lang="en-US" sz="2400" b="1" dirty="0" smtClean="0">
                <a:solidFill>
                  <a:srgbClr val="D81F19"/>
                </a:solidFill>
              </a:rPr>
              <a:t>. </a:t>
            </a:r>
            <a:endParaRPr lang="en-US" sz="2400" b="1" dirty="0">
              <a:solidFill>
                <a:srgbClr val="D81F19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75º.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 smtClean="0"/>
              <a:t>Explanation:</a:t>
            </a:r>
          </a:p>
          <a:p>
            <a:pPr marL="0" indent="0">
              <a:buNone/>
            </a:pPr>
            <a:r>
              <a:rPr lang="en-US" sz="2400" dirty="0"/>
              <a:t>Same initial-speed projectiles have the same range when their launching angles add up to 90º. Why this is true involves a bit of trigonometry—which in the interest of time, </a:t>
            </a:r>
            <a:r>
              <a:rPr lang="en-US" sz="2400" dirty="0" smtClean="0"/>
              <a:t>we</a:t>
            </a:r>
            <a:r>
              <a:rPr lang="fr-FR" sz="2400" dirty="0" smtClean="0"/>
              <a:t>'</a:t>
            </a:r>
            <a:r>
              <a:rPr lang="en-US" sz="2400" dirty="0" err="1" smtClean="0"/>
              <a:t>ll</a:t>
            </a:r>
            <a:r>
              <a:rPr lang="en-US" sz="2400" dirty="0" smtClean="0"/>
              <a:t> </a:t>
            </a:r>
            <a:r>
              <a:rPr lang="en-US" sz="2400" dirty="0"/>
              <a:t>not pursue here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8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Effect of Air Resistance on Projectiles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141413"/>
            <a:ext cx="4430795" cy="5106987"/>
          </a:xfrm>
        </p:spPr>
        <p:txBody>
          <a:bodyPr/>
          <a:lstStyle/>
          <a:p>
            <a:r>
              <a:rPr lang="en-US" dirty="0" smtClean="0"/>
              <a:t>With air resistance,</a:t>
            </a:r>
            <a:br>
              <a:rPr lang="en-US" dirty="0" smtClean="0"/>
            </a:br>
            <a:r>
              <a:rPr lang="en-US" dirty="0" smtClean="0"/>
              <a:t>both range and altitude are decreased</a:t>
            </a:r>
          </a:p>
          <a:p>
            <a:r>
              <a:rPr lang="en-US" dirty="0" smtClean="0"/>
              <a:t>Without air resistance, the speed lost going up is the same as the speed gained while coming down.</a:t>
            </a:r>
          </a:p>
          <a:p>
            <a:endParaRPr lang="en-US" dirty="0"/>
          </a:p>
        </p:txBody>
      </p:sp>
      <p:pic>
        <p:nvPicPr>
          <p:cNvPr id="9" name="Picture 8" descr="04_2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"/>
          <a:stretch/>
        </p:blipFill>
        <p:spPr>
          <a:xfrm>
            <a:off x="4899801" y="968402"/>
            <a:ext cx="3526612" cy="53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5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Fast-Moving Projectiles—Satellites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Satellite</a:t>
            </a:r>
          </a:p>
          <a:p>
            <a:pPr lvl="1"/>
            <a:r>
              <a:rPr lang="en-US" dirty="0" smtClean="0"/>
              <a:t>is any projectile moving fast enough to fall continually around the Earth.</a:t>
            </a:r>
          </a:p>
          <a:p>
            <a:r>
              <a:rPr lang="en-US" dirty="0" smtClean="0"/>
              <a:t>To become an Earth satellite, the projectile</a:t>
            </a:r>
            <a:r>
              <a:rPr lang="fr-FR" altLang="ja-JP" dirty="0" smtClean="0"/>
              <a:t>'</a:t>
            </a:r>
            <a:r>
              <a:rPr lang="en-US" dirty="0" smtClean="0"/>
              <a:t>s horizontal velocity must be great enough for its trajectory to match Earth</a:t>
            </a:r>
            <a:r>
              <a:rPr lang="fr-FR" altLang="ja-JP" dirty="0" smtClean="0"/>
              <a:t>'</a:t>
            </a:r>
            <a:r>
              <a:rPr lang="en-US" dirty="0" smtClean="0"/>
              <a:t>s curvature.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0" name="Picture 9" descr="04_2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"/>
          <a:stretch/>
        </p:blipFill>
        <p:spPr>
          <a:xfrm>
            <a:off x="2425829" y="3975983"/>
            <a:ext cx="2386232" cy="2745985"/>
          </a:xfrm>
          <a:prstGeom prst="rect">
            <a:avLst/>
          </a:prstGeom>
        </p:spPr>
      </p:pic>
      <p:pic>
        <p:nvPicPr>
          <p:cNvPr id="11" name="Picture 10" descr="04_27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"/>
          <a:stretch/>
        </p:blipFill>
        <p:spPr>
          <a:xfrm>
            <a:off x="4831948" y="3975983"/>
            <a:ext cx="2316428" cy="27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7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Fast-Moving Projectiles—Satellites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Earth</a:t>
            </a:r>
            <a:r>
              <a:rPr lang="fr-FR" altLang="ja-JP" dirty="0" smtClean="0"/>
              <a:t>'</a:t>
            </a:r>
            <a:r>
              <a:rPr lang="en-US" dirty="0" smtClean="0"/>
              <a:t>s curvature drops a vertical distance of 5 meters for each 8000 m tangent to the surface. So to orbit Earth, a projectile must travel 8000 m in the time it takes to fall 5 m.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2" name="Picture 11" descr="04_2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4" b="3672"/>
          <a:stretch/>
        </p:blipFill>
        <p:spPr>
          <a:xfrm>
            <a:off x="331733" y="3591892"/>
            <a:ext cx="8601456" cy="18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Fast-Moving Projectiles—Satellites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NEIGHBOR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 the ball leaves the </a:t>
            </a:r>
            <a:r>
              <a:rPr lang="en-US" sz="2400" dirty="0" smtClean="0"/>
              <a:t>girl</a:t>
            </a:r>
            <a:r>
              <a:rPr lang="fr-FR" sz="2400" dirty="0" smtClean="0"/>
              <a:t>'</a:t>
            </a:r>
            <a:r>
              <a:rPr lang="en-US" sz="2400" dirty="0" smtClean="0"/>
              <a:t>s </a:t>
            </a:r>
            <a:r>
              <a:rPr lang="en-US" sz="2400" dirty="0"/>
              <a:t>hand, one second later it will have fallen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10 meters.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5 meters below the dashed line.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less than 5 meters below the straight-line path.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3" name="Picture 2" descr="04_2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39"/>
          <a:stretch/>
        </p:blipFill>
        <p:spPr>
          <a:xfrm>
            <a:off x="180082" y="3873750"/>
            <a:ext cx="8601456" cy="25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7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Fast-Moving Projectiles—Satellites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537895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As the ball leaves the </a:t>
            </a:r>
            <a:r>
              <a:rPr lang="en-US" sz="2400" dirty="0" smtClean="0"/>
              <a:t>girl</a:t>
            </a:r>
            <a:r>
              <a:rPr lang="fr-FR" sz="2400" dirty="0" smtClean="0"/>
              <a:t>'</a:t>
            </a:r>
            <a:r>
              <a:rPr lang="en-US" sz="2400" dirty="0" smtClean="0"/>
              <a:t>s </a:t>
            </a:r>
            <a:r>
              <a:rPr lang="en-US" sz="2400" dirty="0"/>
              <a:t>hand, one second later it will have fallen</a:t>
            </a:r>
            <a:endParaRPr lang="en-US" sz="2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10 meters.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D81F19"/>
                </a:solidFill>
              </a:rPr>
              <a:t>5 meters below the dashed line.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less than 5 meters below the straight-line path.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 smtClean="0"/>
              <a:t>Comment:</a:t>
            </a:r>
          </a:p>
          <a:p>
            <a:pPr marL="0" indent="0">
              <a:buNone/>
            </a:pPr>
            <a:r>
              <a:rPr lang="en-US" sz="2400" dirty="0"/>
              <a:t>Whatever the speed, the ball will fall a vertical distance </a:t>
            </a:r>
            <a:r>
              <a:rPr lang="en-US" sz="2400" dirty="0" smtClean="0"/>
              <a:t>of</a:t>
            </a:r>
            <a:br>
              <a:rPr lang="en-US" sz="2400" dirty="0" smtClean="0"/>
            </a:br>
            <a:r>
              <a:rPr lang="en-US" sz="2400" dirty="0" smtClean="0"/>
              <a:t>5 </a:t>
            </a:r>
            <a:r>
              <a:rPr lang="en-US" sz="2400" dirty="0"/>
              <a:t>meters below the dashed line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Fact of the Falling Moon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now know that the Moon falls around Earth in the sense that it falls beneath the straight line it would follow if no force acted on it.</a:t>
            </a:r>
          </a:p>
          <a:p>
            <a:r>
              <a:rPr lang="en-US" dirty="0" smtClean="0"/>
              <a:t>The Moon maintains a</a:t>
            </a:r>
            <a:br>
              <a:rPr lang="en-US" dirty="0" smtClean="0"/>
            </a:br>
            <a:r>
              <a:rPr lang="en-US" dirty="0" smtClean="0"/>
              <a:t>tangential velocity, which</a:t>
            </a:r>
            <a:br>
              <a:rPr lang="en-US" dirty="0" smtClean="0"/>
            </a:br>
            <a:r>
              <a:rPr lang="en-US" dirty="0" smtClean="0"/>
              <a:t>ensures a nearly circular</a:t>
            </a:r>
            <a:br>
              <a:rPr lang="en-US" dirty="0" smtClean="0"/>
            </a:br>
            <a:r>
              <a:rPr lang="en-US" dirty="0" smtClean="0"/>
              <a:t>motion around and around</a:t>
            </a:r>
            <a:br>
              <a:rPr lang="en-US" dirty="0" smtClean="0"/>
            </a:br>
            <a:r>
              <a:rPr lang="en-US" dirty="0" smtClean="0"/>
              <a:t>Earth rather than into it.</a:t>
            </a:r>
            <a:br>
              <a:rPr lang="en-US" dirty="0" smtClean="0"/>
            </a:br>
            <a:r>
              <a:rPr lang="en-US" dirty="0" smtClean="0"/>
              <a:t>This path is similar to the</a:t>
            </a:r>
            <a:br>
              <a:rPr lang="en-US" dirty="0" smtClean="0"/>
            </a:br>
            <a:r>
              <a:rPr lang="en-US" dirty="0" smtClean="0"/>
              <a:t>paths of planets around</a:t>
            </a:r>
            <a:br>
              <a:rPr lang="en-US" dirty="0" smtClean="0"/>
            </a:br>
            <a:r>
              <a:rPr lang="en-US" dirty="0" smtClean="0"/>
              <a:t>the Sun.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9" name="Picture 8" descr="04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"/>
          <a:stretch/>
        </p:blipFill>
        <p:spPr>
          <a:xfrm>
            <a:off x="5370764" y="2491454"/>
            <a:ext cx="2925910" cy="400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0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Fast-Moving Projectiles—Satellites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NEIGHBOR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you toss a projectile sideways, it curves as it falls. It will be an Earth satellite if the curve it makes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matches the curved surface of Earth.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results in a straight line.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spirals out indefinitely.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1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Fast-Moving Projectiles—Satellites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ANSWER</a:t>
            </a:r>
            <a:endParaRPr lang="en-US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537895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When you toss a projectile sideways, it curves as it falls. It will be an Earth satellite if the curve it </a:t>
            </a:r>
            <a:r>
              <a:rPr lang="en-US" sz="2400" dirty="0" smtClean="0"/>
              <a:t>makes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>
                <a:solidFill>
                  <a:srgbClr val="D81F19"/>
                </a:solidFill>
              </a:rPr>
              <a:t>matches the curved surface of Earth.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results in a straight line.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spirals out indefinitely.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i="1" dirty="0" smtClean="0"/>
              <a:t>Explanation</a:t>
            </a:r>
            <a:r>
              <a:rPr lang="en-US" sz="2400" b="1" i="1" dirty="0"/>
              <a:t>: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dirty="0"/>
              <a:t>For an 8-km tangent, Earth curves downward 5 m. So, a projectile traveling horizontally at 8 km/s will fall 5 m in that time and follow the curve of the Earth.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Circular Satellite Orbits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4985052"/>
            <a:ext cx="8229600" cy="1263348"/>
          </a:xfrm>
        </p:spPr>
        <p:txBody>
          <a:bodyPr/>
          <a:lstStyle/>
          <a:p>
            <a:r>
              <a:rPr lang="en-US" dirty="0" smtClean="0"/>
              <a:t>Elevated bowling alley: What speed will allow the bowling ball to clear the gap?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5" name="Picture 14" descr="04_3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"/>
          <a:stretch/>
        </p:blipFill>
        <p:spPr>
          <a:xfrm>
            <a:off x="2615085" y="781945"/>
            <a:ext cx="3913831" cy="39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9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Circular Satellite Orbits</a:t>
            </a: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dirty="0" smtClean="0"/>
              <a:t>payload </a:t>
            </a:r>
            <a:r>
              <a:rPr lang="en-US" sz="2400" dirty="0" smtClean="0"/>
              <a:t>into orbit requires control over</a:t>
            </a:r>
          </a:p>
          <a:p>
            <a:pPr lvl="1"/>
            <a:r>
              <a:rPr lang="en-US" dirty="0" smtClean="0"/>
              <a:t>direction of rocket</a:t>
            </a:r>
          </a:p>
          <a:p>
            <a:pPr lvl="2"/>
            <a:r>
              <a:rPr lang="en-US" dirty="0" smtClean="0"/>
              <a:t>initially, rocket is fired vertically, then tipped</a:t>
            </a:r>
          </a:p>
          <a:p>
            <a:pPr lvl="2"/>
            <a:r>
              <a:rPr lang="en-US" dirty="0" smtClean="0"/>
              <a:t>once above the atmosphere, the rocket is aimed horizontally</a:t>
            </a:r>
          </a:p>
          <a:p>
            <a:pPr lvl="1"/>
            <a:r>
              <a:rPr lang="en-US" dirty="0" smtClean="0"/>
              <a:t>speed of rocket</a:t>
            </a:r>
          </a:p>
          <a:p>
            <a:pPr lvl="2"/>
            <a:r>
              <a:rPr lang="en-US" dirty="0" smtClean="0"/>
              <a:t>payload is given a final thrust to orbital speed of</a:t>
            </a:r>
            <a:br>
              <a:rPr lang="en-US" dirty="0" smtClean="0"/>
            </a:br>
            <a:r>
              <a:rPr lang="en-US" dirty="0" smtClean="0"/>
              <a:t>8 km/s to fall around Earth and become an Earth satellite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2" name="Picture 11" descr="04_3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"/>
          <a:stretch/>
        </p:blipFill>
        <p:spPr>
          <a:xfrm>
            <a:off x="2913884" y="4856197"/>
            <a:ext cx="3316233" cy="18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5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Circular Satellite Orbits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</a:p>
          <a:p>
            <a:pPr lvl="1"/>
            <a:r>
              <a:rPr lang="en-US" dirty="0" smtClean="0"/>
              <a:t>beyond Earth</a:t>
            </a:r>
            <a:r>
              <a:rPr lang="fr-FR" altLang="ja-JP" dirty="0" smtClean="0"/>
              <a:t>'</a:t>
            </a:r>
            <a:r>
              <a:rPr lang="en-US" dirty="0" smtClean="0"/>
              <a:t>s atmosphere, where air resistance is almost totally absent</a:t>
            </a:r>
          </a:p>
          <a:p>
            <a:pPr lvl="1"/>
            <a:r>
              <a:rPr lang="en-US" dirty="0"/>
              <a:t>Example: Space shuttles are launched to altitudes of 150 km or more, to be above air drag. (Are they above Earth</a:t>
            </a:r>
            <a:r>
              <a:rPr lang="fr-FR" dirty="0"/>
              <a:t>'</a:t>
            </a:r>
            <a:r>
              <a:rPr lang="en-US" dirty="0"/>
              <a:t>s gravitational field? NO!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2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Satellite Motion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satellite travels at constant speed, the shape of its path </a:t>
            </a:r>
            <a:r>
              <a:rPr lang="en-US" dirty="0" smtClean="0"/>
              <a:t>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circle.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 ellipse.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 oval that is almost elliptical.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circle with a square corner, as seen throughout your book.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12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Satellite Motion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smtClean="0"/>
              <a:t>YOUR ANSWER</a:t>
            </a:r>
            <a:endParaRPr lang="en-US" dirty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satellite travels at constant speed, the shape of its path </a:t>
            </a:r>
            <a:r>
              <a:rPr lang="en-US" dirty="0" smtClean="0"/>
              <a:t>is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a circle.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 ellipse.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 oval that is almost elliptical.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circle with a square corner, as seen throughout your book.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42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Elliptical Orbits</a:t>
            </a: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Ellipse</a:t>
            </a:r>
          </a:p>
          <a:p>
            <a:pPr lvl="1"/>
            <a:r>
              <a:rPr lang="en-US" dirty="0" smtClean="0"/>
              <a:t>The oval path followed by a satellite. The closed path taken by a point that moves in such a way that the sum of its distances from two fixed points (called</a:t>
            </a:r>
            <a:r>
              <a:rPr lang="en-US" i="1" dirty="0" smtClean="0"/>
              <a:t> foci</a:t>
            </a:r>
            <a:r>
              <a:rPr lang="en-US" dirty="0" smtClean="0"/>
              <a:t>) is constant.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2" name="Picture 11" descr="04_3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"/>
          <a:stretch/>
        </p:blipFill>
        <p:spPr>
          <a:xfrm>
            <a:off x="2706022" y="3472231"/>
            <a:ext cx="3731957" cy="33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5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Elliptical Orbits</a:t>
            </a:r>
            <a:endParaRPr lang="en-US"/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/>
              <a:t>Elliptical orbit</a:t>
            </a:r>
          </a:p>
          <a:p>
            <a:pPr lvl="1"/>
            <a:r>
              <a:rPr lang="en-US" sz="2200" dirty="0" smtClean="0"/>
              <a:t>speed of satellite varies</a:t>
            </a:r>
          </a:p>
          <a:p>
            <a:pPr lvl="2"/>
            <a:r>
              <a:rPr lang="en-US" sz="2000" dirty="0" smtClean="0"/>
              <a:t>initially, if speed is greater than needed for circular orbit, satellite overshoots a circular path and moves away from Earth</a:t>
            </a:r>
          </a:p>
          <a:p>
            <a:pPr lvl="2"/>
            <a:r>
              <a:rPr lang="en-US" sz="2000" dirty="0" smtClean="0"/>
              <a:t>satellite loses speed and then regains it as it falls back toward Earth</a:t>
            </a:r>
          </a:p>
          <a:p>
            <a:pPr lvl="2"/>
            <a:r>
              <a:rPr lang="en-US" sz="2000" dirty="0" smtClean="0"/>
              <a:t>it rejoins its original path with the same speed it had initially</a:t>
            </a:r>
          </a:p>
          <a:p>
            <a:pPr lvl="2"/>
            <a:r>
              <a:rPr lang="en-US" sz="2000" dirty="0" smtClean="0"/>
              <a:t>procedure is repeated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5" name="Picture 14" descr="04_34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"/>
          <a:stretch/>
        </p:blipFill>
        <p:spPr>
          <a:xfrm>
            <a:off x="2402959" y="4378292"/>
            <a:ext cx="4413906" cy="21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6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Elliptical </a:t>
            </a:r>
            <a:r>
              <a:rPr lang="en-US" dirty="0" smtClean="0"/>
              <a:t>Orbits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NEIGHBOR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speed of a satellite in an elliptical </a:t>
            </a:r>
            <a:r>
              <a:rPr lang="en-US" dirty="0" smtClean="0"/>
              <a:t>orbit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varies.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remains constant.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acts at right angles to its motion.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7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Universal Law of Gravity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altLang="ja-JP" dirty="0" smtClean="0"/>
              <a:t>'</a:t>
            </a:r>
            <a:r>
              <a:rPr lang="en-US" dirty="0" smtClean="0"/>
              <a:t>s Law of Universal Gravitation</a:t>
            </a:r>
          </a:p>
          <a:p>
            <a:pPr lvl="1"/>
            <a:r>
              <a:rPr lang="en-US" dirty="0" smtClean="0"/>
              <a:t>Every body in the universe attracts every other body with a mutually attracting force. </a:t>
            </a:r>
          </a:p>
          <a:p>
            <a:pPr lvl="1"/>
            <a:r>
              <a:rPr lang="en-US" dirty="0" smtClean="0"/>
              <a:t>For two bodies, this force is directly proportional to the product of their masses and inversely proportional to the square of the distance separating them,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590538" y="4443660"/>
            <a:ext cx="2033588" cy="1077913"/>
            <a:chOff x="1888" y="2928"/>
            <a:chExt cx="1281" cy="679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888" y="3088"/>
              <a:ext cx="7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i="1" dirty="0"/>
                <a:t>F </a:t>
              </a:r>
              <a:r>
                <a:rPr lang="en-US" sz="2800" dirty="0"/>
                <a:t>=</a:t>
              </a:r>
              <a:r>
                <a:rPr lang="en-US" sz="2800" i="1" dirty="0"/>
                <a:t> G</a:t>
              </a:r>
              <a:endParaRPr lang="en-US" sz="1000" dirty="0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511" y="2928"/>
              <a:ext cx="6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i="1" dirty="0" smtClean="0"/>
                <a:t>m</a:t>
              </a:r>
              <a:r>
                <a:rPr lang="en-US" sz="2800" baseline="-25000" dirty="0" smtClean="0"/>
                <a:t>1</a:t>
              </a:r>
              <a:r>
                <a:rPr lang="en-US" sz="2800" i="1" dirty="0" smtClean="0"/>
                <a:t>m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551" y="3264"/>
              <a:ext cx="592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2647" y="3280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i="1" dirty="0"/>
                <a:t>d</a:t>
              </a:r>
              <a:r>
                <a:rPr lang="en-US" sz="1000" i="1" dirty="0"/>
                <a:t> </a:t>
              </a:r>
              <a:r>
                <a:rPr lang="en-US" sz="2800" baseline="4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37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Elliptical Orbits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speed of a satellite in an elliptical orbit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varies.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remains constant.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acts at right angles to its motion.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4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Escape Speed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Escape speed</a:t>
            </a:r>
          </a:p>
          <a:p>
            <a:pPr lvl="1"/>
            <a:r>
              <a:rPr lang="en-US" dirty="0" smtClean="0"/>
              <a:t>the initial speed that an object must reach to escape gravitational influence of Earth</a:t>
            </a:r>
          </a:p>
          <a:p>
            <a:pPr lvl="1"/>
            <a:r>
              <a:rPr lang="en-US" dirty="0" smtClean="0"/>
              <a:t>11.2 kilometers per second from Earth</a:t>
            </a:r>
            <a:r>
              <a:rPr lang="fr-FR" altLang="ja-JP" dirty="0" smtClean="0"/>
              <a:t>'</a:t>
            </a:r>
            <a:r>
              <a:rPr lang="en-US" dirty="0" smtClean="0"/>
              <a:t>s surface</a:t>
            </a:r>
          </a:p>
          <a:p>
            <a:r>
              <a:rPr lang="en-US" dirty="0" smtClean="0"/>
              <a:t>Escape velocity</a:t>
            </a:r>
          </a:p>
          <a:p>
            <a:pPr lvl="1"/>
            <a:r>
              <a:rPr lang="en-US" dirty="0" smtClean="0"/>
              <a:t>is escape speed when</a:t>
            </a:r>
            <a:br>
              <a:rPr lang="en-US" dirty="0" smtClean="0"/>
            </a:br>
            <a:r>
              <a:rPr lang="en-US" dirty="0" smtClean="0"/>
              <a:t>direction is involved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5" name="Picture 14" descr="04_3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"/>
          <a:stretch/>
        </p:blipFill>
        <p:spPr>
          <a:xfrm>
            <a:off x="4922135" y="3381954"/>
            <a:ext cx="4012642" cy="29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Escape Speed</a:t>
            </a: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probe to escape the solar system is</a:t>
            </a:r>
            <a:br>
              <a:rPr lang="en-US" dirty="0" smtClean="0"/>
            </a:br>
            <a:r>
              <a:rPr lang="en-US" i="1" dirty="0" smtClean="0"/>
              <a:t>Pioneer 10</a:t>
            </a:r>
            <a:r>
              <a:rPr lang="en-US" dirty="0" smtClean="0"/>
              <a:t>, launched from Earth in 1972.</a:t>
            </a:r>
          </a:p>
          <a:p>
            <a:pPr lvl="1"/>
            <a:r>
              <a:rPr lang="en-US" dirty="0" smtClean="0"/>
              <a:t>accomplished by directing the probe into the path of oncoming Jupiter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21" name="Picture 20" descr="04_37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47" y="3230460"/>
            <a:ext cx="4413906" cy="32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6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Escape Speed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projectile achieves escape speed from Earth, </a:t>
            </a:r>
            <a:r>
              <a:rPr lang="en-US" dirty="0" smtClean="0"/>
              <a:t>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forever leaves Earth</a:t>
            </a:r>
            <a:r>
              <a:rPr lang="fr-FR" altLang="ja-JP" dirty="0" smtClean="0"/>
              <a:t>'</a:t>
            </a:r>
            <a:r>
              <a:rPr lang="en-US" dirty="0" smtClean="0"/>
              <a:t>s gravitational field.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outruns the influence of Earth</a:t>
            </a:r>
            <a:r>
              <a:rPr lang="fr-FR" altLang="ja-JP" dirty="0" smtClean="0"/>
              <a:t>'</a:t>
            </a:r>
            <a:r>
              <a:rPr lang="en-US" dirty="0" smtClean="0"/>
              <a:t>s gravity but</a:t>
            </a:r>
            <a:br>
              <a:rPr lang="en-US" dirty="0" smtClean="0"/>
            </a:br>
            <a:r>
              <a:rPr lang="en-US" dirty="0" smtClean="0"/>
              <a:t>is never beyond it.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comes to an eventual stop, eventually returning to Earth at some future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4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Escape Speed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projectile achieves escape speed from Earth, </a:t>
            </a:r>
            <a:r>
              <a:rPr lang="en-US" dirty="0" smtClean="0"/>
              <a:t>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forever leaves Earth</a:t>
            </a:r>
            <a:r>
              <a:rPr lang="fr-FR" altLang="ja-JP" dirty="0" smtClean="0"/>
              <a:t>'</a:t>
            </a:r>
            <a:r>
              <a:rPr lang="en-US" dirty="0" smtClean="0"/>
              <a:t>s gravitational field.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D81F19"/>
                </a:solidFill>
              </a:rPr>
              <a:t>outruns the influence of Earth</a:t>
            </a:r>
            <a:r>
              <a:rPr lang="fr-FR" altLang="ja-JP" b="1" dirty="0" smtClean="0">
                <a:solidFill>
                  <a:srgbClr val="D81F19"/>
                </a:solidFill>
              </a:rPr>
              <a:t>'</a:t>
            </a:r>
            <a:r>
              <a:rPr lang="en-US" b="1" dirty="0" smtClean="0">
                <a:solidFill>
                  <a:srgbClr val="D81F19"/>
                </a:solidFill>
              </a:rPr>
              <a:t>s gravity but is never beyond it.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comes to an eventual stop, eventually returning to Earth at some future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8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Universal Law of Gravity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Newton discovered that gravity is universal.</a:t>
            </a:r>
          </a:p>
          <a:p>
            <a:r>
              <a:rPr lang="en-US" dirty="0" smtClean="0"/>
              <a:t>Every mass pulls on every other mass.</a:t>
            </a:r>
            <a:endParaRPr lang="en-US" dirty="0">
              <a:sym typeface="Symbo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  <p:pic>
        <p:nvPicPr>
          <p:cNvPr id="16" name="Picture 15" descr="04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"/>
          <a:stretch/>
        </p:blipFill>
        <p:spPr>
          <a:xfrm>
            <a:off x="4386521" y="1388927"/>
            <a:ext cx="4534215" cy="48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3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Universal Law of Gravity</a:t>
            </a:r>
            <a:br>
              <a:rPr lang="en-US" dirty="0"/>
            </a:br>
            <a:r>
              <a:rPr lang="en-US" dirty="0"/>
              <a:t>CHECK YOUR NEIGHBOR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Newton</a:t>
            </a:r>
            <a:r>
              <a:rPr lang="fr-FR" sz="2600" dirty="0" smtClean="0"/>
              <a:t>'</a:t>
            </a:r>
            <a:r>
              <a:rPr lang="en-US" sz="2600" dirty="0" smtClean="0"/>
              <a:t>s </a:t>
            </a:r>
            <a:r>
              <a:rPr lang="en-US" sz="2600" dirty="0"/>
              <a:t>most celebrated synthesis is </a:t>
            </a:r>
            <a:r>
              <a:rPr lang="en-US" sz="2600" dirty="0" smtClean="0"/>
              <a:t>of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earthly and heavenly laws.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weight on Earth and weightlessness in outer space.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masses and distances.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the paths of tossed rocks and the paths of satellites.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91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/>
              <a:t>The Universal Law of Gravity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Newton</a:t>
            </a:r>
            <a:r>
              <a:rPr lang="fr-FR" sz="2600" dirty="0" smtClean="0"/>
              <a:t>'</a:t>
            </a:r>
            <a:r>
              <a:rPr lang="en-US" sz="2600" dirty="0" smtClean="0"/>
              <a:t>s </a:t>
            </a:r>
            <a:r>
              <a:rPr lang="en-US" sz="2600" dirty="0"/>
              <a:t>most celebrated synthesis is </a:t>
            </a:r>
            <a:r>
              <a:rPr lang="en-US" sz="2600" dirty="0" smtClean="0"/>
              <a:t>of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b="1" dirty="0" smtClean="0">
                <a:solidFill>
                  <a:srgbClr val="D81F19"/>
                </a:solidFill>
              </a:rPr>
              <a:t>earthly and heavenly laws.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weight on Earth and weightlessness in outer space.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masses and distances.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600" dirty="0" smtClean="0"/>
              <a:t>the paths of tossed rocks and the paths of satellites.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i="1" dirty="0"/>
              <a:t>Comment:</a:t>
            </a:r>
          </a:p>
          <a:p>
            <a:pPr marL="0" indent="0">
              <a:buNone/>
            </a:pPr>
            <a:r>
              <a:rPr lang="en-US" sz="2600" dirty="0"/>
              <a:t>This synthesis provided hope that other natural phenomena followed universal laws, and ushered in the Age of Enlightenment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2017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1079</TotalTime>
  <Words>3212</Words>
  <Application>Microsoft Macintosh PowerPoint</Application>
  <PresentationFormat>On-screen Show (4:3)</PresentationFormat>
  <Paragraphs>533</Paragraphs>
  <Slides>64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HA5Lect_template</vt:lpstr>
      <vt:lpstr>Chapter 4:  Gravity, Projectiles, and Satellites</vt:lpstr>
      <vt:lpstr>This lecture will help you understand:</vt:lpstr>
      <vt:lpstr>The Legend of the Falling Apple</vt:lpstr>
      <vt:lpstr>The Fact of the Falling Moon </vt:lpstr>
      <vt:lpstr>The Fact of the Falling Moon</vt:lpstr>
      <vt:lpstr>The Universal Law of Gravity</vt:lpstr>
      <vt:lpstr>The Universal Law of Gravity</vt:lpstr>
      <vt:lpstr>The Universal Law of Gravity CHECK YOUR NEIGHBOR</vt:lpstr>
      <vt:lpstr>The Universal Law of Gravity CHECK YOUR ANSWER</vt:lpstr>
      <vt:lpstr>Newton's Law of Universal Gravity</vt:lpstr>
      <vt:lpstr>The Inverse-Square Law: Gravity and Distance</vt:lpstr>
      <vt:lpstr>Inverse-Square Law</vt:lpstr>
      <vt:lpstr>Inverse-Square Law</vt:lpstr>
      <vt:lpstr>The Inverse-Square Law: Gravity and Distance CHECK YOUR NEIGHBOR</vt:lpstr>
      <vt:lpstr>The Inverse-Square Law: Gravity and Distance CHECK YOUR ANSWER</vt:lpstr>
      <vt:lpstr>The Inverse-Square Law: Gravity and Distance CHECK YOUR NEIGHBOR</vt:lpstr>
      <vt:lpstr>The Inverse-Square Law: Gravity and Distance CHECK YOUR ANSWER</vt:lpstr>
      <vt:lpstr>The Universal Law of Gravity CHECK YOUR NEIGHBOR</vt:lpstr>
      <vt:lpstr>The Universal Law of Gravity CHECK YOUR ANSWER</vt:lpstr>
      <vt:lpstr>The Universal Gravitational Constant, G </vt:lpstr>
      <vt:lpstr>The Universal Gravitational Constant, G CHECK YOUR NEIGHBOR</vt:lpstr>
      <vt:lpstr>The Universal Gravitational Constant, G CHECK YOUR ANSWER</vt:lpstr>
      <vt:lpstr>Weight and Weightlessness</vt:lpstr>
      <vt:lpstr>Weight and Weightlessness</vt:lpstr>
      <vt:lpstr>Weight and Weightlessness</vt:lpstr>
      <vt:lpstr>Weight and Weightlessness CHECK YOUR NEIGHBOR</vt:lpstr>
      <vt:lpstr>Weight and Weightlessness CHECK YOUR ANSWER</vt:lpstr>
      <vt:lpstr>Weight and Weightlessness CHECK YOUR NEIGHBOR</vt:lpstr>
      <vt:lpstr>Weight and Weightlessness CHECK YOUR ANSWER</vt:lpstr>
      <vt:lpstr>Weight and Weightlessness CHECK YOUR NEIGHBOR</vt:lpstr>
      <vt:lpstr>Weight and Weightlessness CHECK YOUR ANSWER</vt:lpstr>
      <vt:lpstr>Weight and Weightlessness CHECK YOUR NEIGHBOR</vt:lpstr>
      <vt:lpstr>Weight and Weightlessness CHECK YOUR ANSWER</vt:lpstr>
      <vt:lpstr>Projectile Motion</vt:lpstr>
      <vt:lpstr>Projectile Motion</vt:lpstr>
      <vt:lpstr>Projectile Motion</vt:lpstr>
      <vt:lpstr>Projectile Motion</vt:lpstr>
      <vt:lpstr>Projectile Motion CHECK YOUR NEIGHBOR</vt:lpstr>
      <vt:lpstr>Projectile Motion CHECK YOUR ANSWER</vt:lpstr>
      <vt:lpstr>Projectile Motion CHECK YOUR NEIGHBOR</vt:lpstr>
      <vt:lpstr>Projectile Motion CHECK YOUR ANSWER</vt:lpstr>
      <vt:lpstr>Projectile Altitude and Range</vt:lpstr>
      <vt:lpstr>Projectile Motion CHECK YOUR NEIGHBOR</vt:lpstr>
      <vt:lpstr>Projectile Motion CHECK YOUR ANSWER</vt:lpstr>
      <vt:lpstr>The Effect of Air Resistance on Projectiles</vt:lpstr>
      <vt:lpstr>Fast-Moving Projectiles—Satellites</vt:lpstr>
      <vt:lpstr>Fast-Moving Projectiles—Satellites</vt:lpstr>
      <vt:lpstr>Fast-Moving Projectiles—Satellites CHECK YOUR NEIGHBOR</vt:lpstr>
      <vt:lpstr>Fast-Moving Projectiles—Satellites CHECK YOUR ANSWER</vt:lpstr>
      <vt:lpstr>Fast-Moving Projectiles—Satellites CHECK YOUR NEIGHBOR</vt:lpstr>
      <vt:lpstr>Fast-Moving Projectiles—Satellites CHECK YOUR ANSWER</vt:lpstr>
      <vt:lpstr>Circular Satellite Orbits</vt:lpstr>
      <vt:lpstr>Circular Satellite Orbits</vt:lpstr>
      <vt:lpstr>Circular Satellite Orbits</vt:lpstr>
      <vt:lpstr>Satellite Motion CHECK YOUR NEIGHBOR</vt:lpstr>
      <vt:lpstr>Satellite Motion CHECK YOUR ANSWER</vt:lpstr>
      <vt:lpstr>Elliptical Orbits</vt:lpstr>
      <vt:lpstr>Elliptical Orbits</vt:lpstr>
      <vt:lpstr>Elliptical Orbits CHECK YOUR NEIGHBOR</vt:lpstr>
      <vt:lpstr>Elliptical Orbits CHECK YOUR ANSWER</vt:lpstr>
      <vt:lpstr>Escape Speed</vt:lpstr>
      <vt:lpstr>Escape Speed</vt:lpstr>
      <vt:lpstr>Escape Speed CHECK YOUR NEIGHBOR</vt:lpstr>
      <vt:lpstr>Escape Speed CHECK YOUR ANSWER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Pawan Kr Bhambrah</cp:lastModifiedBy>
  <cp:revision>208</cp:revision>
  <dcterms:created xsi:type="dcterms:W3CDTF">2007-09-26T05:29:17Z</dcterms:created>
  <dcterms:modified xsi:type="dcterms:W3CDTF">2016-03-15T10:56:27Z</dcterms:modified>
</cp:coreProperties>
</file>