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2.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83"/>
  </p:notesMasterIdLst>
  <p:handoutMasterIdLst>
    <p:handoutMasterId r:id="rId84"/>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340"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41"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F19"/>
    <a:srgbClr val="81A31B"/>
    <a:srgbClr val="3E69A1"/>
    <a:srgbClr val="FEAD4A"/>
    <a:srgbClr val="FFB347"/>
    <a:srgbClr val="3F5182"/>
    <a:srgbClr val="324881"/>
    <a:srgbClr val="355D9C"/>
    <a:srgbClr val="2D4B80"/>
    <a:srgbClr val="015F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4111" autoAdjust="0"/>
  </p:normalViewPr>
  <p:slideViewPr>
    <p:cSldViewPr snapToGrid="0">
      <p:cViewPr varScale="1">
        <p:scale>
          <a:sx n="136" d="100"/>
          <a:sy n="136" d="100"/>
        </p:scale>
        <p:origin x="-2160"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19/02/16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E505FD-24FF-3C4E-91BC-63D8FB932875}" type="slidenum">
              <a:rPr lang="en-US"/>
              <a:pPr eaLnBrk="1" hangingPunct="1"/>
              <a:t>22</a:t>
            </a:fld>
            <a:endParaRPr lang="en-US"/>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D</a:t>
            </a:r>
            <a:r>
              <a:rPr lang="en-US" dirty="0" smtClean="0">
                <a:latin typeface="Arial" charset="0"/>
                <a:ea typeface="Batang" charset="0"/>
                <a:cs typeface="Batang" charset="0"/>
              </a:rPr>
              <a:t>. A </a:t>
            </a:r>
            <a:r>
              <a:rPr lang="en-US" dirty="0">
                <a:latin typeface="Arial" charset="0"/>
                <a:ea typeface="Batang" charset="0"/>
                <a:cs typeface="Batang" charset="0"/>
              </a:rPr>
              <a:t>and B.</a:t>
            </a:r>
          </a:p>
          <a:p>
            <a:pPr eaLnBrk="1" hangingPunct="1"/>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5D98446-17B7-5B4D-B9E8-BB2A3D47F31A}" type="slidenum">
              <a:rPr lang="en-US"/>
              <a:pPr eaLnBrk="1" hangingPunct="1"/>
              <a:t>23</a:t>
            </a:fld>
            <a:endParaRPr lang="en-US"/>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D</a:t>
            </a:r>
            <a:r>
              <a:rPr lang="en-US" dirty="0" smtClean="0">
                <a:latin typeface="Arial" charset="0"/>
                <a:ea typeface="Batang" charset="0"/>
                <a:cs typeface="Batang" charset="0"/>
              </a:rPr>
              <a:t>. A </a:t>
            </a:r>
            <a:r>
              <a:rPr lang="en-US" dirty="0">
                <a:latin typeface="Arial" charset="0"/>
                <a:ea typeface="Batang" charset="0"/>
                <a:cs typeface="Batang" charset="0"/>
              </a:rPr>
              <a:t>and B.</a:t>
            </a:r>
          </a:p>
          <a:p>
            <a:pPr eaLnBrk="1" hangingPunct="1"/>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DCF223-E0DF-EF48-BC68-391DF9AFB1C7}" type="slidenum">
              <a:rPr lang="en-US"/>
              <a:pPr eaLnBrk="1" hangingPunct="1"/>
              <a:t>24</a:t>
            </a:fld>
            <a:endParaRPr lang="en-US"/>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No</a:t>
            </a:r>
            <a:r>
              <a:rPr lang="en-US" dirty="0">
                <a:latin typeface="Arial" charset="0"/>
                <a:ea typeface="Batang" charset="0"/>
                <a:cs typeface="Batang" charset="0"/>
              </a:rPr>
              <a:t>, both are the same.</a:t>
            </a:r>
          </a:p>
          <a:p>
            <a:pPr eaLnBrk="1" hangingPunct="1"/>
            <a:endParaRPr 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258080A-B6B7-FD4B-AE3E-5CDA95359529}" type="slidenum">
              <a:rPr lang="en-US"/>
              <a:pPr eaLnBrk="1" hangingPunct="1"/>
              <a:t>25</a:t>
            </a:fld>
            <a:endParaRPr lang="en-US"/>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No</a:t>
            </a:r>
            <a:r>
              <a:rPr lang="en-US" dirty="0">
                <a:latin typeface="Arial" charset="0"/>
                <a:ea typeface="Batang" charset="0"/>
                <a:cs typeface="Batang" charset="0"/>
              </a:rPr>
              <a:t>, both are the same.</a:t>
            </a:r>
          </a:p>
          <a:p>
            <a:pPr eaLnBrk="1" hangingPunct="1"/>
            <a:endParaRPr lang="en-US"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C86FD6-0C77-FD43-A4F0-06F9B5DD80AA}" type="slidenum">
              <a:rPr lang="en-US"/>
              <a:pPr eaLnBrk="1" hangingPunct="1"/>
              <a:t>32</a:t>
            </a:fld>
            <a:endParaRPr lang="en-US"/>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half</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F2EE47C-C1E6-F34A-955F-AAEA6009EEF5}" type="slidenum">
              <a:rPr lang="en-US"/>
              <a:pPr eaLnBrk="1" hangingPunct="1"/>
              <a:t>33</a:t>
            </a:fld>
            <a:endParaRPr lang="en-US"/>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half</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0314AD-38C3-6E47-9E1B-DEA92A931F33}" type="slidenum">
              <a:rPr lang="en-US"/>
              <a:pPr eaLnBrk="1" hangingPunct="1"/>
              <a:t>36</a:t>
            </a:fld>
            <a:endParaRPr lang="en-US"/>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on </a:t>
            </a:r>
            <a:r>
              <a:rPr lang="en-US" dirty="0">
                <a:latin typeface="Arial" charset="0"/>
                <a:ea typeface="Batang" charset="0"/>
                <a:cs typeface="Batang" charset="0"/>
              </a:rPr>
              <a:t>the wall.</a:t>
            </a:r>
          </a:p>
          <a:p>
            <a:pPr eaLnBrk="1" hangingPunct="1"/>
            <a:endParaRPr 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BA8CDC7-C69D-5E48-8B8E-0457AD6B6287}" type="slidenum">
              <a:rPr lang="en-US"/>
              <a:pPr eaLnBrk="1" hangingPunct="1"/>
              <a:t>37</a:t>
            </a:fld>
            <a:endParaRPr lang="en-US"/>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on </a:t>
            </a:r>
            <a:r>
              <a:rPr lang="en-US" dirty="0">
                <a:latin typeface="Arial" charset="0"/>
                <a:ea typeface="Batang" charset="0"/>
                <a:cs typeface="Batang" charset="0"/>
              </a:rPr>
              <a:t>the wall.</a:t>
            </a:r>
          </a:p>
          <a:p>
            <a:pPr eaLnBrk="1" hangingPunct="1"/>
            <a:endParaRPr 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09D51D8-18D8-764D-B481-5076BBB0F3B9}" type="slidenum">
              <a:rPr lang="en-US"/>
              <a:pPr eaLnBrk="1" hangingPunct="1"/>
              <a:t>39</a:t>
            </a:fld>
            <a:endParaRPr lang="en-US"/>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Twice </a:t>
            </a:r>
            <a:r>
              <a:rPr lang="en-US" dirty="0">
                <a:latin typeface="Arial" charset="0"/>
                <a:ea typeface="Batang" charset="0"/>
                <a:cs typeface="Batang" charset="0"/>
              </a:rPr>
              <a:t>as much.</a:t>
            </a:r>
          </a:p>
          <a:p>
            <a:pPr eaLnBrk="1" hangingPunct="1"/>
            <a:endParaRPr lang="en-U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9546A8B-E794-6B4A-9F3A-8CE3A0666881}" type="slidenum">
              <a:rPr lang="en-US"/>
              <a:pPr eaLnBrk="1" hangingPunct="1"/>
              <a:t>40</a:t>
            </a:fld>
            <a:endParaRPr lang="en-US"/>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Twice </a:t>
            </a:r>
            <a:r>
              <a:rPr lang="en-US" dirty="0">
                <a:latin typeface="Arial" charset="0"/>
                <a:ea typeface="Batang" charset="0"/>
                <a:cs typeface="Batang" charset="0"/>
              </a:rPr>
              <a:t>as much.</a:t>
            </a:r>
          </a:p>
          <a:p>
            <a:pPr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CC9772-27E6-F54A-BDCC-7839087AF7F8}" type="slidenum">
              <a:rPr lang="en-US"/>
              <a:pPr eaLnBrk="1" hangingPunct="1"/>
              <a:t>7</a:t>
            </a:fld>
            <a:endParaRPr lang="en-US"/>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D</a:t>
            </a:r>
            <a:r>
              <a:rPr lang="en-US" dirty="0" smtClean="0">
                <a:latin typeface="Arial" charset="0"/>
                <a:ea typeface="Batang" charset="0"/>
                <a:cs typeface="Batang" charset="0"/>
              </a:rPr>
              <a:t>. All </a:t>
            </a:r>
            <a:r>
              <a:rPr lang="en-US" dirty="0">
                <a:latin typeface="Arial" charset="0"/>
                <a:ea typeface="Batang" charset="0"/>
                <a:cs typeface="Batang" charset="0"/>
              </a:rPr>
              <a:t>of the above.</a:t>
            </a:r>
          </a:p>
          <a:p>
            <a:pPr eaLnBrk="1" hangingPunct="1"/>
            <a:endParaRPr lang="en-US"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578BEB9-8CF2-9F41-8E6B-EE4DEAFD76EB}" type="slidenum">
              <a:rPr lang="en-US"/>
              <a:pPr eaLnBrk="1" hangingPunct="1"/>
              <a:t>41</a:t>
            </a:fld>
            <a:endParaRPr lang="en-US"/>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twice </a:t>
            </a:r>
            <a:r>
              <a:rPr lang="en-US" dirty="0">
                <a:latin typeface="Arial" charset="0"/>
                <a:ea typeface="Batang" charset="0"/>
                <a:cs typeface="Batang" charset="0"/>
              </a:rPr>
              <a:t>as much.</a:t>
            </a:r>
          </a:p>
          <a:p>
            <a:pPr eaLnBrk="1" hangingPunct="1"/>
            <a:endParaRPr 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927E676-52D7-7D4E-B5FE-6EE516D11CE6}" type="slidenum">
              <a:rPr lang="en-US"/>
              <a:pPr eaLnBrk="1" hangingPunct="1"/>
              <a:t>42</a:t>
            </a:fld>
            <a:endParaRPr lang="en-US"/>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twice </a:t>
            </a:r>
            <a:r>
              <a:rPr lang="en-US" dirty="0">
                <a:latin typeface="Arial" charset="0"/>
                <a:ea typeface="Batang" charset="0"/>
                <a:cs typeface="Batang" charset="0"/>
              </a:rPr>
              <a:t>as much.</a:t>
            </a:r>
          </a:p>
          <a:p>
            <a:pPr eaLnBrk="1" hangingPunct="1"/>
            <a:endParaRPr lang="en-US"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DBBC7E-0CDA-C44E-AFD5-0A87974A9F05}" type="slidenum">
              <a:rPr lang="en-US"/>
              <a:pPr eaLnBrk="1" hangingPunct="1"/>
              <a:t>45</a:t>
            </a:fld>
            <a:endParaRPr lang="en-US"/>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C</a:t>
            </a:r>
            <a:r>
              <a:rPr lang="en-US" dirty="0" smtClean="0">
                <a:latin typeface="Arial" charset="0"/>
                <a:ea typeface="Batang" charset="0"/>
                <a:cs typeface="Batang" charset="0"/>
              </a:rPr>
              <a:t>. power</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C179CF-0250-1F47-AC5C-03E5B00F4A5B}" type="slidenum">
              <a:rPr lang="en-US"/>
              <a:pPr eaLnBrk="1" hangingPunct="1"/>
              <a:t>46</a:t>
            </a:fld>
            <a:endParaRPr lang="en-US"/>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C</a:t>
            </a:r>
            <a:r>
              <a:rPr lang="en-US" dirty="0" smtClean="0">
                <a:latin typeface="Arial" charset="0"/>
                <a:ea typeface="Batang" charset="0"/>
                <a:cs typeface="Batang" charset="0"/>
              </a:rPr>
              <a:t>. power</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F8E1B5-FE28-974E-B016-95FBB9B487EB}" type="slidenum">
              <a:rPr lang="en-US"/>
              <a:pPr eaLnBrk="1" hangingPunct="1"/>
              <a:t>51</a:t>
            </a:fld>
            <a:endParaRPr lang="en-US"/>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Yes</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1042A0-EA4C-304D-B311-45D51761901F}" type="slidenum">
              <a:rPr lang="en-US"/>
              <a:pPr eaLnBrk="1" hangingPunct="1"/>
              <a:t>52</a:t>
            </a:fld>
            <a:endParaRPr lang="en-US"/>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Yes</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D3E2D50-545E-A04F-8C43-116A1161C44D}" type="slidenum">
              <a:rPr lang="en-US"/>
              <a:pPr eaLnBrk="1" hangingPunct="1"/>
              <a:t>55</a:t>
            </a:fld>
            <a:endParaRPr lang="en-US"/>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Yes</a:t>
            </a:r>
            <a:r>
              <a:rPr lang="en-US" dirty="0">
                <a:latin typeface="Arial" charset="0"/>
                <a:ea typeface="Batang" charset="0"/>
                <a:cs typeface="Batang" charset="0"/>
              </a:rPr>
              <a:t>, due to motion alone.</a:t>
            </a:r>
          </a:p>
          <a:p>
            <a:pPr eaLnBrk="1" hangingPunct="1"/>
            <a:endParaRPr lang="en-US"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2C0DCE8-CCA6-094C-B41E-FC69248E9597}" type="slidenum">
              <a:rPr lang="en-US"/>
              <a:pPr eaLnBrk="1" hangingPunct="1"/>
              <a:t>56</a:t>
            </a:fld>
            <a:endParaRPr lang="en-US"/>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Yes</a:t>
            </a:r>
            <a:r>
              <a:rPr lang="en-US" dirty="0">
                <a:latin typeface="Arial" charset="0"/>
                <a:ea typeface="Batang" charset="0"/>
                <a:cs typeface="Batang" charset="0"/>
              </a:rPr>
              <a:t>, due to motion alone.</a:t>
            </a:r>
          </a:p>
          <a:p>
            <a:pPr eaLnBrk="1" hangingPunct="1"/>
            <a:endParaRPr lang="en-US" dirty="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DB05D5-A74E-3C45-99EE-EDE039D822BB}" type="slidenum">
              <a:rPr lang="en-US"/>
              <a:pPr eaLnBrk="1" hangingPunct="1"/>
              <a:t>58</a:t>
            </a:fld>
            <a:endParaRPr lang="en-US"/>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D</a:t>
            </a:r>
            <a:r>
              <a:rPr lang="en-US" dirty="0" smtClean="0">
                <a:latin typeface="Arial" charset="0"/>
                <a:ea typeface="Batang" charset="0"/>
                <a:cs typeface="Batang" charset="0"/>
              </a:rPr>
              <a:t>. </a:t>
            </a:r>
            <a:r>
              <a:rPr lang="en-US" i="1" dirty="0" err="1" smtClean="0">
                <a:latin typeface="Arial" charset="0"/>
                <a:ea typeface="Batang" charset="0"/>
                <a:cs typeface="Batang" charset="0"/>
              </a:rPr>
              <a:t>Fd</a:t>
            </a:r>
            <a:r>
              <a:rPr lang="en-US" dirty="0" smtClean="0">
                <a:latin typeface="Arial" charset="0"/>
                <a:ea typeface="Batang" charset="0"/>
                <a:cs typeface="Batang" charset="0"/>
              </a:rPr>
              <a:t> </a:t>
            </a:r>
            <a:r>
              <a:rPr lang="en-US" dirty="0">
                <a:latin typeface="Arial" charset="0"/>
                <a:ea typeface="Batang" charset="0"/>
                <a:cs typeface="Batang" charset="0"/>
              </a:rPr>
              <a:t>= </a:t>
            </a:r>
            <a:r>
              <a:rPr lang="en-US" sz="800" dirty="0">
                <a:latin typeface="Arial" charset="0"/>
                <a:sym typeface="Symbol" charset="0"/>
              </a:rPr>
              <a:t></a:t>
            </a:r>
            <a:r>
              <a:rPr lang="en-US" sz="800" baseline="30000" dirty="0">
                <a:latin typeface="Arial" charset="0"/>
                <a:sym typeface="Symbol" charset="0"/>
              </a:rPr>
              <a:t>1</a:t>
            </a:r>
            <a:r>
              <a:rPr lang="en-US" sz="800" dirty="0">
                <a:latin typeface="Arial" charset="0"/>
                <a:sym typeface="Symbol" charset="0"/>
              </a:rPr>
              <a:t>/</a:t>
            </a:r>
            <a:r>
              <a:rPr lang="en-US" sz="800" baseline="-25000" dirty="0">
                <a:latin typeface="Arial" charset="0"/>
                <a:sym typeface="Symbol" charset="0"/>
              </a:rPr>
              <a:t>2</a:t>
            </a:r>
            <a:r>
              <a:rPr lang="en-US" sz="800" i="1" dirty="0">
                <a:latin typeface="Arial" charset="0"/>
                <a:sym typeface="Symbol" charset="0"/>
              </a:rPr>
              <a:t>mv</a:t>
            </a:r>
            <a:r>
              <a:rPr lang="en-US" sz="800" baseline="30000" dirty="0">
                <a:latin typeface="Arial" charset="0"/>
                <a:sym typeface="Symbol" charset="0"/>
              </a:rPr>
              <a:t>2</a:t>
            </a:r>
            <a:r>
              <a:rPr lang="en-US" sz="800" dirty="0">
                <a:latin typeface="Arial" charset="0"/>
                <a:sym typeface="Symbol" charset="0"/>
              </a:rPr>
              <a:t>.</a:t>
            </a:r>
            <a:endParaRPr lang="en-US" dirty="0">
              <a:latin typeface="Arial" charset="0"/>
              <a:ea typeface="Batang" charset="0"/>
              <a:cs typeface="Batang" charset="0"/>
            </a:endParaRPr>
          </a:p>
          <a:p>
            <a:pPr eaLnBrk="1" hangingPunct="1"/>
            <a:endParaRPr lang="en-US" dirty="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EDB05D5-A74E-3C45-99EE-EDE039D822BB}" type="slidenum">
              <a:rPr lang="en-US"/>
              <a:pPr eaLnBrk="1" hangingPunct="1"/>
              <a:t>59</a:t>
            </a:fld>
            <a:endParaRPr lang="en-US"/>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D</a:t>
            </a:r>
            <a:r>
              <a:rPr lang="en-US" dirty="0" smtClean="0">
                <a:latin typeface="Arial" charset="0"/>
                <a:ea typeface="Batang" charset="0"/>
                <a:cs typeface="Batang" charset="0"/>
              </a:rPr>
              <a:t>. </a:t>
            </a:r>
            <a:r>
              <a:rPr lang="en-US" i="1" dirty="0" err="1" smtClean="0">
                <a:latin typeface="Arial" charset="0"/>
                <a:ea typeface="Batang" charset="0"/>
                <a:cs typeface="Batang" charset="0"/>
              </a:rPr>
              <a:t>Fd</a:t>
            </a:r>
            <a:r>
              <a:rPr lang="en-US" dirty="0" smtClean="0">
                <a:latin typeface="Arial" charset="0"/>
                <a:ea typeface="Batang" charset="0"/>
                <a:cs typeface="Batang" charset="0"/>
              </a:rPr>
              <a:t> </a:t>
            </a:r>
            <a:r>
              <a:rPr lang="en-US" dirty="0">
                <a:latin typeface="Arial" charset="0"/>
                <a:ea typeface="Batang" charset="0"/>
                <a:cs typeface="Batang" charset="0"/>
              </a:rPr>
              <a:t>= </a:t>
            </a:r>
            <a:r>
              <a:rPr lang="en-US" sz="800" dirty="0">
                <a:latin typeface="Arial" charset="0"/>
                <a:sym typeface="Symbol" charset="0"/>
              </a:rPr>
              <a:t></a:t>
            </a:r>
            <a:r>
              <a:rPr lang="en-US" sz="800" baseline="30000" dirty="0">
                <a:latin typeface="Arial" charset="0"/>
                <a:sym typeface="Symbol" charset="0"/>
              </a:rPr>
              <a:t>1</a:t>
            </a:r>
            <a:r>
              <a:rPr lang="en-US" sz="800" dirty="0">
                <a:latin typeface="Arial" charset="0"/>
                <a:sym typeface="Symbol" charset="0"/>
              </a:rPr>
              <a:t>/</a:t>
            </a:r>
            <a:r>
              <a:rPr lang="en-US" sz="800" baseline="-25000" dirty="0">
                <a:latin typeface="Arial" charset="0"/>
                <a:sym typeface="Symbol" charset="0"/>
              </a:rPr>
              <a:t>2</a:t>
            </a:r>
            <a:r>
              <a:rPr lang="en-US" sz="800" i="1" dirty="0">
                <a:latin typeface="Arial" charset="0"/>
                <a:sym typeface="Symbol" charset="0"/>
              </a:rPr>
              <a:t>mv</a:t>
            </a:r>
            <a:r>
              <a:rPr lang="en-US" sz="800" baseline="30000" dirty="0">
                <a:latin typeface="Arial" charset="0"/>
                <a:sym typeface="Symbol" charset="0"/>
              </a:rPr>
              <a:t>2</a:t>
            </a:r>
            <a:r>
              <a:rPr lang="en-US" sz="800" dirty="0">
                <a:latin typeface="Arial" charset="0"/>
                <a:sym typeface="Symbol" charset="0"/>
              </a:rPr>
              <a:t>.</a:t>
            </a:r>
            <a:endParaRPr lang="en-US" dirty="0">
              <a:latin typeface="Arial" charset="0"/>
              <a:ea typeface="Batang" charset="0"/>
              <a:cs typeface="Batang" charset="0"/>
            </a:endParaRPr>
          </a:p>
          <a:p>
            <a:pPr eaLnBrk="1" hangingPunct="1"/>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96A3FD5-8289-BA40-AA27-8AD6922F6372}" type="slidenum">
              <a:rPr lang="en-US"/>
              <a:pPr eaLnBrk="1" hangingPunct="1"/>
              <a:t>8</a:t>
            </a:fld>
            <a:endParaRPr lang="en-US"/>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D</a:t>
            </a:r>
            <a:r>
              <a:rPr lang="en-US" dirty="0" smtClean="0">
                <a:latin typeface="Arial" charset="0"/>
                <a:ea typeface="Batang" charset="0"/>
                <a:cs typeface="Batang" charset="0"/>
              </a:rPr>
              <a:t>. All </a:t>
            </a:r>
            <a:r>
              <a:rPr lang="en-US" dirty="0">
                <a:latin typeface="Arial" charset="0"/>
                <a:ea typeface="Batang" charset="0"/>
                <a:cs typeface="Batang" charset="0"/>
              </a:rPr>
              <a:t>of the above.</a:t>
            </a:r>
          </a:p>
          <a:p>
            <a:pPr eaLnBrk="1" hangingPunct="1"/>
            <a:endParaRPr lang="en-US" dirty="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9DA188B-4E08-1940-942F-9D24F37A4A96}" type="slidenum">
              <a:rPr lang="en-US"/>
              <a:pPr eaLnBrk="1" hangingPunct="1"/>
              <a:t>61</a:t>
            </a:fld>
            <a:endParaRPr lang="en-US"/>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D</a:t>
            </a:r>
            <a:r>
              <a:rPr lang="en-US" dirty="0" smtClean="0">
                <a:latin typeface="Arial" charset="0"/>
                <a:ea typeface="Batang" charset="0"/>
                <a:cs typeface="Batang" charset="0"/>
              </a:rPr>
              <a:t>. None </a:t>
            </a:r>
            <a:r>
              <a:rPr lang="en-US" dirty="0">
                <a:latin typeface="Arial" charset="0"/>
                <a:ea typeface="Batang" charset="0"/>
                <a:cs typeface="Batang" charset="0"/>
              </a:rPr>
              <a:t>of the above.</a:t>
            </a:r>
          </a:p>
          <a:p>
            <a:pPr eaLnBrk="1" hangingPunct="1"/>
            <a:endParaRPr lang="en-US" dirty="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A8E4455-BFE5-104E-869E-972AF42A6E3D}" type="slidenum">
              <a:rPr lang="en-US"/>
              <a:pPr eaLnBrk="1" hangingPunct="1"/>
              <a:t>62</a:t>
            </a:fld>
            <a:endParaRPr lang="en-US"/>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D</a:t>
            </a:r>
            <a:r>
              <a:rPr lang="en-US" dirty="0" smtClean="0">
                <a:latin typeface="Arial" charset="0"/>
                <a:ea typeface="Batang" charset="0"/>
                <a:cs typeface="Batang" charset="0"/>
              </a:rPr>
              <a:t>. None </a:t>
            </a:r>
            <a:r>
              <a:rPr lang="en-US" dirty="0">
                <a:latin typeface="Arial" charset="0"/>
                <a:ea typeface="Batang" charset="0"/>
                <a:cs typeface="Batang" charset="0"/>
              </a:rPr>
              <a:t>of the above.</a:t>
            </a:r>
          </a:p>
          <a:p>
            <a:pPr eaLnBrk="1" hangingPunct="1"/>
            <a:endParaRPr lang="en-US" dirty="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187CAD-BDAA-2A4B-AA08-E9689D8ACF3E}" type="slidenum">
              <a:rPr lang="en-US"/>
              <a:pPr eaLnBrk="1" hangingPunct="1"/>
              <a:t>67</a:t>
            </a:fld>
            <a:endParaRPr lang="en-US"/>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10 </a:t>
            </a:r>
            <a:r>
              <a:rPr lang="en-US" dirty="0">
                <a:latin typeface="Arial" charset="0"/>
                <a:ea typeface="Batang" charset="0"/>
                <a:cs typeface="Batang" charset="0"/>
              </a:rPr>
              <a:t>joules go to warming the bow.</a:t>
            </a:r>
          </a:p>
          <a:p>
            <a:pPr eaLnBrk="1" hangingPunct="1"/>
            <a:endParaRPr lang="en-US" dirty="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50009BA-39CA-4441-9391-1A25E2D95C7C}" type="slidenum">
              <a:rPr lang="en-US"/>
              <a:pPr eaLnBrk="1" hangingPunct="1"/>
              <a:t>68</a:t>
            </a:fld>
            <a:endParaRPr lang="en-US"/>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10 </a:t>
            </a:r>
            <a:r>
              <a:rPr lang="en-US" dirty="0">
                <a:latin typeface="Arial" charset="0"/>
                <a:ea typeface="Batang" charset="0"/>
                <a:cs typeface="Batang" charset="0"/>
              </a:rPr>
              <a:t>joules go to warming the bow.</a:t>
            </a:r>
          </a:p>
          <a:p>
            <a:pPr eaLnBrk="1" hangingPunct="1"/>
            <a:endParaRPr lang="en-US" dirty="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170152C-E5CE-0B44-BDA6-486458A98D6E}" type="slidenum">
              <a:rPr lang="en-US"/>
              <a:pPr eaLnBrk="1" hangingPunct="1"/>
              <a:t>71</a:t>
            </a:fld>
            <a:endParaRPr lang="en-US"/>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C</a:t>
            </a:r>
            <a:r>
              <a:rPr lang="en-US" dirty="0" smtClean="0">
                <a:latin typeface="Arial" charset="0"/>
                <a:ea typeface="Batang" charset="0"/>
                <a:cs typeface="Batang" charset="0"/>
              </a:rPr>
              <a:t>. 25 </a:t>
            </a:r>
            <a:r>
              <a:rPr lang="en-US" dirty="0">
                <a:latin typeface="Arial" charset="0"/>
                <a:ea typeface="Batang" charset="0"/>
                <a:cs typeface="Batang" charset="0"/>
              </a:rPr>
              <a:t>centimeters.</a:t>
            </a:r>
          </a:p>
          <a:p>
            <a:pPr eaLnBrk="1" hangingPunct="1"/>
            <a:endParaRPr lang="en-US" dirty="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56AB02-0135-1944-BD48-04C100E1281C}" type="slidenum">
              <a:rPr lang="en-US"/>
              <a:pPr eaLnBrk="1" hangingPunct="1"/>
              <a:t>72</a:t>
            </a:fld>
            <a:endParaRPr lang="en-US"/>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C</a:t>
            </a:r>
            <a:r>
              <a:rPr lang="en-US" dirty="0" smtClean="0">
                <a:latin typeface="Arial" charset="0"/>
                <a:ea typeface="Batang" charset="0"/>
                <a:cs typeface="Batang" charset="0"/>
              </a:rPr>
              <a:t>. 25 </a:t>
            </a:r>
            <a:r>
              <a:rPr lang="en-US" dirty="0">
                <a:latin typeface="Arial" charset="0"/>
                <a:ea typeface="Batang" charset="0"/>
                <a:cs typeface="Batang" charset="0"/>
              </a:rPr>
              <a:t>centimeters.</a:t>
            </a:r>
          </a:p>
          <a:p>
            <a:pPr eaLnBrk="1" hangingPunct="1"/>
            <a:endParaRPr lang="en-US" dirty="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FC868C6-7FA2-DE47-83EB-44121C98BDDA}" type="slidenum">
              <a:rPr lang="en-US"/>
              <a:pPr eaLnBrk="1" hangingPunct="1"/>
              <a:t>74</a:t>
            </a:fld>
            <a:endParaRPr lang="en-US"/>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30</a:t>
            </a:r>
            <a:r>
              <a:rPr lang="en-US" dirty="0">
                <a:latin typeface="Arial" charset="0"/>
                <a:ea typeface="Batang" charset="0"/>
                <a:cs typeface="Batang" charset="0"/>
              </a:rPr>
              <a:t>% of the energy input to useful work—70% of the energy input will be wasted.</a:t>
            </a:r>
          </a:p>
          <a:p>
            <a:pPr eaLnBrk="1" hangingPunct="1"/>
            <a:endParaRPr lang="en-US" dirty="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941E900-D32F-124A-A7A4-90EC30E9EE3C}" type="slidenum">
              <a:rPr lang="en-US"/>
              <a:pPr eaLnBrk="1" hangingPunct="1"/>
              <a:t>75</a:t>
            </a:fld>
            <a:endParaRPr lang="en-US"/>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A</a:t>
            </a:r>
            <a:r>
              <a:rPr lang="en-US" dirty="0" smtClean="0">
                <a:latin typeface="Arial" charset="0"/>
                <a:ea typeface="Batang" charset="0"/>
                <a:cs typeface="Batang" charset="0"/>
              </a:rPr>
              <a:t>. 30</a:t>
            </a:r>
            <a:r>
              <a:rPr lang="en-US" dirty="0">
                <a:latin typeface="Arial" charset="0"/>
                <a:ea typeface="Batang" charset="0"/>
                <a:cs typeface="Batang" charset="0"/>
              </a:rPr>
              <a:t>% of the energy input to useful work—70% of the energy input will be wasted.</a:t>
            </a:r>
          </a:p>
          <a:p>
            <a:pPr eaLnBrk="1" hangingPunct="1"/>
            <a:endParaRPr lang="en-US"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4CF0E42-2982-504E-82EE-B7E511AC97F9}" type="slidenum">
              <a:rPr lang="en-US"/>
              <a:pPr eaLnBrk="1" hangingPunct="1"/>
              <a:t>9</a:t>
            </a:fld>
            <a:endParaRPr lang="en-US"/>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doubles</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33C2069-7F55-E942-AC6B-911CEC5BE395}" type="slidenum">
              <a:rPr lang="en-US"/>
              <a:pPr eaLnBrk="1" hangingPunct="1"/>
              <a:t>10</a:t>
            </a:fld>
            <a:endParaRPr lang="en-US"/>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doubles</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037ADE0-4560-6147-ABEB-60FC6D979A0C}" type="slidenum">
              <a:rPr lang="en-US"/>
              <a:pPr eaLnBrk="1" hangingPunct="1"/>
              <a:t>12</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a:t>
            </a:r>
            <a:r>
              <a:rPr lang="en-US" dirty="0" smtClean="0"/>
              <a:t>increased by two times.</a:t>
            </a:r>
            <a:endParaRPr lang="en-US"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64AA01E-165F-D64F-8F44-FE41CFF3281B}" type="slidenum">
              <a:rPr lang="en-US"/>
              <a:pPr eaLnBrk="1" hangingPunct="1"/>
              <a:t>13</a:t>
            </a:fld>
            <a:endParaRPr lang="en-US"/>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b="0" dirty="0">
                <a:latin typeface="Arial" charset="0"/>
                <a:ea typeface="Batang" charset="0"/>
                <a:cs typeface="Batang" charset="0"/>
              </a:rPr>
              <a:t>B</a:t>
            </a:r>
            <a:r>
              <a:rPr lang="en-US" b="0" dirty="0" smtClean="0">
                <a:latin typeface="Arial" charset="0"/>
                <a:ea typeface="Batang" charset="0"/>
                <a:cs typeface="Batang" charset="0"/>
              </a:rPr>
              <a:t>. </a:t>
            </a:r>
            <a:r>
              <a:rPr lang="en-US" b="0" dirty="0" smtClean="0">
                <a:solidFill>
                  <a:srgbClr val="D81F19"/>
                </a:solidFill>
              </a:rPr>
              <a:t>increased by two times. </a:t>
            </a:r>
            <a:endParaRPr lang="en-US" b="0"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981172A-8EAC-8641-89A6-4426CB33068E}" type="slidenum">
              <a:rPr lang="en-US"/>
              <a:pPr eaLnBrk="1" hangingPunct="1"/>
              <a:t>16</a:t>
            </a:fld>
            <a:endParaRPr lang="en-US"/>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impulse</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981172A-8EAC-8641-89A6-4426CB33068E}" type="slidenum">
              <a:rPr lang="en-US"/>
              <a:pPr eaLnBrk="1" hangingPunct="1"/>
              <a:t>17</a:t>
            </a:fld>
            <a:endParaRPr lang="en-US"/>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US" dirty="0">
                <a:latin typeface="Arial" charset="0"/>
                <a:ea typeface="Batang" charset="0"/>
                <a:cs typeface="Batang" charset="0"/>
              </a:rPr>
              <a:t>B</a:t>
            </a:r>
            <a:r>
              <a:rPr lang="en-US" dirty="0" smtClean="0">
                <a:latin typeface="Arial" charset="0"/>
                <a:ea typeface="Batang" charset="0"/>
                <a:cs typeface="Batang" charset="0"/>
              </a:rPr>
              <a:t>. impulse</a:t>
            </a:r>
            <a:r>
              <a:rPr lang="en-US" dirty="0">
                <a:latin typeface="Arial" charset="0"/>
                <a:ea typeface="Batang" charset="0"/>
                <a:cs typeface="Batang" charset="0"/>
              </a:rPr>
              <a:t>.</a:t>
            </a:r>
          </a:p>
          <a:p>
            <a:pPr eaLnBrk="1" hangingPunct="1"/>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smtClean="0"/>
              <a:t>© 2017 Pearson Education, Inc.</a:t>
            </a:r>
            <a:endParaRPr lang="en-GB"/>
          </a:p>
        </p:txBody>
      </p:sp>
      <p:sp>
        <p:nvSpPr>
          <p:cNvPr id="4101" name="Rectangle 5"/>
          <p:cNvSpPr>
            <a:spLocks noChangeArrowheads="1"/>
          </p:cNvSpPr>
          <p:nvPr/>
        </p:nvSpPr>
        <p:spPr bwMode="auto">
          <a:xfrm>
            <a:off x="-6350" y="0"/>
            <a:ext cx="9162288" cy="609600"/>
          </a:xfrm>
          <a:prstGeom prst="rect">
            <a:avLst/>
          </a:prstGeom>
          <a:solidFill>
            <a:srgbClr val="D81F19"/>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3 </a:t>
            </a:r>
            <a:r>
              <a:rPr lang="en-US" sz="2800" dirty="0">
                <a:solidFill>
                  <a:schemeClr val="bg1"/>
                </a:solidFill>
              </a:rPr>
              <a:t>Lecture</a:t>
            </a:r>
          </a:p>
        </p:txBody>
      </p:sp>
      <p:pic>
        <p:nvPicPr>
          <p:cNvPr id="9" name="Picture 8" descr="HEW10491_06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73225" y="603504"/>
            <a:ext cx="4779782"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81F1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D81F19"/>
              </a:buClr>
              <a:defRPr/>
            </a:lvl1pPr>
            <a:lvl2pPr marL="800100" indent="-342900">
              <a:buClr>
                <a:srgbClr val="D81F19"/>
              </a:buClr>
              <a:buFont typeface="Arial"/>
              <a:buChar char="•"/>
              <a:defRPr/>
            </a:lvl2pPr>
            <a:lvl3pPr>
              <a:buClr>
                <a:srgbClr val="D81F19"/>
              </a:buClr>
              <a:defRPr/>
            </a:lvl3pPr>
            <a:lvl4pPr>
              <a:buClr>
                <a:srgbClr val="D81F19"/>
              </a:buClr>
              <a:defRPr/>
            </a:lvl4pPr>
            <a:lvl5pPr>
              <a:buClr>
                <a:srgbClr val="D81F19"/>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2017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81F1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65125" y="1141413"/>
            <a:ext cx="4038600" cy="5106987"/>
          </a:xfrm>
        </p:spPr>
        <p:txBody>
          <a:bodyPr/>
          <a:lstStyle>
            <a:lvl1pPr>
              <a:buClr>
                <a:srgbClr val="D81F19"/>
              </a:buClr>
              <a:defRPr sz="2800"/>
            </a:lvl1pPr>
            <a:lvl2pPr>
              <a:buClr>
                <a:srgbClr val="D81F19"/>
              </a:buClr>
              <a:defRPr sz="2400"/>
            </a:lvl2pPr>
            <a:lvl3pPr>
              <a:buClr>
                <a:srgbClr val="D81F19"/>
              </a:buClr>
              <a:defRPr sz="2000"/>
            </a:lvl3pPr>
            <a:lvl4pPr>
              <a:buClr>
                <a:srgbClr val="D81F19"/>
              </a:buClr>
              <a:defRPr sz="1800"/>
            </a:lvl4pPr>
            <a:lvl5pPr>
              <a:buClr>
                <a:srgbClr val="D81F19"/>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141413"/>
            <a:ext cx="4038600" cy="5106987"/>
          </a:xfrm>
        </p:spPr>
        <p:txBody>
          <a:bodyPr/>
          <a:lstStyle>
            <a:lvl1pPr>
              <a:buClr>
                <a:srgbClr val="D81F19"/>
              </a:buClr>
              <a:defRPr sz="2800"/>
            </a:lvl1pPr>
            <a:lvl2pPr>
              <a:buClr>
                <a:srgbClr val="D81F19"/>
              </a:buClr>
              <a:defRPr sz="2400"/>
            </a:lvl2pPr>
            <a:lvl3pPr>
              <a:buClr>
                <a:srgbClr val="D81F19"/>
              </a:buClr>
              <a:defRPr sz="2000"/>
            </a:lvl3pPr>
            <a:lvl4pPr>
              <a:buClr>
                <a:srgbClr val="D81F19"/>
              </a:buClr>
              <a:defRPr sz="1800"/>
            </a:lvl4pPr>
            <a:lvl5pPr>
              <a:buClr>
                <a:srgbClr val="D81F19"/>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smtClean="0"/>
              <a:t>© 2017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smtClean="0"/>
              <a:t>© 2017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D81F1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D81F19"/>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D81F19"/>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D81F19"/>
        </a:buClr>
        <a:buChar char="•"/>
        <a:defRPr sz="2400">
          <a:solidFill>
            <a:schemeClr val="tx1"/>
          </a:solidFill>
          <a:latin typeface="+mn-lt"/>
          <a:ea typeface="+mn-ea"/>
        </a:defRPr>
      </a:lvl3pPr>
      <a:lvl4pPr marL="1600200" indent="-228600" algn="l" rtl="0" fontAlgn="base">
        <a:spcBef>
          <a:spcPct val="20000"/>
        </a:spcBef>
        <a:spcAft>
          <a:spcPct val="0"/>
        </a:spcAft>
        <a:buClr>
          <a:srgbClr val="D81F19"/>
        </a:buClr>
        <a:buChar char="–"/>
        <a:defRPr sz="2000">
          <a:solidFill>
            <a:schemeClr val="tx1"/>
          </a:solidFill>
          <a:latin typeface="+mn-lt"/>
          <a:ea typeface="+mn-ea"/>
        </a:defRPr>
      </a:lvl4pPr>
      <a:lvl5pPr marL="2057400" indent="-228600" algn="l" rtl="0" fontAlgn="base">
        <a:spcBef>
          <a:spcPct val="20000"/>
        </a:spcBef>
        <a:spcAft>
          <a:spcPct val="0"/>
        </a:spcAft>
        <a:buClr>
          <a:srgbClr val="D81F19"/>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emf"/><Relationship Id="rId5" Type="http://schemas.openxmlformats.org/officeDocument/2006/relationships/image" Target="../media/image14.jp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1.emf"/><Relationship Id="rId5" Type="http://schemas.openxmlformats.org/officeDocument/2006/relationships/image" Target="../media/image3.jp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644170"/>
            <a:ext cx="3689468" cy="1569660"/>
          </a:xfrm>
        </p:spPr>
        <p:txBody>
          <a:bodyPr/>
          <a:lstStyle/>
          <a:p>
            <a:r>
              <a:rPr lang="en-US" dirty="0" smtClean="0"/>
              <a:t>Chapter 3: </a:t>
            </a:r>
            <a:br>
              <a:rPr lang="en-US" dirty="0" smtClean="0"/>
            </a:br>
            <a:r>
              <a:rPr lang="en-US" dirty="0" smtClean="0"/>
              <a:t>Momentum and Energy</a:t>
            </a:r>
            <a:endParaRPr lang="en-US" dirty="0"/>
          </a:p>
        </p:txBody>
      </p:sp>
      <p:sp>
        <p:nvSpPr>
          <p:cNvPr id="5" name="Rectangle 17"/>
          <p:cNvSpPr>
            <a:spLocks noGrp="1" noChangeArrowheads="1"/>
          </p:cNvSpPr>
          <p:nvPr>
            <p:ph type="ftr" sz="quarter" idx="3"/>
          </p:nvPr>
        </p:nvSpPr>
        <p:spPr/>
        <p:txBody>
          <a:bodyPr/>
          <a:lstStyle/>
          <a:p>
            <a:r>
              <a:rPr lang="en-GB" smtClean="0"/>
              <a:t>© 2017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077218"/>
          </a:xfrm>
        </p:spPr>
        <p:txBody>
          <a:bodyPr/>
          <a:lstStyle/>
          <a:p>
            <a:r>
              <a:rPr lang="en-US" dirty="0"/>
              <a:t>Momentum</a:t>
            </a:r>
            <a:br>
              <a:rPr lang="en-US" dirty="0"/>
            </a:br>
            <a:r>
              <a:rPr lang="en-US" dirty="0"/>
              <a:t>CHECK YOUR </a:t>
            </a:r>
            <a:r>
              <a:rPr lang="en-US" dirty="0" smtClean="0"/>
              <a:t>ANSWER</a:t>
            </a:r>
            <a:endParaRPr lang="en-US" dirty="0"/>
          </a:p>
        </p:txBody>
      </p:sp>
      <p:sp>
        <p:nvSpPr>
          <p:cNvPr id="11267" name="Rectangle 3"/>
          <p:cNvSpPr>
            <a:spLocks noGrp="1" noChangeArrowheads="1"/>
          </p:cNvSpPr>
          <p:nvPr>
            <p:ph idx="1"/>
          </p:nvPr>
        </p:nvSpPr>
        <p:spPr/>
        <p:txBody>
          <a:bodyPr/>
          <a:lstStyle/>
          <a:p>
            <a:pPr marL="0" indent="0">
              <a:buNone/>
            </a:pPr>
            <a:r>
              <a:rPr lang="en-US" dirty="0"/>
              <a:t>When the speed of an object is doubled, its momentum </a:t>
            </a:r>
          </a:p>
          <a:p>
            <a:pPr marL="514350" indent="-514350">
              <a:buFont typeface="+mj-lt"/>
              <a:buAutoNum type="alphaUcPeriod"/>
            </a:pPr>
            <a:r>
              <a:rPr lang="en-US" dirty="0" smtClean="0"/>
              <a:t>remains unchanged in accord with the conservation of momentum.</a:t>
            </a:r>
          </a:p>
          <a:p>
            <a:pPr marL="514350" indent="-514350">
              <a:buFont typeface="+mj-lt"/>
              <a:buAutoNum type="alphaUcPeriod"/>
            </a:pPr>
            <a:r>
              <a:rPr lang="en-US" b="1" dirty="0" smtClean="0">
                <a:solidFill>
                  <a:srgbClr val="D81F19"/>
                </a:solidFill>
              </a:rPr>
              <a:t>doubles. </a:t>
            </a:r>
          </a:p>
          <a:p>
            <a:pPr marL="514350" indent="-514350">
              <a:buFont typeface="+mj-lt"/>
              <a:buAutoNum type="alphaUcPeriod"/>
            </a:pPr>
            <a:r>
              <a:rPr lang="en-US" dirty="0" smtClean="0"/>
              <a:t>quadruples.</a:t>
            </a:r>
          </a:p>
          <a:p>
            <a:pPr marL="514350" indent="-514350">
              <a:buFont typeface="+mj-lt"/>
              <a:buAutoNum type="alphaUcPeriod"/>
            </a:pPr>
            <a:r>
              <a:rPr lang="en-US" dirty="0" smtClean="0"/>
              <a:t>decreases.</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Impulse</a:t>
            </a:r>
            <a:endParaRPr lang="en-US"/>
          </a:p>
        </p:txBody>
      </p:sp>
      <p:sp>
        <p:nvSpPr>
          <p:cNvPr id="12291" name="Rectangle 3"/>
          <p:cNvSpPr>
            <a:spLocks noGrp="1" noChangeArrowheads="1"/>
          </p:cNvSpPr>
          <p:nvPr>
            <p:ph idx="1"/>
          </p:nvPr>
        </p:nvSpPr>
        <p:spPr/>
        <p:txBody>
          <a:bodyPr/>
          <a:lstStyle/>
          <a:p>
            <a:r>
              <a:rPr lang="en-US" dirty="0" smtClean="0"/>
              <a:t>Impulse</a:t>
            </a:r>
          </a:p>
          <a:p>
            <a:pPr lvl="1"/>
            <a:r>
              <a:rPr lang="en-US" dirty="0" smtClean="0"/>
              <a:t>product of force and contact time</a:t>
            </a:r>
          </a:p>
          <a:p>
            <a:pPr lvl="1"/>
            <a:r>
              <a:rPr lang="en-US" dirty="0" smtClean="0"/>
              <a:t>equation: impulse = force × </a:t>
            </a:r>
            <a:r>
              <a:rPr lang="en-US" dirty="0" smtClean="0">
                <a:sym typeface="Symbol" charset="0"/>
              </a:rPr>
              <a:t>time = </a:t>
            </a:r>
            <a:r>
              <a:rPr lang="en-US" i="1" dirty="0" smtClean="0">
                <a:sym typeface="Symbol" charset="0"/>
              </a:rPr>
              <a:t>Ft</a:t>
            </a:r>
          </a:p>
          <a:p>
            <a:r>
              <a:rPr lang="en-US" dirty="0" smtClean="0">
                <a:sym typeface="Symbol" charset="0"/>
              </a:rPr>
              <a:t>great force for long </a:t>
            </a:r>
            <a:r>
              <a:rPr lang="en-US" sz="3500" dirty="0" smtClean="0">
                <a:sym typeface="Symbol" charset="0"/>
              </a:rPr>
              <a:t>time</a:t>
            </a:r>
            <a:r>
              <a:rPr lang="en-US" dirty="0">
                <a:sym typeface="Symbol" charset="0"/>
              </a:rPr>
              <a:t> </a:t>
            </a:r>
            <a:r>
              <a:rPr lang="en-US" dirty="0" smtClean="0">
                <a:sym typeface="Symbol" charset="0"/>
              </a:rPr>
              <a:t>    large </a:t>
            </a:r>
            <a:r>
              <a:rPr lang="en-US" sz="3500" dirty="0" smtClean="0">
                <a:sym typeface="Symbol" charset="0"/>
              </a:rPr>
              <a:t>impulse</a:t>
            </a:r>
          </a:p>
          <a:p>
            <a:r>
              <a:rPr lang="en-US" dirty="0" smtClean="0">
                <a:sym typeface="Symbol" charset="0"/>
              </a:rPr>
              <a:t>same force for </a:t>
            </a:r>
            <a:r>
              <a:rPr lang="en-US" sz="3200" dirty="0" smtClean="0">
                <a:sym typeface="Symbol" charset="0"/>
              </a:rPr>
              <a:t>short</a:t>
            </a:r>
            <a:r>
              <a:rPr lang="en-US" dirty="0" smtClean="0">
                <a:sym typeface="Symbol" charset="0"/>
              </a:rPr>
              <a:t> time     </a:t>
            </a:r>
            <a:r>
              <a:rPr lang="en-US" sz="3200" dirty="0" smtClean="0">
                <a:sym typeface="Symbol" charset="0"/>
              </a:rPr>
              <a:t>smaller</a:t>
            </a:r>
            <a:r>
              <a:rPr lang="en-US" dirty="0" smtClean="0">
                <a:sym typeface="Symbol" charset="0"/>
              </a:rPr>
              <a:t> impulse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02_Figure.jpg"/>
          <p:cNvPicPr>
            <a:picLocks noChangeAspect="1"/>
          </p:cNvPicPr>
          <p:nvPr/>
        </p:nvPicPr>
        <p:blipFill rotWithShape="1">
          <a:blip r:embed="rId2">
            <a:extLst>
              <a:ext uri="{28A0092B-C50C-407E-A947-70E740481C1C}">
                <a14:useLocalDpi xmlns:a14="http://schemas.microsoft.com/office/drawing/2010/main" val="0"/>
              </a:ext>
            </a:extLst>
          </a:blip>
          <a:srcRect b="5951"/>
          <a:stretch/>
        </p:blipFill>
        <p:spPr>
          <a:xfrm>
            <a:off x="1828800" y="4158467"/>
            <a:ext cx="5486400" cy="1908918"/>
          </a:xfrm>
          <a:prstGeom prst="rect">
            <a:avLst/>
          </a:prstGeom>
        </p:spPr>
      </p:pic>
      <p:pic>
        <p:nvPicPr>
          <p:cNvPr id="6" name="Picture 5"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328" y="3025292"/>
            <a:ext cx="270072" cy="130680"/>
          </a:xfrm>
          <a:prstGeom prst="rect">
            <a:avLst/>
          </a:prstGeom>
        </p:spPr>
      </p:pic>
      <p:pic>
        <p:nvPicPr>
          <p:cNvPr id="7" name="Picture 6"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328" y="3615842"/>
            <a:ext cx="270072" cy="1306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077218"/>
          </a:xfrm>
        </p:spPr>
        <p:txBody>
          <a:bodyPr/>
          <a:lstStyle/>
          <a:p>
            <a:r>
              <a:rPr lang="en-US" dirty="0"/>
              <a:t>Impulse</a:t>
            </a:r>
            <a:br>
              <a:rPr lang="en-US" dirty="0"/>
            </a:br>
            <a:r>
              <a:rPr lang="en-US" dirty="0"/>
              <a:t>CHECK YOUR </a:t>
            </a:r>
            <a:r>
              <a:rPr lang="en-US" dirty="0" smtClean="0"/>
              <a:t>NEIGHBOR</a:t>
            </a:r>
            <a:endParaRPr lang="en-US" dirty="0"/>
          </a:p>
        </p:txBody>
      </p:sp>
      <p:sp>
        <p:nvSpPr>
          <p:cNvPr id="13315" name="Rectangle 3"/>
          <p:cNvSpPr>
            <a:spLocks noGrp="1" noChangeArrowheads="1"/>
          </p:cNvSpPr>
          <p:nvPr>
            <p:ph idx="1"/>
          </p:nvPr>
        </p:nvSpPr>
        <p:spPr/>
        <p:txBody>
          <a:bodyPr/>
          <a:lstStyle/>
          <a:p>
            <a:pPr marL="0" indent="0">
              <a:buNone/>
            </a:pPr>
            <a:r>
              <a:rPr lang="en-US" dirty="0"/>
              <a:t>When the force that produces an impulse acts for twice as much time, the impulse is</a:t>
            </a:r>
          </a:p>
          <a:p>
            <a:pPr marL="514350" indent="-514350">
              <a:buFont typeface="+mj-lt"/>
              <a:buAutoNum type="alphaUcPeriod"/>
            </a:pPr>
            <a:r>
              <a:rPr lang="en-US" dirty="0" smtClean="0"/>
              <a:t>not changed.</a:t>
            </a:r>
          </a:p>
          <a:p>
            <a:pPr marL="514350" indent="-514350">
              <a:buFont typeface="+mj-lt"/>
              <a:buAutoNum type="alphaUcPeriod"/>
            </a:pPr>
            <a:r>
              <a:rPr lang="en-US" dirty="0" smtClean="0"/>
              <a:t>increased by two times.</a:t>
            </a:r>
          </a:p>
          <a:p>
            <a:pPr marL="514350" indent="-514350">
              <a:buFont typeface="+mj-lt"/>
              <a:buAutoNum type="alphaUcPeriod"/>
            </a:pPr>
            <a:r>
              <a:rPr lang="en-US" dirty="0" smtClean="0"/>
              <a:t>increased by four times.</a:t>
            </a:r>
          </a:p>
          <a:p>
            <a:pPr marL="514350" indent="-514350">
              <a:buFont typeface="+mj-lt"/>
              <a:buAutoNum type="alphaUcPeriod"/>
            </a:pPr>
            <a:r>
              <a:rPr lang="en-US" dirty="0" smtClean="0"/>
              <a:t>decreased by half.</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077218"/>
          </a:xfrm>
        </p:spPr>
        <p:txBody>
          <a:bodyPr/>
          <a:lstStyle/>
          <a:p>
            <a:r>
              <a:rPr lang="en-US" dirty="0"/>
              <a:t>Impulse</a:t>
            </a:r>
            <a:br>
              <a:rPr lang="en-US" dirty="0"/>
            </a:br>
            <a:r>
              <a:rPr lang="en-US" dirty="0"/>
              <a:t>CHECK YOUR </a:t>
            </a:r>
            <a:r>
              <a:rPr lang="en-US" dirty="0" smtClean="0"/>
              <a:t>ANSWER</a:t>
            </a:r>
            <a:endParaRPr lang="en-US" dirty="0"/>
          </a:p>
        </p:txBody>
      </p:sp>
      <p:sp>
        <p:nvSpPr>
          <p:cNvPr id="14339" name="Rectangle 3"/>
          <p:cNvSpPr>
            <a:spLocks noGrp="1" noChangeArrowheads="1"/>
          </p:cNvSpPr>
          <p:nvPr>
            <p:ph idx="1"/>
          </p:nvPr>
        </p:nvSpPr>
        <p:spPr/>
        <p:txBody>
          <a:bodyPr/>
          <a:lstStyle/>
          <a:p>
            <a:pPr marL="0" indent="0">
              <a:buNone/>
            </a:pPr>
            <a:r>
              <a:rPr lang="en-US" dirty="0"/>
              <a:t>When the force that produces an impulse acts for twice as much time, the impulse is</a:t>
            </a:r>
          </a:p>
          <a:p>
            <a:pPr marL="514350" indent="-514350">
              <a:buFont typeface="+mj-lt"/>
              <a:buAutoNum type="alphaUcPeriod"/>
            </a:pPr>
            <a:r>
              <a:rPr lang="en-US" dirty="0" smtClean="0"/>
              <a:t>not changed.</a:t>
            </a:r>
          </a:p>
          <a:p>
            <a:pPr marL="514350" indent="-514350">
              <a:buFont typeface="+mj-lt"/>
              <a:buAutoNum type="alphaUcPeriod"/>
            </a:pPr>
            <a:r>
              <a:rPr lang="en-US" b="1" dirty="0" smtClean="0">
                <a:solidFill>
                  <a:srgbClr val="D81F19"/>
                </a:solidFill>
              </a:rPr>
              <a:t>increased by two times. </a:t>
            </a:r>
          </a:p>
          <a:p>
            <a:pPr marL="514350" indent="-514350">
              <a:buFont typeface="+mj-lt"/>
              <a:buAutoNum type="alphaUcPeriod"/>
            </a:pPr>
            <a:r>
              <a:rPr lang="en-US" dirty="0" smtClean="0"/>
              <a:t>increased by four times.</a:t>
            </a:r>
          </a:p>
          <a:p>
            <a:pPr marL="514350" indent="-514350">
              <a:buFont typeface="+mj-lt"/>
              <a:buAutoNum type="alphaUcPeriod"/>
            </a:pPr>
            <a:r>
              <a:rPr lang="en-US" dirty="0" smtClean="0"/>
              <a:t>decreased by half.</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Impulse Changes Momentum</a:t>
            </a:r>
            <a:endParaRPr lang="en-US"/>
          </a:p>
        </p:txBody>
      </p:sp>
      <p:sp>
        <p:nvSpPr>
          <p:cNvPr id="15363" name="Rectangle 3"/>
          <p:cNvSpPr>
            <a:spLocks noGrp="1" noChangeArrowheads="1"/>
          </p:cNvSpPr>
          <p:nvPr>
            <p:ph idx="1"/>
          </p:nvPr>
        </p:nvSpPr>
        <p:spPr/>
        <p:txBody>
          <a:bodyPr/>
          <a:lstStyle/>
          <a:p>
            <a:r>
              <a:rPr lang="en-US" dirty="0" smtClean="0"/>
              <a:t>The change in momentum of an object is equal to the impulse applied to it (force multiplied by the time interval during which the force is applied)</a:t>
            </a:r>
          </a:p>
          <a:p>
            <a:endParaRPr lang="en-US" dirty="0" smtClean="0"/>
          </a:p>
          <a:p>
            <a:pPr marL="0" indent="0" algn="ctr">
              <a:buNone/>
            </a:pPr>
            <a:r>
              <a:rPr lang="en-US" dirty="0" smtClean="0"/>
              <a:t> Force × time = change in momentum</a:t>
            </a:r>
          </a:p>
          <a:p>
            <a:pPr marL="0" indent="0" algn="ctr">
              <a:buNone/>
            </a:pPr>
            <a:r>
              <a:rPr lang="en-US" i="1" dirty="0" smtClean="0"/>
              <a:t>Ft</a:t>
            </a:r>
            <a:r>
              <a:rPr lang="en-US" dirty="0" smtClean="0"/>
              <a:t> = </a:t>
            </a:r>
            <a:r>
              <a:rPr lang="en-US" dirty="0" err="1" smtClean="0"/>
              <a:t>Δ</a:t>
            </a:r>
            <a:r>
              <a:rPr lang="en-US" i="1" dirty="0" err="1" smtClean="0"/>
              <a:t>mv</a:t>
            </a:r>
            <a:endParaRPr lang="en-US" i="1" dirty="0" smtClean="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Impulse Changes Momentum</a:t>
            </a:r>
            <a:endParaRPr lang="en-US"/>
          </a:p>
        </p:txBody>
      </p:sp>
      <p:sp>
        <p:nvSpPr>
          <p:cNvPr id="16387" name="Rectangle 3"/>
          <p:cNvSpPr>
            <a:spLocks noGrp="1" noChangeArrowheads="1"/>
          </p:cNvSpPr>
          <p:nvPr>
            <p:ph idx="1"/>
          </p:nvPr>
        </p:nvSpPr>
        <p:spPr/>
        <p:txBody>
          <a:bodyPr/>
          <a:lstStyle/>
          <a:p>
            <a:r>
              <a:rPr lang="en-US" dirty="0" smtClean="0"/>
              <a:t>Cases of momentum changes:</a:t>
            </a:r>
          </a:p>
          <a:p>
            <a:pPr lvl="1"/>
            <a:r>
              <a:rPr lang="en-US" dirty="0" smtClean="0"/>
              <a:t>Increasing momentum</a:t>
            </a:r>
          </a:p>
          <a:p>
            <a:pPr lvl="2"/>
            <a:r>
              <a:rPr lang="en-US" dirty="0" smtClean="0"/>
              <a:t>apply great force for long time produces great increase in momentum</a:t>
            </a:r>
          </a:p>
          <a:p>
            <a:pPr lvl="1"/>
            <a:r>
              <a:rPr lang="en-US" i="1" dirty="0" smtClean="0"/>
              <a:t>Examples</a:t>
            </a:r>
            <a:r>
              <a:rPr lang="en-US" dirty="0" smtClean="0"/>
              <a:t>:</a:t>
            </a:r>
          </a:p>
          <a:p>
            <a:pPr lvl="2"/>
            <a:r>
              <a:rPr lang="en-US" dirty="0" smtClean="0"/>
              <a:t>golfer follows through while teeing off </a:t>
            </a:r>
          </a:p>
          <a:p>
            <a:pPr lvl="2"/>
            <a:r>
              <a:rPr lang="en-US" dirty="0" smtClean="0"/>
              <a:t>long barrels of long-range cannons</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077218"/>
          </a:xfrm>
        </p:spPr>
        <p:txBody>
          <a:bodyPr/>
          <a:lstStyle/>
          <a:p>
            <a:r>
              <a:rPr lang="en-US" dirty="0"/>
              <a:t>Impulse Changes Momentum</a:t>
            </a:r>
            <a:br>
              <a:rPr lang="en-US" dirty="0"/>
            </a:br>
            <a:r>
              <a:rPr lang="en-US" dirty="0"/>
              <a:t>CHECK YOUR </a:t>
            </a:r>
            <a:r>
              <a:rPr lang="en-US" dirty="0" smtClean="0"/>
              <a:t>NEIGHBOR</a:t>
            </a:r>
            <a:endParaRPr lang="en-US" dirty="0"/>
          </a:p>
        </p:txBody>
      </p:sp>
      <p:sp>
        <p:nvSpPr>
          <p:cNvPr id="18435" name="Rectangle 3"/>
          <p:cNvSpPr>
            <a:spLocks noGrp="1" noChangeArrowheads="1"/>
          </p:cNvSpPr>
          <p:nvPr>
            <p:ph idx="1"/>
          </p:nvPr>
        </p:nvSpPr>
        <p:spPr/>
        <p:txBody>
          <a:bodyPr/>
          <a:lstStyle/>
          <a:p>
            <a:pPr marL="0" indent="0">
              <a:buNone/>
            </a:pPr>
            <a:r>
              <a:rPr lang="en-US" sz="2200" dirty="0"/>
              <a:t>A cannonball shot from a cannon with a long barrel will emerge with greater speed, because the cannonball receives a greater</a:t>
            </a:r>
          </a:p>
          <a:p>
            <a:pPr marL="514350" indent="-514350">
              <a:buFont typeface="+mj-lt"/>
              <a:buAutoNum type="alphaUcPeriod"/>
            </a:pPr>
            <a:r>
              <a:rPr lang="en-US" sz="2200" dirty="0" smtClean="0"/>
              <a:t>average force.</a:t>
            </a:r>
          </a:p>
          <a:p>
            <a:pPr marL="514350" indent="-514350">
              <a:buFont typeface="+mj-lt"/>
              <a:buAutoNum type="alphaUcPeriod"/>
            </a:pPr>
            <a:r>
              <a:rPr lang="en-US" sz="2200" dirty="0" smtClean="0"/>
              <a:t>impulse. </a:t>
            </a:r>
          </a:p>
          <a:p>
            <a:pPr marL="514350" indent="-514350">
              <a:buFont typeface="+mj-lt"/>
              <a:buAutoNum type="alphaUcPeriod"/>
            </a:pPr>
            <a:r>
              <a:rPr lang="en-US" sz="2200" dirty="0" smtClean="0"/>
              <a:t>Both of the above.</a:t>
            </a:r>
          </a:p>
          <a:p>
            <a:pPr marL="514350" indent="-514350">
              <a:buFont typeface="+mj-lt"/>
              <a:buAutoNum type="alphaUcPeriod"/>
            </a:pPr>
            <a:r>
              <a:rPr lang="en-US" sz="2200" dirty="0" smtClean="0"/>
              <a:t>Neither of the above.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077218"/>
          </a:xfrm>
        </p:spPr>
        <p:txBody>
          <a:bodyPr/>
          <a:lstStyle/>
          <a:p>
            <a:r>
              <a:rPr lang="en-US" dirty="0"/>
              <a:t>Impulse Changes Momentum</a:t>
            </a:r>
            <a:br>
              <a:rPr lang="en-US" dirty="0"/>
            </a:br>
            <a:r>
              <a:rPr lang="en-US" dirty="0"/>
              <a:t>CHECK YOUR </a:t>
            </a:r>
            <a:r>
              <a:rPr lang="en-US" dirty="0" smtClean="0"/>
              <a:t>ANSWER</a:t>
            </a:r>
            <a:endParaRPr lang="en-US" dirty="0"/>
          </a:p>
        </p:txBody>
      </p:sp>
      <p:sp>
        <p:nvSpPr>
          <p:cNvPr id="18435" name="Rectangle 3"/>
          <p:cNvSpPr>
            <a:spLocks noGrp="1" noChangeArrowheads="1"/>
          </p:cNvSpPr>
          <p:nvPr>
            <p:ph idx="1"/>
          </p:nvPr>
        </p:nvSpPr>
        <p:spPr/>
        <p:txBody>
          <a:bodyPr/>
          <a:lstStyle/>
          <a:p>
            <a:pPr marL="0" indent="0">
              <a:buNone/>
            </a:pPr>
            <a:r>
              <a:rPr lang="en-US" sz="2200" dirty="0"/>
              <a:t>A cannonball shot from a cannon with a long barrel will emerge with greater speed, because the cannonball receives a greater</a:t>
            </a:r>
          </a:p>
          <a:p>
            <a:pPr marL="514350" indent="-514350">
              <a:buFont typeface="+mj-lt"/>
              <a:buAutoNum type="alphaUcPeriod"/>
            </a:pPr>
            <a:r>
              <a:rPr lang="en-US" sz="2200" dirty="0" smtClean="0"/>
              <a:t>average force.</a:t>
            </a:r>
          </a:p>
          <a:p>
            <a:pPr marL="514350" indent="-514350">
              <a:buFont typeface="+mj-lt"/>
              <a:buAutoNum type="alphaUcPeriod"/>
            </a:pPr>
            <a:r>
              <a:rPr lang="en-US" sz="2200" b="1" dirty="0" smtClean="0">
                <a:solidFill>
                  <a:srgbClr val="D81F19"/>
                </a:solidFill>
              </a:rPr>
              <a:t>impulse. </a:t>
            </a:r>
          </a:p>
          <a:p>
            <a:pPr marL="514350" indent="-514350">
              <a:buFont typeface="+mj-lt"/>
              <a:buAutoNum type="alphaUcPeriod"/>
            </a:pPr>
            <a:r>
              <a:rPr lang="en-US" sz="2200" dirty="0" smtClean="0"/>
              <a:t>Both of the above.</a:t>
            </a:r>
          </a:p>
          <a:p>
            <a:pPr marL="514350" indent="-514350">
              <a:buFont typeface="+mj-lt"/>
              <a:buAutoNum type="alphaUcPeriod"/>
            </a:pPr>
            <a:r>
              <a:rPr lang="en-US" sz="2200" dirty="0" smtClean="0"/>
              <a:t>Neither of the above.</a:t>
            </a:r>
          </a:p>
          <a:p>
            <a:endParaRPr lang="en-US" sz="2200" dirty="0" smtClean="0"/>
          </a:p>
          <a:p>
            <a:pPr marL="0" indent="0">
              <a:buNone/>
            </a:pPr>
            <a:r>
              <a:rPr lang="en-US" sz="2200" b="1" i="1" dirty="0" smtClean="0"/>
              <a:t>Explanation:</a:t>
            </a:r>
          </a:p>
          <a:p>
            <a:pPr marL="0" indent="0">
              <a:buNone/>
            </a:pPr>
            <a:r>
              <a:rPr lang="en-US" sz="2200" dirty="0" smtClean="0"/>
              <a:t>The force on the cannonball will be the same for a short- or long-barreled cannon. The longer barrel provides for a longer time for the force to act and therefore a greater impulse. (The long barrel also provides a longer distance that the force acts, providing greater work and greater KE of the cannonball.)</a:t>
            </a:r>
            <a:endParaRPr lang="en-US" sz="22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extLst>
      <p:ext uri="{BB962C8B-B14F-4D97-AF65-F5344CB8AC3E}">
        <p14:creationId xmlns:p14="http://schemas.microsoft.com/office/powerpoint/2010/main" val="33227953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Impulse Changes Momentum</a:t>
            </a:r>
            <a:endParaRPr lang="en-US"/>
          </a:p>
        </p:txBody>
      </p:sp>
      <p:sp>
        <p:nvSpPr>
          <p:cNvPr id="19459" name="Rectangle 3"/>
          <p:cNvSpPr>
            <a:spLocks noGrp="1" noChangeArrowheads="1"/>
          </p:cNvSpPr>
          <p:nvPr>
            <p:ph idx="1"/>
          </p:nvPr>
        </p:nvSpPr>
        <p:spPr/>
        <p:txBody>
          <a:bodyPr/>
          <a:lstStyle/>
          <a:p>
            <a:r>
              <a:rPr lang="en-US" dirty="0" smtClean="0"/>
              <a:t>Cases of momentum changes:</a:t>
            </a:r>
          </a:p>
          <a:p>
            <a:pPr lvl="1"/>
            <a:r>
              <a:rPr lang="en-US" dirty="0" smtClean="0"/>
              <a:t>Decreasing momentum</a:t>
            </a:r>
          </a:p>
          <a:p>
            <a:pPr lvl="2"/>
            <a:r>
              <a:rPr lang="en-US" dirty="0" smtClean="0"/>
              <a:t>over a longer time results in smaller force</a:t>
            </a:r>
          </a:p>
          <a:p>
            <a:pPr lvl="1"/>
            <a:r>
              <a:rPr lang="en-US" i="1" dirty="0" smtClean="0"/>
              <a:t>Examples</a:t>
            </a:r>
            <a:r>
              <a:rPr lang="en-US" dirty="0" smtClean="0"/>
              <a:t>:</a:t>
            </a:r>
          </a:p>
          <a:p>
            <a:pPr lvl="2"/>
            <a:r>
              <a:rPr lang="en-US" dirty="0" smtClean="0"/>
              <a:t>Driving into a haystack versus into a brick wall</a:t>
            </a:r>
          </a:p>
          <a:p>
            <a:pPr lvl="2"/>
            <a:r>
              <a:rPr lang="en-US" dirty="0" smtClean="0"/>
              <a:t>Jumping in a safety net versus onto solid ground</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Impulse Changes Momentum</a:t>
            </a:r>
            <a:endParaRPr lang="en-US"/>
          </a:p>
        </p:txBody>
      </p:sp>
      <p:sp>
        <p:nvSpPr>
          <p:cNvPr id="20483" name="Rectangle 3"/>
          <p:cNvSpPr>
            <a:spLocks noGrp="1" noChangeArrowheads="1"/>
          </p:cNvSpPr>
          <p:nvPr>
            <p:ph idx="1"/>
          </p:nvPr>
        </p:nvSpPr>
        <p:spPr/>
        <p:txBody>
          <a:bodyPr/>
          <a:lstStyle/>
          <a:p>
            <a:r>
              <a:rPr lang="en-US" dirty="0" smtClean="0"/>
              <a:t>When a car is out of control, it is better to hit a haystack than a concrete wall. Common sense, but with a physics reason:</a:t>
            </a:r>
          </a:p>
          <a:p>
            <a:pPr marL="4402138" lvl="2" indent="1588">
              <a:buNone/>
            </a:pPr>
            <a:r>
              <a:rPr lang="en-US" dirty="0" smtClean="0"/>
              <a:t>Same impulse occurs either way, but extension of hitting time reduces hitting force.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04_Figure.jpg"/>
          <p:cNvPicPr>
            <a:picLocks noChangeAspect="1"/>
          </p:cNvPicPr>
          <p:nvPr/>
        </p:nvPicPr>
        <p:blipFill rotWithShape="1">
          <a:blip r:embed="rId2">
            <a:extLst>
              <a:ext uri="{28A0092B-C50C-407E-A947-70E740481C1C}">
                <a14:useLocalDpi xmlns:a14="http://schemas.microsoft.com/office/drawing/2010/main" val="0"/>
              </a:ext>
            </a:extLst>
          </a:blip>
          <a:srcRect b="8143"/>
          <a:stretch/>
        </p:blipFill>
        <p:spPr>
          <a:xfrm>
            <a:off x="188148" y="2641036"/>
            <a:ext cx="4572000" cy="1086385"/>
          </a:xfrm>
          <a:prstGeom prst="rect">
            <a:avLst/>
          </a:prstGeom>
        </p:spPr>
      </p:pic>
      <p:pic>
        <p:nvPicPr>
          <p:cNvPr id="12" name="Picture 11" descr="03_05_Figure.jpg"/>
          <p:cNvPicPr>
            <a:picLocks noChangeAspect="1"/>
          </p:cNvPicPr>
          <p:nvPr/>
        </p:nvPicPr>
        <p:blipFill rotWithShape="1">
          <a:blip r:embed="rId3">
            <a:extLst>
              <a:ext uri="{28A0092B-C50C-407E-A947-70E740481C1C}">
                <a14:useLocalDpi xmlns:a14="http://schemas.microsoft.com/office/drawing/2010/main" val="0"/>
              </a:ext>
            </a:extLst>
          </a:blip>
          <a:srcRect b="4187"/>
          <a:stretch/>
        </p:blipFill>
        <p:spPr>
          <a:xfrm>
            <a:off x="150519" y="4002137"/>
            <a:ext cx="4572000" cy="22880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This lecture will help you understand:</a:t>
            </a:r>
            <a:endParaRPr lang="en-US"/>
          </a:p>
        </p:txBody>
      </p:sp>
      <p:sp>
        <p:nvSpPr>
          <p:cNvPr id="3075" name="Rectangle 3"/>
          <p:cNvSpPr>
            <a:spLocks noGrp="1" noChangeArrowheads="1"/>
          </p:cNvSpPr>
          <p:nvPr>
            <p:ph idx="1"/>
          </p:nvPr>
        </p:nvSpPr>
        <p:spPr>
          <a:xfrm>
            <a:off x="365125" y="1141413"/>
            <a:ext cx="8229600" cy="5255624"/>
          </a:xfrm>
        </p:spPr>
        <p:txBody>
          <a:bodyPr/>
          <a:lstStyle/>
          <a:p>
            <a:r>
              <a:rPr lang="en-US" dirty="0" smtClean="0"/>
              <a:t>Momentum and Impulse</a:t>
            </a:r>
          </a:p>
          <a:p>
            <a:r>
              <a:rPr lang="en-US" dirty="0" smtClean="0"/>
              <a:t>Impulse Changes Momentum</a:t>
            </a:r>
          </a:p>
          <a:p>
            <a:r>
              <a:rPr lang="en-US" dirty="0" smtClean="0"/>
              <a:t>Conservation of Momentum</a:t>
            </a:r>
          </a:p>
          <a:p>
            <a:r>
              <a:rPr lang="en-US" dirty="0" smtClean="0"/>
              <a:t>Energy and Work</a:t>
            </a:r>
          </a:p>
          <a:p>
            <a:r>
              <a:rPr lang="en-US" dirty="0" smtClean="0"/>
              <a:t>Power</a:t>
            </a:r>
          </a:p>
          <a:p>
            <a:r>
              <a:rPr lang="en-US" dirty="0" smtClean="0"/>
              <a:t>Work-Energy Theorem</a:t>
            </a:r>
          </a:p>
          <a:p>
            <a:r>
              <a:rPr lang="en-US" dirty="0" smtClean="0"/>
              <a:t>Conservation of Energy</a:t>
            </a:r>
          </a:p>
          <a:p>
            <a:r>
              <a:rPr lang="en-US" dirty="0" smtClean="0"/>
              <a:t>Machines</a:t>
            </a:r>
          </a:p>
          <a:p>
            <a:r>
              <a:rPr lang="en-US" dirty="0" smtClean="0"/>
              <a:t>Efficiency</a:t>
            </a:r>
          </a:p>
          <a:p>
            <a:r>
              <a:rPr lang="en-US" dirty="0" smtClean="0"/>
              <a:t>Sources of Energy</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Impulse Changes Momentum</a:t>
            </a:r>
            <a:endParaRPr lang="en-US"/>
          </a:p>
        </p:txBody>
      </p:sp>
      <p:sp>
        <p:nvSpPr>
          <p:cNvPr id="21507" name="Rectangle 3"/>
          <p:cNvSpPr>
            <a:spLocks noGrp="1" noChangeArrowheads="1"/>
          </p:cNvSpPr>
          <p:nvPr>
            <p:ph idx="1"/>
          </p:nvPr>
        </p:nvSpPr>
        <p:spPr/>
        <p:txBody>
          <a:bodyPr/>
          <a:lstStyle/>
          <a:p>
            <a:r>
              <a:rPr lang="en-US" i="1" dirty="0" smtClean="0"/>
              <a:t>Examples</a:t>
            </a:r>
            <a:r>
              <a:rPr lang="en-US" dirty="0" smtClean="0"/>
              <a:t> (continued): </a:t>
            </a:r>
          </a:p>
          <a:p>
            <a:pPr lvl="1"/>
            <a:r>
              <a:rPr lang="en-US" dirty="0" smtClean="0"/>
              <a:t>In jumping, bend your knees when your feet make contact with the ground because the extension of time during your momentum decrease reduces the force on you </a:t>
            </a:r>
          </a:p>
          <a:p>
            <a:pPr lvl="1"/>
            <a:r>
              <a:rPr lang="en-US" dirty="0" smtClean="0"/>
              <a:t>In boxing, ride with the punch</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06_Figure.jpg"/>
          <p:cNvPicPr>
            <a:picLocks noChangeAspect="1"/>
          </p:cNvPicPr>
          <p:nvPr/>
        </p:nvPicPr>
        <p:blipFill rotWithShape="1">
          <a:blip r:embed="rId2">
            <a:extLst>
              <a:ext uri="{28A0092B-C50C-407E-A947-70E740481C1C}">
                <a14:useLocalDpi xmlns:a14="http://schemas.microsoft.com/office/drawing/2010/main" val="0"/>
              </a:ext>
            </a:extLst>
          </a:blip>
          <a:srcRect b="3516"/>
          <a:stretch/>
        </p:blipFill>
        <p:spPr>
          <a:xfrm>
            <a:off x="2286000" y="3999416"/>
            <a:ext cx="4572000" cy="26073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Impulse Changes Momentum</a:t>
            </a:r>
            <a:endParaRPr lang="en-US"/>
          </a:p>
        </p:txBody>
      </p:sp>
      <p:sp>
        <p:nvSpPr>
          <p:cNvPr id="22531" name="Rectangle 3"/>
          <p:cNvSpPr>
            <a:spLocks noGrp="1" noChangeArrowheads="1"/>
          </p:cNvSpPr>
          <p:nvPr>
            <p:ph idx="1"/>
          </p:nvPr>
        </p:nvSpPr>
        <p:spPr/>
        <p:txBody>
          <a:bodyPr/>
          <a:lstStyle/>
          <a:p>
            <a:r>
              <a:rPr lang="en-US" sz="2400" dirty="0" smtClean="0"/>
              <a:t>Cases of momentum changes:</a:t>
            </a:r>
          </a:p>
          <a:p>
            <a:pPr lvl="1"/>
            <a:r>
              <a:rPr lang="en-US" sz="2400" dirty="0" smtClean="0"/>
              <a:t>Decreasing momentum over a short time</a:t>
            </a:r>
          </a:p>
          <a:p>
            <a:pPr lvl="2"/>
            <a:r>
              <a:rPr lang="en-US" sz="2000" dirty="0" smtClean="0"/>
              <a:t>Short time interval produces a large force. 	</a:t>
            </a:r>
          </a:p>
          <a:p>
            <a:pPr lvl="1"/>
            <a:r>
              <a:rPr lang="en-US" sz="2400" dirty="0" smtClean="0"/>
              <a:t>Example:</a:t>
            </a:r>
          </a:p>
          <a:p>
            <a:pPr lvl="2"/>
            <a:r>
              <a:rPr lang="en-US" sz="2000" dirty="0" err="1" smtClean="0"/>
              <a:t>Cassy</a:t>
            </a:r>
            <a:r>
              <a:rPr lang="en-US" sz="2000" dirty="0" smtClean="0"/>
              <a:t> splits a stack of bricks </a:t>
            </a:r>
            <a:br>
              <a:rPr lang="en-US" sz="2000" dirty="0" smtClean="0"/>
            </a:br>
            <a:r>
              <a:rPr lang="en-US" sz="2000" dirty="0" smtClean="0"/>
              <a:t>by bringing her arm and hand </a:t>
            </a:r>
            <a:br>
              <a:rPr lang="en-US" sz="2000" dirty="0" smtClean="0"/>
            </a:br>
            <a:r>
              <a:rPr lang="en-US" sz="2000" dirty="0" smtClean="0"/>
              <a:t>swiftly against the bricks with </a:t>
            </a:r>
            <a:br>
              <a:rPr lang="en-US" sz="2000" dirty="0" smtClean="0"/>
            </a:br>
            <a:r>
              <a:rPr lang="en-US" sz="2000" dirty="0" smtClean="0"/>
              <a:t>considerable momentum. </a:t>
            </a:r>
            <a:br>
              <a:rPr lang="en-US" sz="2000" dirty="0" smtClean="0"/>
            </a:br>
            <a:r>
              <a:rPr lang="en-US" sz="2000" dirty="0" smtClean="0"/>
              <a:t>Brief contact and huge </a:t>
            </a:r>
            <a:br>
              <a:rPr lang="en-US" sz="2000" dirty="0" smtClean="0"/>
            </a:br>
            <a:r>
              <a:rPr lang="en-US" sz="2000" dirty="0" smtClean="0"/>
              <a:t>impact force.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07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972" y="2765553"/>
            <a:ext cx="3657600" cy="35278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1077218"/>
          </a:xfrm>
        </p:spPr>
        <p:txBody>
          <a:bodyPr/>
          <a:lstStyle/>
          <a:p>
            <a:r>
              <a:rPr lang="en-US" dirty="0"/>
              <a:t>Impulse Changes Momentum</a:t>
            </a:r>
            <a:br>
              <a:rPr lang="en-US" dirty="0"/>
            </a:br>
            <a:r>
              <a:rPr lang="en-US" dirty="0"/>
              <a:t>CHECK YOUR </a:t>
            </a:r>
            <a:r>
              <a:rPr lang="en-US" dirty="0" smtClean="0"/>
              <a:t>NEIGHBOR</a:t>
            </a:r>
            <a:endParaRPr lang="en-US" dirty="0"/>
          </a:p>
        </p:txBody>
      </p:sp>
      <p:sp>
        <p:nvSpPr>
          <p:cNvPr id="23555" name="Rectangle 3"/>
          <p:cNvSpPr>
            <a:spLocks noGrp="1" noChangeArrowheads="1"/>
          </p:cNvSpPr>
          <p:nvPr>
            <p:ph idx="1"/>
          </p:nvPr>
        </p:nvSpPr>
        <p:spPr/>
        <p:txBody>
          <a:bodyPr/>
          <a:lstStyle/>
          <a:p>
            <a:pPr marL="0" indent="0">
              <a:buNone/>
            </a:pPr>
            <a:r>
              <a:rPr lang="en-US" sz="2400" dirty="0"/>
              <a:t>A fast-moving car hitting a haystack or hitting a cement wall produces vastly different results. Both experience</a:t>
            </a:r>
          </a:p>
          <a:p>
            <a:pPr marL="514350" indent="-514350">
              <a:buFont typeface="+mj-lt"/>
              <a:buAutoNum type="alphaUcPeriod"/>
            </a:pPr>
            <a:r>
              <a:rPr lang="en-US" sz="2400" dirty="0" smtClean="0"/>
              <a:t>the same change in momentum.</a:t>
            </a:r>
          </a:p>
          <a:p>
            <a:pPr marL="514350" indent="-514350">
              <a:buFont typeface="+mj-lt"/>
              <a:buAutoNum type="alphaUcPeriod"/>
            </a:pPr>
            <a:r>
              <a:rPr lang="en-US" sz="2400" dirty="0" smtClean="0"/>
              <a:t>the same impulse.</a:t>
            </a:r>
          </a:p>
          <a:p>
            <a:pPr marL="514350" indent="-514350">
              <a:buFont typeface="+mj-lt"/>
              <a:buAutoNum type="alphaUcPeriod"/>
            </a:pPr>
            <a:r>
              <a:rPr lang="en-US" sz="2400" dirty="0" smtClean="0"/>
              <a:t>the same force.</a:t>
            </a:r>
          </a:p>
          <a:p>
            <a:pPr marL="514350" indent="-514350">
              <a:buFont typeface="+mj-lt"/>
              <a:buAutoNum type="alphaUcPeriod"/>
            </a:pPr>
            <a:r>
              <a:rPr lang="en-US" sz="2400" dirty="0" smtClean="0"/>
              <a:t>A and B.</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7218"/>
          </a:xfrm>
        </p:spPr>
        <p:txBody>
          <a:bodyPr/>
          <a:lstStyle/>
          <a:p>
            <a:r>
              <a:rPr lang="en-US" dirty="0"/>
              <a:t>Impulse Changes Momentum</a:t>
            </a:r>
            <a:br>
              <a:rPr lang="en-US" dirty="0"/>
            </a:br>
            <a:r>
              <a:rPr lang="en-US" dirty="0"/>
              <a:t>CHECK YOUR </a:t>
            </a:r>
            <a:r>
              <a:rPr lang="en-US" dirty="0" smtClean="0"/>
              <a:t>ANSWER</a:t>
            </a:r>
            <a:endParaRPr lang="en-US" dirty="0"/>
          </a:p>
        </p:txBody>
      </p:sp>
      <p:sp>
        <p:nvSpPr>
          <p:cNvPr id="24579" name="Rectangle 3"/>
          <p:cNvSpPr>
            <a:spLocks noGrp="1" noChangeArrowheads="1"/>
          </p:cNvSpPr>
          <p:nvPr>
            <p:ph idx="1"/>
          </p:nvPr>
        </p:nvSpPr>
        <p:spPr/>
        <p:txBody>
          <a:bodyPr/>
          <a:lstStyle/>
          <a:p>
            <a:pPr marL="0" indent="0">
              <a:buNone/>
            </a:pPr>
            <a:r>
              <a:rPr lang="en-US" sz="2400" dirty="0"/>
              <a:t>A fast-moving car hitting a haystack or hitting a cement wall produces vastly different results. Both experience</a:t>
            </a:r>
          </a:p>
          <a:p>
            <a:pPr marL="514350" indent="-514350">
              <a:buFont typeface="+mj-lt"/>
              <a:buAutoNum type="alphaUcPeriod"/>
            </a:pPr>
            <a:r>
              <a:rPr lang="en-US" sz="2400" dirty="0" smtClean="0"/>
              <a:t>the same change in momentum.</a:t>
            </a:r>
          </a:p>
          <a:p>
            <a:pPr marL="514350" indent="-514350">
              <a:buFont typeface="+mj-lt"/>
              <a:buAutoNum type="alphaUcPeriod"/>
            </a:pPr>
            <a:r>
              <a:rPr lang="en-US" sz="2400" dirty="0" smtClean="0"/>
              <a:t>the same impulse.</a:t>
            </a:r>
          </a:p>
          <a:p>
            <a:pPr marL="514350" indent="-514350">
              <a:buFont typeface="+mj-lt"/>
              <a:buAutoNum type="alphaUcPeriod"/>
            </a:pPr>
            <a:r>
              <a:rPr lang="en-US" sz="2400" dirty="0" smtClean="0"/>
              <a:t>the same force.</a:t>
            </a:r>
          </a:p>
          <a:p>
            <a:pPr marL="514350" indent="-514350">
              <a:buFont typeface="+mj-lt"/>
              <a:buAutoNum type="alphaUcPeriod"/>
            </a:pPr>
            <a:r>
              <a:rPr lang="en-US" sz="2400" b="1" dirty="0" smtClean="0">
                <a:solidFill>
                  <a:srgbClr val="D81F19"/>
                </a:solidFill>
              </a:rPr>
              <a:t>A and B.</a:t>
            </a:r>
          </a:p>
          <a:p>
            <a:endParaRPr lang="en-US" sz="2400" dirty="0" smtClean="0"/>
          </a:p>
          <a:p>
            <a:pPr marL="0" indent="0">
              <a:buNone/>
            </a:pPr>
            <a:r>
              <a:rPr lang="en-US" sz="2400" b="1" i="1" dirty="0" smtClean="0"/>
              <a:t>Explanation:</a:t>
            </a:r>
          </a:p>
          <a:p>
            <a:pPr marL="0" indent="0">
              <a:buNone/>
            </a:pPr>
            <a:r>
              <a:rPr lang="en-US" sz="2400" dirty="0" smtClean="0"/>
              <a:t>Although stopping the momentum is the same whether done slowly or quickly, the force is vastly different. Be sure to distinguish between momentum, impulse, and force.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077218"/>
          </a:xfrm>
        </p:spPr>
        <p:txBody>
          <a:bodyPr/>
          <a:lstStyle/>
          <a:p>
            <a:r>
              <a:rPr lang="en-US" dirty="0"/>
              <a:t>Impulse Changes Momentum</a:t>
            </a:r>
            <a:br>
              <a:rPr lang="en-US" dirty="0"/>
            </a:br>
            <a:r>
              <a:rPr lang="en-US" dirty="0"/>
              <a:t>CHECK YOUR </a:t>
            </a:r>
            <a:r>
              <a:rPr lang="en-US" dirty="0" smtClean="0"/>
              <a:t>NEIGHBOR</a:t>
            </a:r>
            <a:endParaRPr lang="en-US" dirty="0"/>
          </a:p>
        </p:txBody>
      </p:sp>
      <p:sp>
        <p:nvSpPr>
          <p:cNvPr id="25603" name="Rectangle 3"/>
          <p:cNvSpPr>
            <a:spLocks noGrp="1" noChangeArrowheads="1"/>
          </p:cNvSpPr>
          <p:nvPr>
            <p:ph idx="1"/>
          </p:nvPr>
        </p:nvSpPr>
        <p:spPr/>
        <p:txBody>
          <a:bodyPr/>
          <a:lstStyle/>
          <a:p>
            <a:pPr marL="0" indent="0">
              <a:buNone/>
            </a:pPr>
            <a:r>
              <a:rPr lang="en-US" sz="2400" dirty="0"/>
              <a:t>When a dish falls, will the change in momentum be less if it lands on a carpet than if it lands on a hard floor? (Careful!)</a:t>
            </a:r>
          </a:p>
          <a:p>
            <a:pPr marL="514350" indent="-514350">
              <a:buFont typeface="+mj-lt"/>
              <a:buAutoNum type="alphaUcPeriod"/>
            </a:pPr>
            <a:r>
              <a:rPr lang="en-US" sz="2400" dirty="0" smtClean="0"/>
              <a:t>No, both are the same.</a:t>
            </a:r>
          </a:p>
          <a:p>
            <a:pPr marL="514350" indent="-514350">
              <a:buFont typeface="+mj-lt"/>
              <a:buAutoNum type="alphaUcPeriod"/>
            </a:pPr>
            <a:r>
              <a:rPr lang="en-US" sz="2400" dirty="0" smtClean="0"/>
              <a:t>Yes, less if it lands on the carpet. </a:t>
            </a:r>
          </a:p>
          <a:p>
            <a:pPr marL="514350" indent="-514350">
              <a:buFont typeface="+mj-lt"/>
              <a:buAutoNum type="alphaUcPeriod"/>
            </a:pPr>
            <a:r>
              <a:rPr lang="en-US" sz="2400" dirty="0" smtClean="0"/>
              <a:t>No, less if it lands on a hard floor.</a:t>
            </a:r>
          </a:p>
          <a:p>
            <a:pPr marL="514350" indent="-514350">
              <a:buFont typeface="+mj-lt"/>
              <a:buAutoNum type="alphaUcPeriod"/>
            </a:pPr>
            <a:r>
              <a:rPr lang="en-US" sz="2400" dirty="0" smtClean="0"/>
              <a:t>No, more if it lands on a hard floor.</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077218"/>
          </a:xfrm>
        </p:spPr>
        <p:txBody>
          <a:bodyPr/>
          <a:lstStyle/>
          <a:p>
            <a:r>
              <a:rPr lang="en-US" dirty="0"/>
              <a:t>Impulse Changes Momentum</a:t>
            </a:r>
            <a:br>
              <a:rPr lang="en-US" dirty="0"/>
            </a:br>
            <a:r>
              <a:rPr lang="en-US" dirty="0"/>
              <a:t>CHECK YOUR </a:t>
            </a:r>
            <a:r>
              <a:rPr lang="en-US" dirty="0" smtClean="0"/>
              <a:t>ANSWER</a:t>
            </a:r>
            <a:endParaRPr lang="en-US" dirty="0"/>
          </a:p>
        </p:txBody>
      </p:sp>
      <p:sp>
        <p:nvSpPr>
          <p:cNvPr id="26627" name="Rectangle 3"/>
          <p:cNvSpPr>
            <a:spLocks noGrp="1" noChangeArrowheads="1"/>
          </p:cNvSpPr>
          <p:nvPr>
            <p:ph idx="1"/>
          </p:nvPr>
        </p:nvSpPr>
        <p:spPr>
          <a:xfrm>
            <a:off x="365125" y="1141413"/>
            <a:ext cx="8229600" cy="5406143"/>
          </a:xfrm>
        </p:spPr>
        <p:txBody>
          <a:bodyPr/>
          <a:lstStyle/>
          <a:p>
            <a:pPr marL="0" indent="0">
              <a:buNone/>
            </a:pPr>
            <a:r>
              <a:rPr lang="en-US" sz="2400" dirty="0"/>
              <a:t>When a dish falls, will the change in momentum be less if it lands on a carpet than if it lands on a hard floor? (Careful!)</a:t>
            </a:r>
          </a:p>
          <a:p>
            <a:pPr marL="514350" indent="-514350">
              <a:buFont typeface="+mj-lt"/>
              <a:buAutoNum type="alphaUcPeriod"/>
            </a:pPr>
            <a:r>
              <a:rPr lang="en-US" sz="2400" b="1" dirty="0" smtClean="0">
                <a:solidFill>
                  <a:srgbClr val="D81F19"/>
                </a:solidFill>
              </a:rPr>
              <a:t>No, both are the same.</a:t>
            </a:r>
          </a:p>
          <a:p>
            <a:pPr marL="514350" indent="-514350">
              <a:buFont typeface="+mj-lt"/>
              <a:buAutoNum type="alphaUcPeriod"/>
            </a:pPr>
            <a:r>
              <a:rPr lang="en-US" sz="2400" dirty="0" smtClean="0"/>
              <a:t>Yes, less if it lands on the carpet. </a:t>
            </a:r>
          </a:p>
          <a:p>
            <a:pPr marL="514350" indent="-514350">
              <a:buFont typeface="+mj-lt"/>
              <a:buAutoNum type="alphaUcPeriod"/>
            </a:pPr>
            <a:r>
              <a:rPr lang="en-US" sz="2400" dirty="0" smtClean="0"/>
              <a:t>No, less if it lands on a hard floor.</a:t>
            </a:r>
          </a:p>
          <a:p>
            <a:pPr marL="514350" indent="-514350">
              <a:buFont typeface="+mj-lt"/>
              <a:buAutoNum type="alphaUcPeriod"/>
            </a:pPr>
            <a:r>
              <a:rPr lang="en-US" sz="2400" dirty="0" smtClean="0"/>
              <a:t>No, more if it lands on a hard floor.</a:t>
            </a:r>
          </a:p>
          <a:p>
            <a:endParaRPr lang="en-US" sz="2400" dirty="0" smtClean="0"/>
          </a:p>
          <a:p>
            <a:pPr marL="0" indent="0">
              <a:buNone/>
            </a:pPr>
            <a:r>
              <a:rPr lang="en-US" sz="2400" b="1" i="1" dirty="0" smtClean="0"/>
              <a:t>Explanation:</a:t>
            </a:r>
          </a:p>
          <a:p>
            <a:pPr marL="0" indent="0">
              <a:buNone/>
            </a:pPr>
            <a:r>
              <a:rPr lang="en-US" sz="2400" dirty="0" smtClean="0"/>
              <a:t>The momentum becomes zero in both cases, so both change by the same amount. Although the momentum change and impulse are the same, the force is less when the time of momentum change is extended. Be careful to distinguish between force, impulse, and momentum.</a:t>
            </a:r>
            <a:endParaRPr lang="en-US" sz="24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Conservation of Momentum</a:t>
            </a:r>
            <a:endParaRPr lang="en-US"/>
          </a:p>
        </p:txBody>
      </p:sp>
      <p:sp>
        <p:nvSpPr>
          <p:cNvPr id="27651" name="Rectangle 3"/>
          <p:cNvSpPr>
            <a:spLocks noGrp="1" noChangeArrowheads="1"/>
          </p:cNvSpPr>
          <p:nvPr>
            <p:ph idx="1"/>
          </p:nvPr>
        </p:nvSpPr>
        <p:spPr/>
        <p:txBody>
          <a:bodyPr/>
          <a:lstStyle/>
          <a:p>
            <a:r>
              <a:rPr lang="en-US" dirty="0" smtClean="0"/>
              <a:t>In every case, the momentum of a system cannot change unless it is acted on by external forces. </a:t>
            </a:r>
          </a:p>
          <a:p>
            <a:r>
              <a:rPr lang="en-US" dirty="0" smtClean="0"/>
              <a:t>A system will have the same momentum both before and after any interaction occurs. When the momentum does not change, we say it is </a:t>
            </a:r>
            <a:r>
              <a:rPr lang="en-US" b="1" dirty="0" smtClean="0"/>
              <a:t>conserved</a:t>
            </a:r>
            <a:r>
              <a:rPr lang="en-US" dirty="0" smtClean="0"/>
              <a:t>.</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Conservation of Momentum</a:t>
            </a:r>
            <a:endParaRPr lang="en-US"/>
          </a:p>
        </p:txBody>
      </p:sp>
      <p:sp>
        <p:nvSpPr>
          <p:cNvPr id="28675" name="Rectangle 3"/>
          <p:cNvSpPr>
            <a:spLocks noGrp="1" noChangeArrowheads="1"/>
          </p:cNvSpPr>
          <p:nvPr>
            <p:ph idx="1"/>
          </p:nvPr>
        </p:nvSpPr>
        <p:spPr/>
        <p:txBody>
          <a:bodyPr/>
          <a:lstStyle/>
          <a:p>
            <a:r>
              <a:rPr lang="en-US" dirty="0" smtClean="0"/>
              <a:t>Law of conservation of momentum:</a:t>
            </a:r>
          </a:p>
          <a:p>
            <a:pPr lvl="1"/>
            <a:r>
              <a:rPr lang="en-US" dirty="0" smtClean="0"/>
              <a:t>In the absence of an external force, the momentum of a system remains unchanged.</a:t>
            </a:r>
          </a:p>
          <a:p>
            <a:pPr lvl="1"/>
            <a:r>
              <a:rPr lang="en-US" dirty="0" smtClean="0"/>
              <a:t>Equation form: </a:t>
            </a:r>
          </a:p>
          <a:p>
            <a:pPr marL="800100" indent="0" algn="ctr">
              <a:buNone/>
            </a:pPr>
            <a:r>
              <a:rPr lang="en-US" dirty="0" smtClean="0"/>
              <a:t>(total momentum)</a:t>
            </a:r>
            <a:r>
              <a:rPr lang="en-US" baseline="-25000" dirty="0" smtClean="0"/>
              <a:t>before</a:t>
            </a:r>
            <a:r>
              <a:rPr lang="en-US" dirty="0" smtClean="0"/>
              <a:t> = (total momentum)</a:t>
            </a:r>
            <a:r>
              <a:rPr lang="en-US" baseline="-25000" dirty="0" smtClean="0"/>
              <a:t>after</a:t>
            </a:r>
            <a:endParaRPr lang="en-US" dirty="0" smtClean="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Conservation of Momentum</a:t>
            </a:r>
            <a:endParaRPr lang="en-US"/>
          </a:p>
        </p:txBody>
      </p:sp>
      <p:sp>
        <p:nvSpPr>
          <p:cNvPr id="29699" name="Rectangle 3"/>
          <p:cNvSpPr>
            <a:spLocks noGrp="1" noChangeArrowheads="1"/>
          </p:cNvSpPr>
          <p:nvPr>
            <p:ph idx="1"/>
          </p:nvPr>
        </p:nvSpPr>
        <p:spPr/>
        <p:txBody>
          <a:bodyPr/>
          <a:lstStyle/>
          <a:p>
            <a:r>
              <a:rPr lang="en-US" dirty="0" smtClean="0"/>
              <a:t>Collisions</a:t>
            </a:r>
          </a:p>
          <a:p>
            <a:pPr lvl="1"/>
            <a:r>
              <a:rPr lang="en-US" dirty="0" smtClean="0"/>
              <a:t>When objects collide in the absence of external forces, </a:t>
            </a:r>
          </a:p>
          <a:p>
            <a:pPr marL="0" indent="0" algn="ctr">
              <a:buNone/>
            </a:pPr>
            <a:r>
              <a:rPr lang="en-US" sz="2000" dirty="0" smtClean="0"/>
              <a:t>		net momentum before collision = net momentum after collision</a:t>
            </a:r>
          </a:p>
          <a:p>
            <a:pPr lvl="1"/>
            <a:r>
              <a:rPr lang="en-US" i="1" dirty="0" smtClean="0"/>
              <a:t>Examples</a:t>
            </a:r>
            <a:r>
              <a:rPr lang="en-US" dirty="0" smtClean="0"/>
              <a:t>:</a:t>
            </a:r>
          </a:p>
          <a:p>
            <a:pPr lvl="2"/>
            <a:r>
              <a:rPr lang="en-US" dirty="0" smtClean="0"/>
              <a:t>Elastic collisions</a:t>
            </a:r>
          </a:p>
          <a:p>
            <a:pPr lvl="2"/>
            <a:r>
              <a:rPr lang="en-US" dirty="0" smtClean="0"/>
              <a:t>Inelastic collisions</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Conservation of Momentum</a:t>
            </a:r>
            <a:endParaRPr lang="en-US"/>
          </a:p>
        </p:txBody>
      </p:sp>
      <p:sp>
        <p:nvSpPr>
          <p:cNvPr id="30723" name="Rectangle 3"/>
          <p:cNvSpPr>
            <a:spLocks noGrp="1" noChangeArrowheads="1"/>
          </p:cNvSpPr>
          <p:nvPr>
            <p:ph idx="1"/>
          </p:nvPr>
        </p:nvSpPr>
        <p:spPr/>
        <p:txBody>
          <a:bodyPr/>
          <a:lstStyle/>
          <a:p>
            <a:r>
              <a:rPr lang="en-US" dirty="0" smtClean="0"/>
              <a:t>Elastic collision</a:t>
            </a:r>
          </a:p>
          <a:p>
            <a:pPr lvl="1"/>
            <a:r>
              <a:rPr lang="en-US" dirty="0" smtClean="0"/>
              <a:t>is defined as a collision whereupon objects collide without permanent deformation or the generation of heat. (The elastic balls </a:t>
            </a:r>
            <a:r>
              <a:rPr lang="en-US" i="1" dirty="0" smtClean="0"/>
              <a:t>bounce</a:t>
            </a:r>
            <a:r>
              <a:rPr lang="en-US" dirty="0" smtClean="0"/>
              <a:t>!)</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12_Figure.jpg"/>
          <p:cNvPicPr>
            <a:picLocks noChangeAspect="1"/>
          </p:cNvPicPr>
          <p:nvPr/>
        </p:nvPicPr>
        <p:blipFill rotWithShape="1">
          <a:blip r:embed="rId2">
            <a:extLst>
              <a:ext uri="{28A0092B-C50C-407E-A947-70E740481C1C}">
                <a14:useLocalDpi xmlns:a14="http://schemas.microsoft.com/office/drawing/2010/main" val="0"/>
              </a:ext>
            </a:extLst>
          </a:blip>
          <a:srcRect b="3994"/>
          <a:stretch/>
        </p:blipFill>
        <p:spPr>
          <a:xfrm>
            <a:off x="1828800" y="3207562"/>
            <a:ext cx="5486400" cy="3173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Momentum</a:t>
            </a:r>
            <a:endParaRPr lang="en-US"/>
          </a:p>
        </p:txBody>
      </p:sp>
      <p:sp>
        <p:nvSpPr>
          <p:cNvPr id="13" name="Footer Placeholder 12"/>
          <p:cNvSpPr>
            <a:spLocks noGrp="1"/>
          </p:cNvSpPr>
          <p:nvPr>
            <p:ph type="ftr" sz="quarter" idx="10"/>
          </p:nvPr>
        </p:nvSpPr>
        <p:spPr/>
        <p:txBody>
          <a:bodyPr/>
          <a:lstStyle/>
          <a:p>
            <a:r>
              <a:rPr lang="en-GB" smtClean="0"/>
              <a:t>© 2017 Pearson Education, Inc.</a:t>
            </a:r>
            <a:endParaRPr lang="en-GB"/>
          </a:p>
        </p:txBody>
      </p:sp>
      <p:pic>
        <p:nvPicPr>
          <p:cNvPr id="14" name="Picture 13" descr="03_01_Figure.jpg"/>
          <p:cNvPicPr>
            <a:picLocks noChangeAspect="1"/>
          </p:cNvPicPr>
          <p:nvPr/>
        </p:nvPicPr>
        <p:blipFill rotWithShape="1">
          <a:blip r:embed="rId2">
            <a:extLst>
              <a:ext uri="{28A0092B-C50C-407E-A947-70E740481C1C}">
                <a14:useLocalDpi xmlns:a14="http://schemas.microsoft.com/office/drawing/2010/main" val="0"/>
              </a:ext>
            </a:extLst>
          </a:blip>
          <a:srcRect b="2699"/>
          <a:stretch/>
        </p:blipFill>
        <p:spPr>
          <a:xfrm>
            <a:off x="2514600" y="939718"/>
            <a:ext cx="4114800" cy="541130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Conservation of Momentum</a:t>
            </a:r>
            <a:endParaRPr lang="en-US"/>
          </a:p>
        </p:txBody>
      </p:sp>
      <p:sp>
        <p:nvSpPr>
          <p:cNvPr id="31747" name="Rectangle 3"/>
          <p:cNvSpPr>
            <a:spLocks noGrp="1" noChangeArrowheads="1"/>
          </p:cNvSpPr>
          <p:nvPr>
            <p:ph idx="1"/>
          </p:nvPr>
        </p:nvSpPr>
        <p:spPr/>
        <p:txBody>
          <a:bodyPr/>
          <a:lstStyle/>
          <a:p>
            <a:r>
              <a:rPr lang="en-US" sz="2400" dirty="0" smtClean="0"/>
              <a:t>In Figure (a)</a:t>
            </a:r>
          </a:p>
          <a:p>
            <a:pPr lvl="1"/>
            <a:r>
              <a:rPr lang="en-US" sz="2400" dirty="0" smtClean="0"/>
              <a:t>moving green ball hits yellow ball, initially at rest</a:t>
            </a:r>
          </a:p>
          <a:p>
            <a:pPr lvl="1"/>
            <a:r>
              <a:rPr lang="en-US" sz="2400" dirty="0" smtClean="0"/>
              <a:t>green ball comes to rest, and yellow ball moves away with a velocity equal to the initial velocity of the green ball </a:t>
            </a:r>
          </a:p>
          <a:p>
            <a:r>
              <a:rPr lang="en-US" sz="2400" dirty="0" smtClean="0"/>
              <a:t>In Figures (a) through (c)</a:t>
            </a:r>
          </a:p>
          <a:p>
            <a:pPr lvl="1"/>
            <a:r>
              <a:rPr lang="en-US" sz="2400" dirty="0" smtClean="0"/>
              <a:t>momentum is simply </a:t>
            </a:r>
            <a:br>
              <a:rPr lang="en-US" sz="2400" dirty="0" smtClean="0"/>
            </a:br>
            <a:r>
              <a:rPr lang="en-US" sz="2400" dirty="0" smtClean="0"/>
              <a:t>transferred from one </a:t>
            </a:r>
            <a:br>
              <a:rPr lang="en-US" sz="2400" dirty="0" smtClean="0"/>
            </a:br>
            <a:r>
              <a:rPr lang="en-US" sz="2400" dirty="0" smtClean="0"/>
              <a:t>ball to the other.</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4" name="Picture 13" descr="03_12_Figure.jpg"/>
          <p:cNvPicPr>
            <a:picLocks noChangeAspect="1"/>
          </p:cNvPicPr>
          <p:nvPr/>
        </p:nvPicPr>
        <p:blipFill rotWithShape="1">
          <a:blip r:embed="rId2">
            <a:extLst>
              <a:ext uri="{28A0092B-C50C-407E-A947-70E740481C1C}">
                <a14:useLocalDpi xmlns:a14="http://schemas.microsoft.com/office/drawing/2010/main" val="0"/>
              </a:ext>
            </a:extLst>
          </a:blip>
          <a:srcRect b="3994"/>
          <a:stretch/>
        </p:blipFill>
        <p:spPr>
          <a:xfrm>
            <a:off x="4365038" y="3198155"/>
            <a:ext cx="4572000" cy="264420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Conservation of Momentum</a:t>
            </a:r>
            <a:endParaRPr lang="en-US"/>
          </a:p>
        </p:txBody>
      </p:sp>
      <p:sp>
        <p:nvSpPr>
          <p:cNvPr id="32771" name="Rectangle 3"/>
          <p:cNvSpPr>
            <a:spLocks noGrp="1" noChangeArrowheads="1"/>
          </p:cNvSpPr>
          <p:nvPr>
            <p:ph idx="1"/>
          </p:nvPr>
        </p:nvSpPr>
        <p:spPr/>
        <p:txBody>
          <a:bodyPr/>
          <a:lstStyle/>
          <a:p>
            <a:r>
              <a:rPr lang="en-US" dirty="0" smtClean="0"/>
              <a:t>Inelastic collision</a:t>
            </a:r>
          </a:p>
          <a:p>
            <a:pPr lvl="1"/>
            <a:r>
              <a:rPr lang="en-US" dirty="0" smtClean="0"/>
              <a:t>is defined as a collision whereupon colliding objects become tangled or coupled together, generating heat. (Inelastic collisions are often </a:t>
            </a:r>
            <a:r>
              <a:rPr lang="en-US" i="1" dirty="0" smtClean="0"/>
              <a:t>sticky</a:t>
            </a:r>
            <a:r>
              <a:rPr lang="en-US" dirty="0" smtClean="0"/>
              <a:t>.)</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13_Figure.jpg"/>
          <p:cNvPicPr>
            <a:picLocks noChangeAspect="1"/>
          </p:cNvPicPr>
          <p:nvPr/>
        </p:nvPicPr>
        <p:blipFill rotWithShape="1">
          <a:blip r:embed="rId2">
            <a:extLst>
              <a:ext uri="{28A0092B-C50C-407E-A947-70E740481C1C}">
                <a14:useLocalDpi xmlns:a14="http://schemas.microsoft.com/office/drawing/2010/main" val="0"/>
              </a:ext>
            </a:extLst>
          </a:blip>
          <a:srcRect b="3472"/>
          <a:stretch/>
        </p:blipFill>
        <p:spPr>
          <a:xfrm>
            <a:off x="2172616" y="3496319"/>
            <a:ext cx="5160874" cy="313871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1077218"/>
          </a:xfrm>
        </p:spPr>
        <p:txBody>
          <a:bodyPr/>
          <a:lstStyle/>
          <a:p>
            <a:r>
              <a:rPr lang="en-US" dirty="0"/>
              <a:t>Conservation of Momentum</a:t>
            </a:r>
            <a:br>
              <a:rPr lang="en-US" dirty="0"/>
            </a:br>
            <a:r>
              <a:rPr lang="en-US" dirty="0"/>
              <a:t>CHECK YOUR </a:t>
            </a:r>
            <a:r>
              <a:rPr lang="en-US" dirty="0" smtClean="0"/>
              <a:t>NEIGHBOR</a:t>
            </a:r>
            <a:endParaRPr lang="en-US" dirty="0"/>
          </a:p>
        </p:txBody>
      </p:sp>
      <p:sp>
        <p:nvSpPr>
          <p:cNvPr id="33796" name="Rectangle 8"/>
          <p:cNvSpPr>
            <a:spLocks noGrp="1" noChangeArrowheads="1"/>
          </p:cNvSpPr>
          <p:nvPr>
            <p:ph idx="1"/>
          </p:nvPr>
        </p:nvSpPr>
        <p:spPr/>
        <p:txBody>
          <a:bodyPr/>
          <a:lstStyle/>
          <a:p>
            <a:pPr marL="0" indent="0">
              <a:buNone/>
            </a:pPr>
            <a:r>
              <a:rPr lang="en-US" sz="2400" dirty="0"/>
              <a:t>Freight Car A is moving toward identical Freight Car B that is at rest. When they collide, both freight cars couple together. Compared with the initial speed of Freight Car A, the speed of the coupled freight cars is</a:t>
            </a:r>
          </a:p>
          <a:p>
            <a:pPr marL="457200" indent="-457200">
              <a:buFont typeface="+mj-lt"/>
              <a:buAutoNum type="alphaUcPeriod"/>
            </a:pPr>
            <a:r>
              <a:rPr lang="en-US" sz="2400" dirty="0" smtClean="0"/>
              <a:t>the same.</a:t>
            </a:r>
          </a:p>
          <a:p>
            <a:pPr marL="457200" indent="-457200">
              <a:buFont typeface="+mj-lt"/>
              <a:buAutoNum type="alphaUcPeriod"/>
            </a:pPr>
            <a:r>
              <a:rPr lang="en-US" sz="2400" dirty="0" smtClean="0"/>
              <a:t>half. </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None of the above.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1077218"/>
          </a:xfrm>
        </p:spPr>
        <p:txBody>
          <a:bodyPr/>
          <a:lstStyle/>
          <a:p>
            <a:r>
              <a:rPr lang="en-US" dirty="0"/>
              <a:t>Conservation of Momentum</a:t>
            </a:r>
            <a:br>
              <a:rPr lang="en-US" dirty="0"/>
            </a:br>
            <a:r>
              <a:rPr lang="en-US" dirty="0"/>
              <a:t>CHECK YOUR </a:t>
            </a:r>
            <a:r>
              <a:rPr lang="en-US" dirty="0" smtClean="0"/>
              <a:t>ANSWER</a:t>
            </a:r>
            <a:endParaRPr lang="en-US" dirty="0"/>
          </a:p>
        </p:txBody>
      </p:sp>
      <p:sp>
        <p:nvSpPr>
          <p:cNvPr id="34819" name="Rectangle 3"/>
          <p:cNvSpPr>
            <a:spLocks noGrp="1" noChangeArrowheads="1"/>
          </p:cNvSpPr>
          <p:nvPr>
            <p:ph idx="1"/>
          </p:nvPr>
        </p:nvSpPr>
        <p:spPr>
          <a:xfrm>
            <a:off x="365125" y="1141413"/>
            <a:ext cx="8229600" cy="5406143"/>
          </a:xfrm>
        </p:spPr>
        <p:txBody>
          <a:bodyPr/>
          <a:lstStyle/>
          <a:p>
            <a:pPr marL="0" indent="0">
              <a:buNone/>
            </a:pPr>
            <a:r>
              <a:rPr lang="en-US" sz="2400" dirty="0"/>
              <a:t>Freight Car A is moving toward identical Freight Car B that is at rest. When they collide, both freight cars couple together. Compared with the initial speed of Freight Car A, the speed of the coupled freight cars is</a:t>
            </a:r>
          </a:p>
          <a:p>
            <a:pPr marL="457200" indent="-457200">
              <a:buFont typeface="+mj-lt"/>
              <a:buAutoNum type="alphaUcPeriod"/>
            </a:pPr>
            <a:r>
              <a:rPr lang="en-US" sz="2400" dirty="0" smtClean="0"/>
              <a:t>the same.</a:t>
            </a:r>
          </a:p>
          <a:p>
            <a:pPr marL="457200" indent="-457200">
              <a:buFont typeface="+mj-lt"/>
              <a:buAutoNum type="alphaUcPeriod"/>
            </a:pPr>
            <a:r>
              <a:rPr lang="en-US" sz="2400" b="1" dirty="0" smtClean="0">
                <a:solidFill>
                  <a:srgbClr val="D81F19"/>
                </a:solidFill>
              </a:rPr>
              <a:t>half. </a:t>
            </a:r>
          </a:p>
          <a:p>
            <a:pPr marL="457200" indent="-457200">
              <a:buFont typeface="+mj-lt"/>
              <a:buAutoNum type="alphaUcPeriod"/>
            </a:pPr>
            <a:r>
              <a:rPr lang="en-US" sz="2400" dirty="0" smtClean="0"/>
              <a:t>twice.</a:t>
            </a:r>
          </a:p>
          <a:p>
            <a:pPr marL="457200" indent="-457200">
              <a:buFont typeface="+mj-lt"/>
              <a:buAutoNum type="alphaUcPeriod"/>
            </a:pPr>
            <a:r>
              <a:rPr lang="en-US" sz="2400" dirty="0" smtClean="0"/>
              <a:t>None of the above.</a:t>
            </a:r>
          </a:p>
          <a:p>
            <a:endParaRPr lang="en-US" sz="2400" dirty="0" smtClean="0"/>
          </a:p>
          <a:p>
            <a:pPr marL="0" indent="0">
              <a:buNone/>
            </a:pPr>
            <a:r>
              <a:rPr lang="en-US" sz="2400" b="1" i="1" dirty="0" smtClean="0"/>
              <a:t>Explanation:</a:t>
            </a:r>
          </a:p>
          <a:p>
            <a:pPr marL="0" indent="0">
              <a:buNone/>
            </a:pPr>
            <a:r>
              <a:rPr lang="en-US" sz="2400" dirty="0" smtClean="0"/>
              <a:t>After the collision, the mass of the moving freight cars has doubled. Can you see that their speed is half the initial velocity of Freight Car A?</a:t>
            </a:r>
            <a:endParaRPr lang="en-US" sz="24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Work</a:t>
            </a:r>
            <a:endParaRPr lang="en-US"/>
          </a:p>
        </p:txBody>
      </p:sp>
      <p:sp>
        <p:nvSpPr>
          <p:cNvPr id="35843" name="Rectangle 3"/>
          <p:cNvSpPr>
            <a:spLocks noGrp="1" noChangeArrowheads="1"/>
          </p:cNvSpPr>
          <p:nvPr>
            <p:ph idx="1"/>
          </p:nvPr>
        </p:nvSpPr>
        <p:spPr/>
        <p:txBody>
          <a:bodyPr/>
          <a:lstStyle/>
          <a:p>
            <a:r>
              <a:rPr lang="en-US" dirty="0" smtClean="0"/>
              <a:t>Work</a:t>
            </a:r>
          </a:p>
          <a:p>
            <a:pPr lvl="1"/>
            <a:r>
              <a:rPr lang="en-US" dirty="0" smtClean="0"/>
              <a:t>defined as the product of force exerted on an object and the distance the object moves (in the same direction as the force)</a:t>
            </a:r>
          </a:p>
          <a:p>
            <a:pPr lvl="1"/>
            <a:r>
              <a:rPr lang="en-US" dirty="0" smtClean="0"/>
              <a:t>is done only when the force succeeds in moving the body it acts upon</a:t>
            </a:r>
          </a:p>
          <a:p>
            <a:pPr lvl="1"/>
            <a:r>
              <a:rPr lang="en-US" dirty="0" smtClean="0"/>
              <a:t>equation: work = force × </a:t>
            </a:r>
            <a:r>
              <a:rPr lang="en-US" dirty="0" smtClean="0">
                <a:sym typeface="Symbol" charset="0"/>
              </a:rPr>
              <a:t>distance</a:t>
            </a:r>
            <a:endParaRPr lang="en-US" dirty="0" smtClean="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Work</a:t>
            </a:r>
            <a:endParaRPr lang="en-US"/>
          </a:p>
        </p:txBody>
      </p:sp>
      <p:sp>
        <p:nvSpPr>
          <p:cNvPr id="36867" name="Rectangle 3"/>
          <p:cNvSpPr>
            <a:spLocks noGrp="1" noChangeArrowheads="1"/>
          </p:cNvSpPr>
          <p:nvPr>
            <p:ph sz="half" idx="1"/>
          </p:nvPr>
        </p:nvSpPr>
        <p:spPr>
          <a:xfrm>
            <a:off x="365125" y="1141413"/>
            <a:ext cx="4038600" cy="5235818"/>
          </a:xfrm>
        </p:spPr>
        <p:txBody>
          <a:bodyPr/>
          <a:lstStyle/>
          <a:p>
            <a:r>
              <a:rPr lang="en-US" dirty="0" smtClean="0"/>
              <a:t>Two things enter where work is done:</a:t>
            </a:r>
          </a:p>
          <a:p>
            <a:pPr lvl="1"/>
            <a:r>
              <a:rPr lang="en-US" dirty="0" smtClean="0"/>
              <a:t>application of force</a:t>
            </a:r>
          </a:p>
          <a:p>
            <a:pPr lvl="1"/>
            <a:r>
              <a:rPr lang="en-US" dirty="0" smtClean="0"/>
              <a:t>movement of something by that force</a:t>
            </a:r>
          </a:p>
          <a:p>
            <a:r>
              <a:rPr lang="en-US" dirty="0" smtClean="0"/>
              <a:t>Work done on the barbell is the average force multiplied by the distance through which the barbell is lifted.</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2" name="Picture 11" descr="03_16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894" y="743185"/>
            <a:ext cx="3657600" cy="528481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077218"/>
          </a:xfrm>
        </p:spPr>
        <p:txBody>
          <a:bodyPr/>
          <a:lstStyle/>
          <a:p>
            <a:r>
              <a:rPr lang="en-US" dirty="0"/>
              <a:t>Work</a:t>
            </a:r>
            <a:br>
              <a:rPr lang="en-US" dirty="0"/>
            </a:br>
            <a:r>
              <a:rPr lang="en-US" dirty="0"/>
              <a:t>CHECK YOUR </a:t>
            </a:r>
            <a:r>
              <a:rPr lang="en-US" dirty="0" smtClean="0"/>
              <a:t>NEIGHBOR</a:t>
            </a:r>
            <a:endParaRPr lang="en-US" dirty="0"/>
          </a:p>
        </p:txBody>
      </p:sp>
      <p:sp>
        <p:nvSpPr>
          <p:cNvPr id="37891" name="Rectangle 3"/>
          <p:cNvSpPr>
            <a:spLocks noGrp="1" noChangeArrowheads="1"/>
          </p:cNvSpPr>
          <p:nvPr>
            <p:ph idx="1"/>
          </p:nvPr>
        </p:nvSpPr>
        <p:spPr/>
        <p:txBody>
          <a:bodyPr/>
          <a:lstStyle/>
          <a:p>
            <a:pPr marL="0" indent="0">
              <a:buNone/>
            </a:pPr>
            <a:r>
              <a:rPr lang="en-US" dirty="0"/>
              <a:t>If you push against a stationary </a:t>
            </a:r>
            <a:r>
              <a:rPr lang="en-US" dirty="0" smtClean="0"/>
              <a:t>wall </a:t>
            </a:r>
            <a:r>
              <a:rPr lang="en-US" dirty="0"/>
              <a:t>for several minutes, you do no work</a:t>
            </a:r>
          </a:p>
          <a:p>
            <a:pPr marL="514350" indent="-514350">
              <a:buFont typeface="+mj-lt"/>
              <a:buAutoNum type="alphaUcPeriod"/>
            </a:pPr>
            <a:r>
              <a:rPr lang="en-US" dirty="0" smtClean="0"/>
              <a:t>on the wall.</a:t>
            </a:r>
          </a:p>
          <a:p>
            <a:pPr marL="514350" indent="-514350">
              <a:buFont typeface="+mj-lt"/>
              <a:buAutoNum type="alphaUcPeriod"/>
            </a:pPr>
            <a:r>
              <a:rPr lang="en-US" dirty="0" smtClean="0"/>
              <a:t>at all.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7" name="Picture 6" descr="03_1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050" y="2262688"/>
            <a:ext cx="3206368" cy="42491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1077218"/>
          </a:xfrm>
        </p:spPr>
        <p:txBody>
          <a:bodyPr/>
          <a:lstStyle/>
          <a:p>
            <a:r>
              <a:rPr lang="en-US" dirty="0"/>
              <a:t>Work</a:t>
            </a:r>
            <a:br>
              <a:rPr lang="en-US" dirty="0"/>
            </a:br>
            <a:r>
              <a:rPr lang="en-US" dirty="0"/>
              <a:t>CHECK YOUR </a:t>
            </a:r>
            <a:r>
              <a:rPr lang="en-US" dirty="0" smtClean="0"/>
              <a:t>ANSWER</a:t>
            </a:r>
            <a:endParaRPr lang="en-US" dirty="0"/>
          </a:p>
        </p:txBody>
      </p:sp>
      <p:sp>
        <p:nvSpPr>
          <p:cNvPr id="38915" name="Rectangle 3"/>
          <p:cNvSpPr>
            <a:spLocks noGrp="1" noChangeArrowheads="1"/>
          </p:cNvSpPr>
          <p:nvPr>
            <p:ph idx="1"/>
          </p:nvPr>
        </p:nvSpPr>
        <p:spPr/>
        <p:txBody>
          <a:bodyPr/>
          <a:lstStyle/>
          <a:p>
            <a:pPr marL="0" indent="0">
              <a:buNone/>
            </a:pPr>
            <a:r>
              <a:rPr lang="en-US" dirty="0"/>
              <a:t>If you push against a stationary </a:t>
            </a:r>
            <a:r>
              <a:rPr lang="en-US" dirty="0" smtClean="0"/>
              <a:t>wall </a:t>
            </a:r>
            <a:r>
              <a:rPr lang="en-US" dirty="0"/>
              <a:t>for several minutes, you do no work</a:t>
            </a:r>
          </a:p>
          <a:p>
            <a:pPr marL="514350" indent="-514350">
              <a:buFont typeface="+mj-lt"/>
              <a:buAutoNum type="alphaUcPeriod"/>
            </a:pPr>
            <a:r>
              <a:rPr lang="en-US" b="1" dirty="0" smtClean="0">
                <a:solidFill>
                  <a:srgbClr val="D81F19"/>
                </a:solidFill>
              </a:rPr>
              <a:t>on the wall.</a:t>
            </a:r>
          </a:p>
          <a:p>
            <a:pPr marL="514350" indent="-514350">
              <a:buFont typeface="+mj-lt"/>
              <a:buAutoNum type="alphaUcPeriod"/>
            </a:pPr>
            <a:r>
              <a:rPr lang="en-US" dirty="0" smtClean="0"/>
              <a:t>at all. </a:t>
            </a:r>
          </a:p>
          <a:p>
            <a:pPr marL="514350" indent="-514350">
              <a:buFont typeface="+mj-lt"/>
              <a:buAutoNum type="alphaUcPeriod"/>
            </a:pPr>
            <a:r>
              <a:rPr lang="en-US" dirty="0" smtClean="0"/>
              <a:t>Both of the above.</a:t>
            </a:r>
          </a:p>
          <a:p>
            <a:pPr marL="514350" indent="-514350">
              <a:buFont typeface="+mj-lt"/>
              <a:buAutoNum type="alphaUcPeriod"/>
            </a:pPr>
            <a:r>
              <a:rPr lang="en-US" dirty="0" smtClean="0"/>
              <a:t>None of the above.</a:t>
            </a:r>
          </a:p>
          <a:p>
            <a:endParaRPr lang="en-US" dirty="0" smtClean="0"/>
          </a:p>
          <a:p>
            <a:pPr marL="0" indent="0">
              <a:buNone/>
            </a:pPr>
            <a:r>
              <a:rPr lang="en-US" b="1" i="1" dirty="0" smtClean="0"/>
              <a:t>Explanation:</a:t>
            </a:r>
          </a:p>
          <a:p>
            <a:pPr marL="0" indent="0">
              <a:buNone/>
            </a:pPr>
            <a:r>
              <a:rPr lang="en-US" dirty="0" smtClean="0"/>
              <a:t>You may do work on your </a:t>
            </a:r>
            <a:br>
              <a:rPr lang="en-US" dirty="0" smtClean="0"/>
            </a:br>
            <a:r>
              <a:rPr lang="en-US" dirty="0" smtClean="0"/>
              <a:t>muscles, but not on the wall.</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6" name="Picture 5" descr="03_15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050" y="2262688"/>
            <a:ext cx="3206368" cy="424912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Work</a:t>
            </a:r>
            <a:endParaRPr lang="en-US"/>
          </a:p>
        </p:txBody>
      </p:sp>
      <p:sp>
        <p:nvSpPr>
          <p:cNvPr id="39939" name="Rectangle 3"/>
          <p:cNvSpPr>
            <a:spLocks noGrp="1" noChangeArrowheads="1"/>
          </p:cNvSpPr>
          <p:nvPr>
            <p:ph idx="1"/>
          </p:nvPr>
        </p:nvSpPr>
        <p:spPr/>
        <p:txBody>
          <a:bodyPr/>
          <a:lstStyle/>
          <a:p>
            <a:r>
              <a:rPr lang="en-US" dirty="0" smtClean="0"/>
              <a:t>The quantity of work done is equal to the amount of force × </a:t>
            </a:r>
            <a:r>
              <a:rPr lang="en-US" dirty="0" smtClean="0">
                <a:sym typeface="Symbol" charset="0"/>
              </a:rPr>
              <a:t>the distance moved in the direction in which the force acts.</a:t>
            </a:r>
          </a:p>
          <a:p>
            <a:r>
              <a:rPr lang="en-US" dirty="0" smtClean="0">
                <a:sym typeface="Symbol" charset="0"/>
              </a:rPr>
              <a:t>Work falls into two categories:</a:t>
            </a:r>
          </a:p>
          <a:p>
            <a:pPr lvl="1"/>
            <a:r>
              <a:rPr lang="en-US" dirty="0" smtClean="0">
                <a:sym typeface="Symbol" charset="0"/>
              </a:rPr>
              <a:t>work done against another force</a:t>
            </a:r>
          </a:p>
          <a:p>
            <a:pPr lvl="1"/>
            <a:r>
              <a:rPr lang="en-US" dirty="0" smtClean="0">
                <a:sym typeface="Symbol" charset="0"/>
              </a:rPr>
              <a:t>work done to change the speed of an object</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077218"/>
          </a:xfrm>
        </p:spPr>
        <p:txBody>
          <a:bodyPr/>
          <a:lstStyle/>
          <a:p>
            <a:r>
              <a:rPr lang="en-US" dirty="0"/>
              <a:t>Work</a:t>
            </a:r>
            <a:br>
              <a:rPr lang="en-US" dirty="0"/>
            </a:br>
            <a:r>
              <a:rPr lang="en-US" dirty="0"/>
              <a:t>CHECK YOUR </a:t>
            </a:r>
            <a:r>
              <a:rPr lang="en-US" dirty="0" smtClean="0"/>
              <a:t>NEIGHBOR</a:t>
            </a:r>
            <a:endParaRPr lang="en-US" dirty="0"/>
          </a:p>
        </p:txBody>
      </p:sp>
      <p:sp>
        <p:nvSpPr>
          <p:cNvPr id="40963" name="Rectangle 3"/>
          <p:cNvSpPr>
            <a:spLocks noGrp="1" noChangeArrowheads="1"/>
          </p:cNvSpPr>
          <p:nvPr>
            <p:ph idx="1"/>
          </p:nvPr>
        </p:nvSpPr>
        <p:spPr/>
        <p:txBody>
          <a:bodyPr/>
          <a:lstStyle/>
          <a:p>
            <a:pPr marL="0" indent="0">
              <a:buNone/>
            </a:pPr>
            <a:r>
              <a:rPr lang="en-US" sz="2400" dirty="0"/>
              <a:t>Work is done in lifting a barbell. How much work is done in lifting a twice-as-heavy barbell the same distance?</a:t>
            </a:r>
          </a:p>
          <a:p>
            <a:pPr marL="514350" indent="-514350">
              <a:buFont typeface="+mj-lt"/>
              <a:buAutoNum type="alphaUcPeriod"/>
            </a:pPr>
            <a:r>
              <a:rPr lang="en-US" sz="2400" dirty="0" smtClean="0"/>
              <a:t>Twice as much.</a:t>
            </a:r>
          </a:p>
          <a:p>
            <a:pPr marL="514350" indent="-514350">
              <a:buFont typeface="+mj-lt"/>
              <a:buAutoNum type="alphaUcPeriod"/>
            </a:pPr>
            <a:r>
              <a:rPr lang="en-US" sz="2400" dirty="0" smtClean="0"/>
              <a:t>Half as much. </a:t>
            </a:r>
          </a:p>
          <a:p>
            <a:pPr marL="514350" indent="-514350">
              <a:buFont typeface="+mj-lt"/>
              <a:buAutoNum type="alphaUcPeriod"/>
            </a:pPr>
            <a:r>
              <a:rPr lang="en-US" sz="2400" dirty="0" smtClean="0"/>
              <a:t>The same.</a:t>
            </a:r>
          </a:p>
          <a:p>
            <a:pPr marL="514350" indent="-514350">
              <a:buFont typeface="+mj-lt"/>
              <a:buAutoNum type="alphaUcPeriod"/>
            </a:pPr>
            <a:r>
              <a:rPr lang="en-US" sz="2400" dirty="0" smtClean="0"/>
              <a:t>Depends on the speed of the lift.</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Momentum</a:t>
            </a:r>
            <a:endParaRPr lang="en-US"/>
          </a:p>
        </p:txBody>
      </p:sp>
      <p:sp>
        <p:nvSpPr>
          <p:cNvPr id="5123" name="Rectangle 3"/>
          <p:cNvSpPr>
            <a:spLocks noGrp="1" noChangeArrowheads="1"/>
          </p:cNvSpPr>
          <p:nvPr>
            <p:ph idx="1"/>
          </p:nvPr>
        </p:nvSpPr>
        <p:spPr/>
        <p:txBody>
          <a:bodyPr/>
          <a:lstStyle/>
          <a:p>
            <a:r>
              <a:rPr lang="en-US" b="1" dirty="0" smtClean="0"/>
              <a:t>Momentum</a:t>
            </a:r>
            <a:r>
              <a:rPr lang="en-US" dirty="0" smtClean="0"/>
              <a:t>—is </a:t>
            </a:r>
            <a:r>
              <a:rPr lang="en-US" i="1" dirty="0" smtClean="0"/>
              <a:t>inertia in motion</a:t>
            </a:r>
          </a:p>
          <a:p>
            <a:pPr lvl="1"/>
            <a:r>
              <a:rPr lang="en-US" dirty="0" smtClean="0"/>
              <a:t>defined as the product of mass and velocity: </a:t>
            </a:r>
          </a:p>
          <a:p>
            <a:pPr marL="457200" lvl="1" indent="0" algn="ctr">
              <a:buNone/>
            </a:pPr>
            <a:r>
              <a:rPr lang="en-US" dirty="0" smtClean="0"/>
              <a:t>momentum = </a:t>
            </a:r>
            <a:r>
              <a:rPr lang="en-US" i="1" dirty="0" smtClean="0"/>
              <a:t>mv</a:t>
            </a:r>
            <a:endParaRPr lang="en-US" dirty="0" smtClean="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1077218"/>
          </a:xfrm>
        </p:spPr>
        <p:txBody>
          <a:bodyPr/>
          <a:lstStyle/>
          <a:p>
            <a:r>
              <a:rPr lang="en-US" dirty="0"/>
              <a:t>Work</a:t>
            </a:r>
            <a:br>
              <a:rPr lang="en-US" dirty="0"/>
            </a:br>
            <a:r>
              <a:rPr lang="en-US" dirty="0"/>
              <a:t>CHECK YOUR </a:t>
            </a:r>
            <a:r>
              <a:rPr lang="en-US" dirty="0" smtClean="0"/>
              <a:t>ANSWER</a:t>
            </a:r>
            <a:endParaRPr lang="en-US" dirty="0"/>
          </a:p>
        </p:txBody>
      </p:sp>
      <p:sp>
        <p:nvSpPr>
          <p:cNvPr id="41987" name="Rectangle 3"/>
          <p:cNvSpPr>
            <a:spLocks noGrp="1" noChangeArrowheads="1"/>
          </p:cNvSpPr>
          <p:nvPr>
            <p:ph idx="1"/>
          </p:nvPr>
        </p:nvSpPr>
        <p:spPr>
          <a:xfrm>
            <a:off x="365125" y="1141413"/>
            <a:ext cx="8229600" cy="5340291"/>
          </a:xfrm>
        </p:spPr>
        <p:txBody>
          <a:bodyPr/>
          <a:lstStyle/>
          <a:p>
            <a:pPr marL="0" indent="0">
              <a:buNone/>
            </a:pPr>
            <a:r>
              <a:rPr lang="en-US" sz="2400" dirty="0"/>
              <a:t>Work is done in lifting a barbell. How much work is done in lifting a twice-as-heavy barbell the same distance?</a:t>
            </a:r>
          </a:p>
          <a:p>
            <a:pPr marL="514350" indent="-514350">
              <a:buFont typeface="+mj-lt"/>
              <a:buAutoNum type="alphaUcPeriod"/>
            </a:pPr>
            <a:r>
              <a:rPr lang="en-US" sz="2400" b="1" dirty="0" smtClean="0">
                <a:solidFill>
                  <a:srgbClr val="D81F19"/>
                </a:solidFill>
              </a:rPr>
              <a:t>Twice as much.</a:t>
            </a:r>
          </a:p>
          <a:p>
            <a:pPr marL="514350" indent="-514350">
              <a:buFont typeface="+mj-lt"/>
              <a:buAutoNum type="alphaUcPeriod"/>
            </a:pPr>
            <a:r>
              <a:rPr lang="en-US" sz="2400" dirty="0" smtClean="0"/>
              <a:t>Half as much. </a:t>
            </a:r>
          </a:p>
          <a:p>
            <a:pPr marL="514350" indent="-514350">
              <a:buFont typeface="+mj-lt"/>
              <a:buAutoNum type="alphaUcPeriod"/>
            </a:pPr>
            <a:r>
              <a:rPr lang="en-US" sz="2400" dirty="0" smtClean="0"/>
              <a:t>The same.</a:t>
            </a:r>
          </a:p>
          <a:p>
            <a:pPr marL="514350" indent="-514350">
              <a:buFont typeface="+mj-lt"/>
              <a:buAutoNum type="alphaUcPeriod"/>
            </a:pPr>
            <a:r>
              <a:rPr lang="en-US" sz="2400" dirty="0" smtClean="0"/>
              <a:t>Depends on the speed of the lift.</a:t>
            </a:r>
          </a:p>
          <a:p>
            <a:pPr marL="0" indent="0">
              <a:buNone/>
            </a:pPr>
            <a:endParaRPr lang="en-US" sz="2400" dirty="0" smtClean="0"/>
          </a:p>
          <a:p>
            <a:pPr marL="0" indent="0">
              <a:buNone/>
            </a:pPr>
            <a:r>
              <a:rPr lang="en-US" sz="2400" b="1" i="1" dirty="0" smtClean="0"/>
              <a:t>Explanation:</a:t>
            </a:r>
          </a:p>
          <a:p>
            <a:pPr marL="0" indent="0">
              <a:buNone/>
            </a:pPr>
            <a:r>
              <a:rPr lang="en-US" sz="2400" dirty="0" smtClean="0"/>
              <a:t>This is in accord with work = force × </a:t>
            </a:r>
            <a:r>
              <a:rPr lang="en-US" sz="2400" dirty="0" smtClean="0">
                <a:sym typeface="Symbol" charset="0"/>
              </a:rPr>
              <a:t>distance. Twice the force for the same distance means twice the work done on the barbell.</a:t>
            </a:r>
            <a:endParaRPr lang="en-US" sz="24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1077218"/>
          </a:xfrm>
        </p:spPr>
        <p:txBody>
          <a:bodyPr/>
          <a:lstStyle/>
          <a:p>
            <a:r>
              <a:rPr lang="en-US" dirty="0"/>
              <a:t>Work</a:t>
            </a:r>
            <a:br>
              <a:rPr lang="en-US" dirty="0"/>
            </a:br>
            <a:r>
              <a:rPr lang="en-US" dirty="0"/>
              <a:t>CHECK YOUR </a:t>
            </a:r>
            <a:r>
              <a:rPr lang="en-US" dirty="0" smtClean="0"/>
              <a:t>NEIGHBOR</a:t>
            </a:r>
            <a:endParaRPr lang="en-US" dirty="0"/>
          </a:p>
        </p:txBody>
      </p:sp>
      <p:sp>
        <p:nvSpPr>
          <p:cNvPr id="43011" name="Rectangle 3"/>
          <p:cNvSpPr>
            <a:spLocks noGrp="1" noChangeArrowheads="1"/>
          </p:cNvSpPr>
          <p:nvPr>
            <p:ph idx="1"/>
          </p:nvPr>
        </p:nvSpPr>
        <p:spPr/>
        <p:txBody>
          <a:bodyPr/>
          <a:lstStyle/>
          <a:p>
            <a:pPr marL="0" indent="0">
              <a:buNone/>
            </a:pPr>
            <a:r>
              <a:rPr lang="en-US" dirty="0"/>
              <a:t>You do work when pushing a cart. If you push the cart twice as far with the same constant force, then the work you do is</a:t>
            </a:r>
          </a:p>
          <a:p>
            <a:pPr marL="514350" indent="-514350">
              <a:buFont typeface="+mj-lt"/>
              <a:buAutoNum type="alphaUcPeriod"/>
            </a:pPr>
            <a:r>
              <a:rPr lang="en-US" dirty="0" smtClean="0"/>
              <a:t>less than twice as much.</a:t>
            </a:r>
          </a:p>
          <a:p>
            <a:pPr marL="514350" indent="-514350">
              <a:buFont typeface="+mj-lt"/>
              <a:buAutoNum type="alphaUcPeriod"/>
            </a:pPr>
            <a:r>
              <a:rPr lang="en-US" dirty="0" smtClean="0"/>
              <a:t>twice as much. </a:t>
            </a:r>
          </a:p>
          <a:p>
            <a:pPr marL="514350" indent="-514350">
              <a:buFont typeface="+mj-lt"/>
              <a:buAutoNum type="alphaUcPeriod"/>
            </a:pPr>
            <a:r>
              <a:rPr lang="en-US" dirty="0" smtClean="0"/>
              <a:t>more than twice as much.</a:t>
            </a:r>
          </a:p>
          <a:p>
            <a:pPr marL="514350" indent="-514350">
              <a:buFont typeface="+mj-lt"/>
              <a:buAutoNum type="alphaUcPeriod"/>
            </a:pPr>
            <a:r>
              <a:rPr lang="en-US" dirty="0" smtClean="0"/>
              <a:t>zero.</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077218"/>
          </a:xfrm>
        </p:spPr>
        <p:txBody>
          <a:bodyPr/>
          <a:lstStyle/>
          <a:p>
            <a:r>
              <a:rPr lang="en-US" dirty="0"/>
              <a:t>Work</a:t>
            </a:r>
            <a:br>
              <a:rPr lang="en-US" dirty="0"/>
            </a:br>
            <a:r>
              <a:rPr lang="en-US" dirty="0"/>
              <a:t>CHECK YOUR </a:t>
            </a:r>
            <a:r>
              <a:rPr lang="en-US" dirty="0" smtClean="0"/>
              <a:t>ANSWER</a:t>
            </a:r>
            <a:endParaRPr lang="en-US" dirty="0"/>
          </a:p>
        </p:txBody>
      </p:sp>
      <p:sp>
        <p:nvSpPr>
          <p:cNvPr id="44035" name="Rectangle 3"/>
          <p:cNvSpPr>
            <a:spLocks noGrp="1" noChangeArrowheads="1"/>
          </p:cNvSpPr>
          <p:nvPr>
            <p:ph idx="1"/>
          </p:nvPr>
        </p:nvSpPr>
        <p:spPr/>
        <p:txBody>
          <a:bodyPr/>
          <a:lstStyle/>
          <a:p>
            <a:pPr marL="0" indent="0">
              <a:buNone/>
            </a:pPr>
            <a:r>
              <a:rPr lang="en-US" dirty="0"/>
              <a:t>You do work when pushing a cart. If you push the cart twice as far with the same constant force, then the work you do is</a:t>
            </a:r>
          </a:p>
          <a:p>
            <a:pPr marL="514350" indent="-514350">
              <a:buFont typeface="+mj-lt"/>
              <a:buAutoNum type="alphaUcPeriod"/>
            </a:pPr>
            <a:r>
              <a:rPr lang="en-US" dirty="0" smtClean="0"/>
              <a:t>less than twice as much.</a:t>
            </a:r>
          </a:p>
          <a:p>
            <a:pPr marL="514350" indent="-514350">
              <a:buFont typeface="+mj-lt"/>
              <a:buAutoNum type="alphaUcPeriod"/>
            </a:pPr>
            <a:r>
              <a:rPr lang="en-US" b="1" dirty="0" smtClean="0">
                <a:solidFill>
                  <a:srgbClr val="D81F19"/>
                </a:solidFill>
              </a:rPr>
              <a:t>twice as much.</a:t>
            </a:r>
            <a:r>
              <a:rPr lang="en-US" b="1" dirty="0" smtClean="0"/>
              <a:t> </a:t>
            </a:r>
          </a:p>
          <a:p>
            <a:pPr marL="514350" indent="-514350">
              <a:buFont typeface="+mj-lt"/>
              <a:buAutoNum type="alphaUcPeriod"/>
            </a:pPr>
            <a:r>
              <a:rPr lang="en-US" dirty="0" smtClean="0"/>
              <a:t>more than twice as much.</a:t>
            </a:r>
          </a:p>
          <a:p>
            <a:pPr marL="514350" indent="-514350">
              <a:buFont typeface="+mj-lt"/>
              <a:buAutoNum type="alphaUcPeriod"/>
            </a:pPr>
            <a:r>
              <a:rPr lang="en-US" dirty="0" smtClean="0"/>
              <a:t>zero.</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Energy</a:t>
            </a:r>
            <a:endParaRPr lang="en-US"/>
          </a:p>
        </p:txBody>
      </p:sp>
      <p:sp>
        <p:nvSpPr>
          <p:cNvPr id="45059" name="Rectangle 3"/>
          <p:cNvSpPr>
            <a:spLocks noGrp="1" noChangeArrowheads="1"/>
          </p:cNvSpPr>
          <p:nvPr>
            <p:ph idx="1"/>
          </p:nvPr>
        </p:nvSpPr>
        <p:spPr/>
        <p:txBody>
          <a:bodyPr/>
          <a:lstStyle/>
          <a:p>
            <a:r>
              <a:rPr lang="en-US" dirty="0" smtClean="0"/>
              <a:t>Energy</a:t>
            </a:r>
          </a:p>
          <a:p>
            <a:pPr lvl="1"/>
            <a:r>
              <a:rPr lang="en-US" dirty="0" smtClean="0"/>
              <a:t>defined as that which produces changes in matter</a:t>
            </a:r>
          </a:p>
          <a:p>
            <a:r>
              <a:rPr lang="en-US" dirty="0" smtClean="0"/>
              <a:t>Effects of energy observed only when</a:t>
            </a:r>
          </a:p>
          <a:p>
            <a:pPr lvl="1"/>
            <a:r>
              <a:rPr lang="en-US" dirty="0" smtClean="0"/>
              <a:t>it is being transferred from one place to another </a:t>
            </a:r>
          </a:p>
          <a:p>
            <a:pPr marL="0" indent="0">
              <a:buNone/>
            </a:pPr>
            <a:r>
              <a:rPr lang="en-US" dirty="0" smtClean="0"/>
              <a:t>				or</a:t>
            </a:r>
          </a:p>
          <a:p>
            <a:pPr lvl="1"/>
            <a:r>
              <a:rPr lang="en-US" dirty="0" smtClean="0"/>
              <a:t>it is being transformed from one form to another</a:t>
            </a:r>
          </a:p>
          <a:p>
            <a:r>
              <a:rPr lang="en-US" dirty="0" smtClean="0"/>
              <a:t>Both work and energy are measured in </a:t>
            </a:r>
            <a:r>
              <a:rPr lang="en-US" i="1" dirty="0" smtClean="0"/>
              <a:t>joules</a:t>
            </a:r>
            <a:r>
              <a:rPr lang="en-US" dirty="0" smtClean="0"/>
              <a:t>.</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Power</a:t>
            </a:r>
            <a:endParaRPr lang="en-US"/>
          </a:p>
        </p:txBody>
      </p:sp>
      <p:sp>
        <p:nvSpPr>
          <p:cNvPr id="46083" name="Rectangle 3"/>
          <p:cNvSpPr>
            <a:spLocks noGrp="1" noChangeArrowheads="1"/>
          </p:cNvSpPr>
          <p:nvPr>
            <p:ph idx="1"/>
          </p:nvPr>
        </p:nvSpPr>
        <p:spPr/>
        <p:txBody>
          <a:bodyPr/>
          <a:lstStyle/>
          <a:p>
            <a:r>
              <a:rPr lang="en-US" dirty="0" smtClean="0"/>
              <a:t>Power</a:t>
            </a:r>
          </a:p>
          <a:p>
            <a:pPr lvl="1"/>
            <a:r>
              <a:rPr lang="en-US" dirty="0" smtClean="0"/>
              <a:t>measure of how fast work is done</a:t>
            </a:r>
          </a:p>
          <a:p>
            <a:pPr lvl="1"/>
            <a:r>
              <a:rPr lang="en-US" dirty="0" smtClean="0"/>
              <a:t>equation: </a:t>
            </a:r>
          </a:p>
          <a:p>
            <a:endParaRPr lang="en-US" dirty="0" smtClean="0"/>
          </a:p>
          <a:p>
            <a:endParaRPr lang="en-US" dirty="0" smtClean="0"/>
          </a:p>
          <a:p>
            <a:endParaRPr lang="en-US" dirty="0" smtClean="0"/>
          </a:p>
          <a:p>
            <a:pPr lvl="1"/>
            <a:r>
              <a:rPr lang="en-US" sz="2400" dirty="0" smtClean="0"/>
              <a:t>units in joule per second or watt</a:t>
            </a:r>
            <a:br>
              <a:rPr lang="en-US" sz="2400" dirty="0" smtClean="0"/>
            </a:br>
            <a:r>
              <a:rPr lang="en-US" sz="2000" dirty="0" smtClean="0"/>
              <a:t>(One watt = 1 joule of work per second)</a:t>
            </a:r>
          </a:p>
        </p:txBody>
      </p:sp>
      <p:graphicFrame>
        <p:nvGraphicFramePr>
          <p:cNvPr id="46084" name="Object 4"/>
          <p:cNvGraphicFramePr>
            <a:graphicFrameLocks noChangeAspect="1"/>
          </p:cNvGraphicFramePr>
          <p:nvPr>
            <p:extLst>
              <p:ext uri="{D42A27DB-BD31-4B8C-83A1-F6EECF244321}">
                <p14:modId xmlns:p14="http://schemas.microsoft.com/office/powerpoint/2010/main" val="3592868449"/>
              </p:ext>
            </p:extLst>
          </p:nvPr>
        </p:nvGraphicFramePr>
        <p:xfrm>
          <a:off x="1285170" y="3124200"/>
          <a:ext cx="3403600" cy="622300"/>
        </p:xfrm>
        <a:graphic>
          <a:graphicData uri="http://schemas.openxmlformats.org/presentationml/2006/ole">
            <mc:AlternateContent xmlns:mc="http://schemas.openxmlformats.org/markup-compatibility/2006">
              <mc:Choice xmlns:v="urn:schemas-microsoft-com:vml" Requires="v">
                <p:oleObj spid="_x0000_s65594" name="Equation" r:id="rId3" imgW="3403600" imgH="622300" progId="Equation.DSMT4">
                  <p:embed/>
                </p:oleObj>
              </mc:Choice>
              <mc:Fallback>
                <p:oleObj name="Equation" r:id="rId3" imgW="3403600" imgH="622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170" y="3124200"/>
                        <a:ext cx="3403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18_Figur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881" y="2266962"/>
            <a:ext cx="3200400" cy="347508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077218"/>
          </a:xfrm>
        </p:spPr>
        <p:txBody>
          <a:bodyPr/>
          <a:lstStyle/>
          <a:p>
            <a:r>
              <a:rPr lang="en-US" dirty="0"/>
              <a:t>Power</a:t>
            </a:r>
            <a:br>
              <a:rPr lang="en-US" dirty="0"/>
            </a:br>
            <a:r>
              <a:rPr lang="en-US" dirty="0"/>
              <a:t>CHECK YOUR </a:t>
            </a:r>
            <a:r>
              <a:rPr lang="en-US" dirty="0" smtClean="0"/>
              <a:t>NEIGHBOR</a:t>
            </a:r>
            <a:endParaRPr lang="en-US" dirty="0"/>
          </a:p>
        </p:txBody>
      </p:sp>
      <p:sp>
        <p:nvSpPr>
          <p:cNvPr id="47107" name="Rectangle 3"/>
          <p:cNvSpPr>
            <a:spLocks noGrp="1" noChangeArrowheads="1"/>
          </p:cNvSpPr>
          <p:nvPr>
            <p:ph idx="1"/>
          </p:nvPr>
        </p:nvSpPr>
        <p:spPr/>
        <p:txBody>
          <a:bodyPr/>
          <a:lstStyle/>
          <a:p>
            <a:pPr marL="0" indent="0">
              <a:buNone/>
            </a:pPr>
            <a:r>
              <a:rPr lang="en-US" dirty="0"/>
              <a:t>A job can be done slowly or quickly. Both may require the same amount of work, but different amounts of</a:t>
            </a:r>
          </a:p>
          <a:p>
            <a:pPr marL="514350" indent="-514350">
              <a:buFont typeface="+mj-lt"/>
              <a:buAutoNum type="alphaUcPeriod"/>
            </a:pPr>
            <a:r>
              <a:rPr lang="en-US" dirty="0" smtClean="0"/>
              <a:t>energy.</a:t>
            </a:r>
          </a:p>
          <a:p>
            <a:pPr marL="514350" indent="-514350">
              <a:buFont typeface="+mj-lt"/>
              <a:buAutoNum type="alphaUcPeriod"/>
            </a:pPr>
            <a:r>
              <a:rPr lang="en-US" dirty="0" smtClean="0"/>
              <a:t>momentum. </a:t>
            </a:r>
          </a:p>
          <a:p>
            <a:pPr marL="514350" indent="-514350">
              <a:buFont typeface="+mj-lt"/>
              <a:buAutoNum type="alphaUcPeriod"/>
            </a:pPr>
            <a:r>
              <a:rPr lang="en-US" dirty="0" smtClean="0"/>
              <a:t>power.</a:t>
            </a:r>
          </a:p>
          <a:p>
            <a:pPr marL="514350" indent="-514350">
              <a:buFont typeface="+mj-lt"/>
              <a:buAutoNum type="alphaUcPeriod"/>
            </a:pPr>
            <a:r>
              <a:rPr lang="en-US" dirty="0" smtClean="0"/>
              <a:t>impulse.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1077218"/>
          </a:xfrm>
        </p:spPr>
        <p:txBody>
          <a:bodyPr/>
          <a:lstStyle/>
          <a:p>
            <a:r>
              <a:rPr lang="en-US" dirty="0"/>
              <a:t>Power</a:t>
            </a:r>
            <a:br>
              <a:rPr lang="en-US" dirty="0"/>
            </a:br>
            <a:r>
              <a:rPr lang="en-US" dirty="0"/>
              <a:t>CHECK YOUR </a:t>
            </a:r>
            <a:r>
              <a:rPr lang="en-US" dirty="0" smtClean="0"/>
              <a:t>ANSWER</a:t>
            </a:r>
            <a:endParaRPr lang="en-US" dirty="0"/>
          </a:p>
        </p:txBody>
      </p:sp>
      <p:sp>
        <p:nvSpPr>
          <p:cNvPr id="48131" name="Rectangle 3"/>
          <p:cNvSpPr>
            <a:spLocks noGrp="1" noChangeArrowheads="1"/>
          </p:cNvSpPr>
          <p:nvPr>
            <p:ph idx="1"/>
          </p:nvPr>
        </p:nvSpPr>
        <p:spPr/>
        <p:txBody>
          <a:bodyPr/>
          <a:lstStyle/>
          <a:p>
            <a:pPr marL="0" indent="0">
              <a:buNone/>
            </a:pPr>
            <a:r>
              <a:rPr lang="en-US" dirty="0"/>
              <a:t>A job can be done slowly or quickly. Both may require the same amount of work, but different amounts of</a:t>
            </a:r>
          </a:p>
          <a:p>
            <a:pPr marL="514350" indent="-514350">
              <a:buFont typeface="+mj-lt"/>
              <a:buAutoNum type="alphaUcPeriod"/>
            </a:pPr>
            <a:r>
              <a:rPr lang="en-US" dirty="0" smtClean="0"/>
              <a:t>energy.</a:t>
            </a:r>
          </a:p>
          <a:p>
            <a:pPr marL="514350" indent="-514350">
              <a:buFont typeface="+mj-lt"/>
              <a:buAutoNum type="alphaUcPeriod"/>
            </a:pPr>
            <a:r>
              <a:rPr lang="en-US" dirty="0" smtClean="0"/>
              <a:t>momentum. </a:t>
            </a:r>
          </a:p>
          <a:p>
            <a:pPr marL="514350" indent="-514350">
              <a:buFont typeface="+mj-lt"/>
              <a:buAutoNum type="alphaUcPeriod"/>
            </a:pPr>
            <a:r>
              <a:rPr lang="en-US" b="1" dirty="0" smtClean="0">
                <a:solidFill>
                  <a:srgbClr val="D81F19"/>
                </a:solidFill>
              </a:rPr>
              <a:t>power.</a:t>
            </a:r>
          </a:p>
          <a:p>
            <a:pPr marL="514350" indent="-514350">
              <a:buFont typeface="+mj-lt"/>
              <a:buAutoNum type="alphaUcPeriod"/>
            </a:pPr>
            <a:r>
              <a:rPr lang="en-US" dirty="0" smtClean="0"/>
              <a:t>impulse.</a:t>
            </a:r>
          </a:p>
          <a:p>
            <a:endParaRPr lang="en-US" dirty="0" smtClean="0"/>
          </a:p>
          <a:p>
            <a:pPr marL="0" indent="0">
              <a:buNone/>
            </a:pPr>
            <a:r>
              <a:rPr lang="en-US" b="1" i="1" dirty="0" smtClean="0"/>
              <a:t>Explanation:</a:t>
            </a:r>
          </a:p>
          <a:p>
            <a:pPr marL="0" indent="0">
              <a:buNone/>
            </a:pPr>
            <a:r>
              <a:rPr lang="en-US" dirty="0" smtClean="0"/>
              <a:t>Power is the rate at which work is done.</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Potential Energy</a:t>
            </a:r>
            <a:endParaRPr lang="en-US"/>
          </a:p>
        </p:txBody>
      </p:sp>
      <p:sp>
        <p:nvSpPr>
          <p:cNvPr id="49155" name="Rectangle 3"/>
          <p:cNvSpPr>
            <a:spLocks noGrp="1" noChangeArrowheads="1"/>
          </p:cNvSpPr>
          <p:nvPr>
            <p:ph idx="1"/>
          </p:nvPr>
        </p:nvSpPr>
        <p:spPr>
          <a:xfrm>
            <a:off x="365124" y="1141413"/>
            <a:ext cx="8421077" cy="5106987"/>
          </a:xfrm>
        </p:spPr>
        <p:txBody>
          <a:bodyPr/>
          <a:lstStyle/>
          <a:p>
            <a:pPr marL="0" indent="0">
              <a:buNone/>
            </a:pPr>
            <a:r>
              <a:rPr lang="en-US" dirty="0" smtClean="0"/>
              <a:t>Example:</a:t>
            </a:r>
            <a:br>
              <a:rPr lang="en-US" dirty="0" smtClean="0"/>
            </a:br>
            <a:r>
              <a:rPr lang="en-US" dirty="0" smtClean="0"/>
              <a:t>potential energy of 10-N ball is the same in all 3 cases because work done in elevating it is the same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4" name="Picture 13" descr="03_19_Figure.jpg"/>
          <p:cNvPicPr>
            <a:picLocks noChangeAspect="1"/>
          </p:cNvPicPr>
          <p:nvPr/>
        </p:nvPicPr>
        <p:blipFill rotWithShape="1">
          <a:blip r:embed="rId2">
            <a:extLst>
              <a:ext uri="{28A0092B-C50C-407E-A947-70E740481C1C}">
                <a14:useLocalDpi xmlns:a14="http://schemas.microsoft.com/office/drawing/2010/main" val="0"/>
              </a:ext>
            </a:extLst>
          </a:blip>
          <a:srcRect b="5760"/>
          <a:stretch/>
        </p:blipFill>
        <p:spPr>
          <a:xfrm>
            <a:off x="344988" y="3077426"/>
            <a:ext cx="8601456" cy="3406723"/>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Potential Energy</a:t>
            </a:r>
            <a:endParaRPr lang="en-US"/>
          </a:p>
        </p:txBody>
      </p:sp>
      <p:sp>
        <p:nvSpPr>
          <p:cNvPr id="50179" name="Rectangle 3"/>
          <p:cNvSpPr>
            <a:spLocks noGrp="1" noChangeArrowheads="1"/>
          </p:cNvSpPr>
          <p:nvPr>
            <p:ph idx="1"/>
          </p:nvPr>
        </p:nvSpPr>
        <p:spPr/>
        <p:txBody>
          <a:bodyPr/>
          <a:lstStyle/>
          <a:p>
            <a:r>
              <a:rPr lang="en-US" dirty="0" smtClean="0"/>
              <a:t>Potential energy</a:t>
            </a:r>
          </a:p>
          <a:p>
            <a:pPr lvl="1"/>
            <a:r>
              <a:rPr lang="en-US" dirty="0" smtClean="0"/>
              <a:t>is defined as stored energy due to position, shape, or state. In its stored state, energy has the potential for doing work.</a:t>
            </a:r>
          </a:p>
          <a:p>
            <a:pPr lvl="1"/>
            <a:r>
              <a:rPr lang="en-US" i="1" dirty="0" smtClean="0"/>
              <a:t>Examples</a:t>
            </a:r>
            <a:r>
              <a:rPr lang="en-US" dirty="0" smtClean="0"/>
              <a:t>: </a:t>
            </a:r>
          </a:p>
          <a:p>
            <a:pPr lvl="2"/>
            <a:r>
              <a:rPr lang="en-US" dirty="0" smtClean="0"/>
              <a:t>Drawn bow</a:t>
            </a:r>
          </a:p>
          <a:p>
            <a:pPr lvl="2"/>
            <a:r>
              <a:rPr lang="en-US" dirty="0" smtClean="0"/>
              <a:t>Stretched rubber band</a:t>
            </a:r>
          </a:p>
          <a:p>
            <a:pPr lvl="2"/>
            <a:r>
              <a:rPr lang="en-US" dirty="0" smtClean="0"/>
              <a:t>Raised ram of a pile driver	</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Gravitational Potential Energy</a:t>
            </a:r>
            <a:endParaRPr lang="en-US"/>
          </a:p>
        </p:txBody>
      </p:sp>
      <p:sp>
        <p:nvSpPr>
          <p:cNvPr id="51203" name="Rectangle 3"/>
          <p:cNvSpPr>
            <a:spLocks noGrp="1" noChangeArrowheads="1"/>
          </p:cNvSpPr>
          <p:nvPr>
            <p:ph idx="1"/>
          </p:nvPr>
        </p:nvSpPr>
        <p:spPr/>
        <p:txBody>
          <a:bodyPr/>
          <a:lstStyle/>
          <a:p>
            <a:r>
              <a:rPr lang="en-US" dirty="0" smtClean="0"/>
              <a:t>The amount of gravitational potential energy possessed by an elevated object is equal to the work done against gravity in raising it.</a:t>
            </a:r>
          </a:p>
          <a:p>
            <a:r>
              <a:rPr lang="en-US" dirty="0" smtClean="0"/>
              <a:t>Work done equals force required to move it upward × </a:t>
            </a:r>
            <a:r>
              <a:rPr lang="en-US" dirty="0" smtClean="0">
                <a:sym typeface="Symbol" charset="0"/>
              </a:rPr>
              <a:t>the vertical distance moved (</a:t>
            </a:r>
            <a:r>
              <a:rPr lang="en-US" i="1" dirty="0" smtClean="0">
                <a:sym typeface="Symbol" charset="0"/>
              </a:rPr>
              <a:t>W</a:t>
            </a:r>
            <a:r>
              <a:rPr lang="en-US" dirty="0" smtClean="0">
                <a:sym typeface="Symbol" charset="0"/>
              </a:rPr>
              <a:t> = </a:t>
            </a:r>
            <a:r>
              <a:rPr lang="en-US" i="1" dirty="0" err="1" smtClean="0">
                <a:sym typeface="Symbol" charset="0"/>
              </a:rPr>
              <a:t>Fd</a:t>
            </a:r>
            <a:r>
              <a:rPr lang="en-US" dirty="0" smtClean="0">
                <a:sym typeface="Symbol" charset="0"/>
              </a:rPr>
              <a:t>). The upward force when moved at constant velocity is the weight, </a:t>
            </a:r>
            <a:r>
              <a:rPr lang="en-US" i="1" dirty="0" smtClean="0">
                <a:sym typeface="Symbol" charset="0"/>
              </a:rPr>
              <a:t>mg</a:t>
            </a:r>
            <a:r>
              <a:rPr lang="en-US" dirty="0" smtClean="0">
                <a:sym typeface="Symbol" charset="0"/>
              </a:rPr>
              <a:t>, of the object. So the work done in lifting it through height </a:t>
            </a:r>
            <a:r>
              <a:rPr lang="en-US" i="1" dirty="0" smtClean="0">
                <a:sym typeface="Symbol" charset="0"/>
              </a:rPr>
              <a:t>h</a:t>
            </a:r>
            <a:r>
              <a:rPr lang="en-US" dirty="0" smtClean="0">
                <a:sym typeface="Symbol" charset="0"/>
              </a:rPr>
              <a:t> is the product </a:t>
            </a:r>
            <a:r>
              <a:rPr lang="en-US" i="1" dirty="0" smtClean="0">
                <a:sym typeface="Symbol" charset="0"/>
              </a:rPr>
              <a:t>mgh</a:t>
            </a:r>
            <a:r>
              <a:rPr lang="en-US" dirty="0" smtClean="0">
                <a:sym typeface="Symbol" charset="0"/>
              </a:rPr>
              <a:t>.</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Momentum</a:t>
            </a:r>
            <a:endParaRPr lang="en-US"/>
          </a:p>
        </p:txBody>
      </p:sp>
      <p:sp>
        <p:nvSpPr>
          <p:cNvPr id="6147" name="Rectangle 3"/>
          <p:cNvSpPr>
            <a:spLocks noGrp="1" noChangeArrowheads="1"/>
          </p:cNvSpPr>
          <p:nvPr>
            <p:ph idx="1"/>
          </p:nvPr>
        </p:nvSpPr>
        <p:spPr/>
        <p:txBody>
          <a:bodyPr/>
          <a:lstStyle/>
          <a:p>
            <a:r>
              <a:rPr lang="en-US" dirty="0" smtClean="0"/>
              <a:t>Momentum</a:t>
            </a:r>
          </a:p>
          <a:p>
            <a:pPr lvl="1"/>
            <a:r>
              <a:rPr lang="en-US" dirty="0" smtClean="0">
                <a:sym typeface="Symbol" charset="0"/>
              </a:rPr>
              <a:t>When direction is unimportant: </a:t>
            </a:r>
          </a:p>
          <a:p>
            <a:pPr marL="0" indent="0" algn="ctr">
              <a:buNone/>
            </a:pPr>
            <a:r>
              <a:rPr lang="en-US" dirty="0" smtClean="0">
                <a:sym typeface="Symbol" charset="0"/>
              </a:rPr>
              <a:t>momentum = mass × speed</a:t>
            </a:r>
            <a:endParaRPr lang="en-US" dirty="0" smtClean="0"/>
          </a:p>
          <a:p>
            <a:pPr marL="1825625" indent="0">
              <a:buNone/>
            </a:pPr>
            <a:r>
              <a:rPr lang="en-US" dirty="0" smtClean="0"/>
              <a:t>momentum = </a:t>
            </a:r>
            <a:r>
              <a:rPr lang="en-US" i="1" dirty="0" smtClean="0"/>
              <a:t>mv</a:t>
            </a:r>
            <a:r>
              <a:rPr lang="en-US" dirty="0" smtClean="0"/>
              <a:t> </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Gravitational Potential Energy</a:t>
            </a:r>
            <a:endParaRPr lang="en-US"/>
          </a:p>
        </p:txBody>
      </p:sp>
      <p:sp>
        <p:nvSpPr>
          <p:cNvPr id="52227" name="Rectangle 3"/>
          <p:cNvSpPr>
            <a:spLocks noGrp="1" noChangeArrowheads="1"/>
          </p:cNvSpPr>
          <p:nvPr>
            <p:ph idx="1"/>
          </p:nvPr>
        </p:nvSpPr>
        <p:spPr/>
        <p:txBody>
          <a:bodyPr/>
          <a:lstStyle/>
          <a:p>
            <a:r>
              <a:rPr lang="en-US" dirty="0" smtClean="0"/>
              <a:t>Equation for gravitational potential energy:</a:t>
            </a:r>
          </a:p>
          <a:p>
            <a:pPr marL="0" indent="0" algn="ctr">
              <a:buNone/>
            </a:pPr>
            <a:r>
              <a:rPr lang="en-US" dirty="0" smtClean="0"/>
              <a:t>PE = weight × </a:t>
            </a:r>
            <a:r>
              <a:rPr lang="en-US" dirty="0" smtClean="0">
                <a:sym typeface="Symbol" charset="0"/>
              </a:rPr>
              <a:t>height</a:t>
            </a:r>
          </a:p>
          <a:p>
            <a:pPr marL="0" indent="0" algn="ctr">
              <a:buNone/>
            </a:pPr>
            <a:r>
              <a:rPr lang="en-US" dirty="0" smtClean="0">
                <a:sym typeface="Symbol" charset="0"/>
              </a:rPr>
              <a:t>or</a:t>
            </a:r>
          </a:p>
          <a:p>
            <a:pPr marL="0" indent="0" algn="ctr">
              <a:buNone/>
            </a:pPr>
            <a:r>
              <a:rPr lang="en-US" dirty="0" smtClean="0">
                <a:sym typeface="Symbol" charset="0"/>
              </a:rPr>
              <a:t>PE = </a:t>
            </a:r>
            <a:r>
              <a:rPr lang="en-US" i="1" dirty="0" smtClean="0">
                <a:sym typeface="Symbol" charset="0"/>
              </a:rPr>
              <a:t>mgh</a:t>
            </a:r>
          </a:p>
          <a:p>
            <a:r>
              <a:rPr lang="en-US" dirty="0" smtClean="0">
                <a:sym typeface="Symbol" charset="0"/>
              </a:rPr>
              <a:t>Gravitational potential energy examples:</a:t>
            </a:r>
          </a:p>
          <a:p>
            <a:pPr lvl="1"/>
            <a:r>
              <a:rPr lang="en-US" dirty="0" smtClean="0">
                <a:sym typeface="Symbol" charset="0"/>
              </a:rPr>
              <a:t>Water in an elevated reservoir </a:t>
            </a:r>
          </a:p>
          <a:p>
            <a:pPr lvl="1"/>
            <a:r>
              <a:rPr lang="en-US" dirty="0" smtClean="0">
                <a:sym typeface="Symbol" charset="0"/>
              </a:rPr>
              <a:t>The elevated ram of a pile driver</a:t>
            </a:r>
            <a:endParaRPr lang="en-US" dirty="0">
              <a:sym typeface="Symbol" charset="0"/>
            </a:endParaRP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20_Figure.jpg"/>
          <p:cNvPicPr>
            <a:picLocks noChangeAspect="1"/>
          </p:cNvPicPr>
          <p:nvPr/>
        </p:nvPicPr>
        <p:blipFill rotWithShape="1">
          <a:blip r:embed="rId2">
            <a:extLst>
              <a:ext uri="{28A0092B-C50C-407E-A947-70E740481C1C}">
                <a14:useLocalDpi xmlns:a14="http://schemas.microsoft.com/office/drawing/2010/main" val="0"/>
              </a:ext>
            </a:extLst>
          </a:blip>
          <a:srcRect b="4551"/>
          <a:stretch/>
        </p:blipFill>
        <p:spPr>
          <a:xfrm>
            <a:off x="5270030" y="4718680"/>
            <a:ext cx="3657600" cy="18457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077218"/>
          </a:xfrm>
        </p:spPr>
        <p:txBody>
          <a:bodyPr/>
          <a:lstStyle/>
          <a:p>
            <a:r>
              <a:rPr lang="en-US" dirty="0"/>
              <a:t>Potential Energy</a:t>
            </a:r>
            <a:br>
              <a:rPr lang="en-US" dirty="0"/>
            </a:br>
            <a:r>
              <a:rPr lang="en-US" dirty="0"/>
              <a:t>CHECK YOUR </a:t>
            </a:r>
            <a:r>
              <a:rPr lang="en-US" dirty="0" smtClean="0"/>
              <a:t>NEIGHBOR</a:t>
            </a:r>
            <a:endParaRPr lang="en-US" dirty="0"/>
          </a:p>
        </p:txBody>
      </p:sp>
      <p:sp>
        <p:nvSpPr>
          <p:cNvPr id="53251" name="Rectangle 3"/>
          <p:cNvSpPr>
            <a:spLocks noGrp="1" noChangeArrowheads="1"/>
          </p:cNvSpPr>
          <p:nvPr>
            <p:ph idx="1"/>
          </p:nvPr>
        </p:nvSpPr>
        <p:spPr/>
        <p:txBody>
          <a:bodyPr/>
          <a:lstStyle/>
          <a:p>
            <a:pPr marL="0" indent="0">
              <a:buNone/>
            </a:pPr>
            <a:r>
              <a:rPr lang="en-US" sz="2400" dirty="0"/>
              <a:t>Does a car hoisted for repairs in a service station have increased potential energy relative to the floor?</a:t>
            </a:r>
          </a:p>
          <a:p>
            <a:pPr marL="514350" indent="-514350">
              <a:buFont typeface="+mj-lt"/>
              <a:buAutoNum type="alphaUcPeriod"/>
            </a:pPr>
            <a:r>
              <a:rPr lang="en-US" sz="2400" dirty="0" smtClean="0"/>
              <a:t>Yes.</a:t>
            </a:r>
          </a:p>
          <a:p>
            <a:pPr marL="514350" indent="-514350">
              <a:buFont typeface="+mj-lt"/>
              <a:buAutoNum type="alphaUcPeriod"/>
            </a:pPr>
            <a:r>
              <a:rPr lang="en-US" sz="2400" dirty="0" smtClean="0"/>
              <a:t>No. </a:t>
            </a:r>
          </a:p>
          <a:p>
            <a:pPr marL="514350" indent="-514350">
              <a:buFont typeface="+mj-lt"/>
              <a:buAutoNum type="alphaUcPeriod"/>
            </a:pPr>
            <a:r>
              <a:rPr lang="en-US" sz="2400" dirty="0" smtClean="0"/>
              <a:t>Sometimes.</a:t>
            </a:r>
          </a:p>
          <a:p>
            <a:pPr marL="514350" indent="-514350">
              <a:buFont typeface="+mj-lt"/>
              <a:buAutoNum type="alphaUcPeriod"/>
            </a:pPr>
            <a:r>
              <a:rPr lang="en-US" sz="2400" dirty="0" smtClean="0"/>
              <a:t>Not enough information.</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9144000" cy="1077218"/>
          </a:xfrm>
        </p:spPr>
        <p:txBody>
          <a:bodyPr/>
          <a:lstStyle/>
          <a:p>
            <a:r>
              <a:rPr lang="en-US" dirty="0"/>
              <a:t>Potential Energy</a:t>
            </a:r>
            <a:br>
              <a:rPr lang="en-US" dirty="0"/>
            </a:br>
            <a:r>
              <a:rPr lang="en-US" dirty="0"/>
              <a:t>CHECK YOUR </a:t>
            </a:r>
            <a:r>
              <a:rPr lang="en-US" dirty="0" smtClean="0"/>
              <a:t>ANSWER</a:t>
            </a:r>
            <a:endParaRPr lang="en-US" dirty="0"/>
          </a:p>
        </p:txBody>
      </p:sp>
      <p:sp>
        <p:nvSpPr>
          <p:cNvPr id="54275" name="Rectangle 3"/>
          <p:cNvSpPr>
            <a:spLocks noGrp="1" noChangeArrowheads="1"/>
          </p:cNvSpPr>
          <p:nvPr>
            <p:ph idx="1"/>
          </p:nvPr>
        </p:nvSpPr>
        <p:spPr/>
        <p:txBody>
          <a:bodyPr/>
          <a:lstStyle/>
          <a:p>
            <a:pPr marL="0" indent="0">
              <a:buNone/>
            </a:pPr>
            <a:r>
              <a:rPr lang="en-US" sz="2400" dirty="0"/>
              <a:t>Does a car hoisted for repairs in a service station have increased potential energy relative to </a:t>
            </a:r>
            <a:r>
              <a:rPr lang="en-US" sz="2400" dirty="0" smtClean="0"/>
              <a:t>the </a:t>
            </a:r>
            <a:r>
              <a:rPr lang="en-US" sz="2400" dirty="0"/>
              <a:t>floor?</a:t>
            </a:r>
          </a:p>
          <a:p>
            <a:pPr marL="514350" indent="-514350">
              <a:buFont typeface="+mj-lt"/>
              <a:buAutoNum type="alphaUcPeriod"/>
            </a:pPr>
            <a:r>
              <a:rPr lang="en-US" sz="2400" b="1" dirty="0" smtClean="0">
                <a:solidFill>
                  <a:srgbClr val="D81F19"/>
                </a:solidFill>
              </a:rPr>
              <a:t>Yes.</a:t>
            </a:r>
          </a:p>
          <a:p>
            <a:pPr marL="514350" indent="-514350">
              <a:buFont typeface="+mj-lt"/>
              <a:buAutoNum type="alphaUcPeriod"/>
            </a:pPr>
            <a:r>
              <a:rPr lang="en-US" sz="2400" dirty="0" smtClean="0"/>
              <a:t>No. </a:t>
            </a:r>
          </a:p>
          <a:p>
            <a:pPr marL="514350" indent="-514350">
              <a:buFont typeface="+mj-lt"/>
              <a:buAutoNum type="alphaUcPeriod"/>
            </a:pPr>
            <a:r>
              <a:rPr lang="en-US" sz="2400" dirty="0" smtClean="0"/>
              <a:t>Sometimes.</a:t>
            </a:r>
          </a:p>
          <a:p>
            <a:pPr marL="514350" indent="-514350">
              <a:buFont typeface="+mj-lt"/>
              <a:buAutoNum type="alphaUcPeriod"/>
            </a:pPr>
            <a:r>
              <a:rPr lang="en-US" sz="2400" dirty="0" smtClean="0"/>
              <a:t>Not enough information.</a:t>
            </a:r>
          </a:p>
          <a:p>
            <a:endParaRPr lang="en-US" sz="2400" dirty="0" smtClean="0"/>
          </a:p>
          <a:p>
            <a:pPr marL="0" indent="0">
              <a:buNone/>
            </a:pPr>
            <a:r>
              <a:rPr lang="en-US" sz="2400" b="1" i="1" dirty="0" smtClean="0"/>
              <a:t>Explanation:</a:t>
            </a:r>
          </a:p>
          <a:p>
            <a:pPr marL="0" indent="0">
              <a:buNone/>
            </a:pPr>
            <a:r>
              <a:rPr lang="en-US" sz="2400" dirty="0" smtClean="0"/>
              <a:t>And if the car were twice as heavy, its increase in potential energy would be twice as much.</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Work-Energy Theorem</a:t>
            </a:r>
            <a:endParaRPr lang="en-US"/>
          </a:p>
        </p:txBody>
      </p:sp>
      <p:sp>
        <p:nvSpPr>
          <p:cNvPr id="55299" name="Rectangle 3"/>
          <p:cNvSpPr>
            <a:spLocks noGrp="1" noChangeArrowheads="1"/>
          </p:cNvSpPr>
          <p:nvPr>
            <p:ph idx="1"/>
          </p:nvPr>
        </p:nvSpPr>
        <p:spPr/>
        <p:txBody>
          <a:bodyPr/>
          <a:lstStyle/>
          <a:p>
            <a:r>
              <a:rPr lang="en-US" dirty="0" smtClean="0"/>
              <a:t>Applies to decreasing speed</a:t>
            </a:r>
          </a:p>
          <a:p>
            <a:pPr lvl="1"/>
            <a:r>
              <a:rPr lang="en-US" dirty="0" smtClean="0"/>
              <a:t>reducing the speed of an object or bringing it to a halt</a:t>
            </a:r>
          </a:p>
          <a:p>
            <a:pPr marL="3541713" lvl="1" indent="0">
              <a:buNone/>
            </a:pPr>
            <a:r>
              <a:rPr lang="en-US" dirty="0" smtClean="0"/>
              <a:t>Example: </a:t>
            </a:r>
          </a:p>
          <a:p>
            <a:pPr marL="3884613" lvl="1"/>
            <a:r>
              <a:rPr lang="en-US" dirty="0" smtClean="0"/>
              <a:t>Applying the brakes to slow a moving car. Work is done on it (the friction force supplied by the brakes × </a:t>
            </a:r>
            <a:r>
              <a:rPr lang="en-US" dirty="0" smtClean="0">
                <a:sym typeface="Symbol" charset="0"/>
              </a:rPr>
              <a:t>distance).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4" name="Picture 4" descr="Figure_3"/>
          <p:cNvPicPr>
            <a:picLocks noChangeAspect="1" noChangeArrowheads="1"/>
          </p:cNvPicPr>
          <p:nvPr/>
        </p:nvPicPr>
        <p:blipFill>
          <a:blip r:embed="rId2">
            <a:extLst>
              <a:ext uri="{28A0092B-C50C-407E-A947-70E740481C1C}">
                <a14:useLocalDpi xmlns:a14="http://schemas.microsoft.com/office/drawing/2010/main" val="0"/>
              </a:ext>
            </a:extLst>
          </a:blip>
          <a:srcRect b="6906"/>
          <a:stretch>
            <a:fillRect/>
          </a:stretch>
        </p:blipFill>
        <p:spPr bwMode="auto">
          <a:xfrm>
            <a:off x="304800" y="2919119"/>
            <a:ext cx="3474720" cy="291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Kinetic Energy</a:t>
            </a:r>
            <a:endParaRPr lang="en-US"/>
          </a:p>
        </p:txBody>
      </p:sp>
      <p:sp>
        <p:nvSpPr>
          <p:cNvPr id="56323" name="Rectangle 3"/>
          <p:cNvSpPr>
            <a:spLocks noGrp="1" noChangeArrowheads="1"/>
          </p:cNvSpPr>
          <p:nvPr>
            <p:ph idx="1"/>
          </p:nvPr>
        </p:nvSpPr>
        <p:spPr/>
        <p:txBody>
          <a:bodyPr/>
          <a:lstStyle/>
          <a:p>
            <a:r>
              <a:rPr lang="en-US" dirty="0" smtClean="0"/>
              <a:t>Kinetic energy</a:t>
            </a:r>
          </a:p>
          <a:p>
            <a:pPr lvl="1"/>
            <a:r>
              <a:rPr lang="en-US" dirty="0" smtClean="0"/>
              <a:t>is defined as the energy of a moving body</a:t>
            </a:r>
          </a:p>
          <a:p>
            <a:pPr lvl="1"/>
            <a:r>
              <a:rPr lang="en-US" dirty="0" smtClean="0"/>
              <a:t>Equation for kinetic energy:</a:t>
            </a:r>
          </a:p>
          <a:p>
            <a:pPr marL="0" indent="0" algn="ctr">
              <a:buNone/>
            </a:pPr>
            <a:r>
              <a:rPr lang="en-US" dirty="0" smtClean="0"/>
              <a:t>Kinetic energy = </a:t>
            </a:r>
            <a:r>
              <a:rPr lang="en-US" baseline="30000" dirty="0" smtClean="0"/>
              <a:t>1</a:t>
            </a:r>
            <a:r>
              <a:rPr lang="en-US" dirty="0" smtClean="0"/>
              <a:t>/</a:t>
            </a:r>
            <a:r>
              <a:rPr lang="en-US" baseline="-25000" dirty="0" smtClean="0"/>
              <a:t>2</a:t>
            </a:r>
            <a:r>
              <a:rPr lang="en-US" dirty="0" smtClean="0"/>
              <a:t> mass × </a:t>
            </a:r>
            <a:r>
              <a:rPr lang="en-US" dirty="0" smtClean="0">
                <a:sym typeface="Symbol" charset="0"/>
              </a:rPr>
              <a:t>speed</a:t>
            </a:r>
            <a:r>
              <a:rPr lang="en-US" baseline="30000" dirty="0" smtClean="0">
                <a:sym typeface="Symbol" charset="0"/>
              </a:rPr>
              <a:t>2</a:t>
            </a:r>
          </a:p>
          <a:p>
            <a:pPr marL="0" indent="0" algn="ctr">
              <a:buNone/>
            </a:pPr>
            <a:r>
              <a:rPr lang="en-US" dirty="0" smtClean="0"/>
              <a:t>or</a:t>
            </a:r>
          </a:p>
          <a:p>
            <a:pPr marL="0" indent="0" algn="ctr">
              <a:buNone/>
            </a:pPr>
            <a:r>
              <a:rPr lang="en-US" dirty="0" smtClean="0"/>
              <a:t>KE = </a:t>
            </a:r>
            <a:r>
              <a:rPr lang="en-US" baseline="30000" dirty="0" smtClean="0"/>
              <a:t>1</a:t>
            </a:r>
            <a:r>
              <a:rPr lang="en-US" dirty="0" smtClean="0"/>
              <a:t>/</a:t>
            </a:r>
            <a:r>
              <a:rPr lang="en-US" baseline="-25000" dirty="0" smtClean="0"/>
              <a:t>2</a:t>
            </a:r>
            <a:r>
              <a:rPr lang="en-US" dirty="0" smtClean="0"/>
              <a:t> </a:t>
            </a:r>
            <a:r>
              <a:rPr lang="en-US" i="1" dirty="0" smtClean="0"/>
              <a:t>mv</a:t>
            </a:r>
            <a:r>
              <a:rPr lang="en-US" baseline="30000" dirty="0" smtClean="0"/>
              <a:t>2</a:t>
            </a:r>
          </a:p>
          <a:p>
            <a:r>
              <a:rPr lang="en-US" dirty="0" smtClean="0"/>
              <a:t>small </a:t>
            </a:r>
            <a:r>
              <a:rPr lang="en-US" sz="2000" dirty="0" smtClean="0"/>
              <a:t>changes</a:t>
            </a:r>
            <a:r>
              <a:rPr lang="en-US" dirty="0" smtClean="0"/>
              <a:t> in speed     </a:t>
            </a:r>
            <a:r>
              <a:rPr lang="en-US" dirty="0" smtClean="0">
                <a:sym typeface="Symbol" charset="0"/>
              </a:rPr>
              <a:t>large </a:t>
            </a:r>
            <a:r>
              <a:rPr lang="en-US" sz="3500" dirty="0" smtClean="0">
                <a:sym typeface="Symbol" charset="0"/>
              </a:rPr>
              <a:t>changes</a:t>
            </a:r>
            <a:r>
              <a:rPr lang="en-US" dirty="0" smtClean="0">
                <a:sym typeface="Symbol" charset="0"/>
              </a:rPr>
              <a:t> in </a:t>
            </a:r>
            <a:r>
              <a:rPr lang="en-US" sz="3500" dirty="0" smtClean="0">
                <a:sym typeface="Symbol" charset="0"/>
              </a:rPr>
              <a:t>KE</a:t>
            </a:r>
            <a:endParaRPr lang="en-US" sz="3500" dirty="0" smtClean="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5" name="Picture 4" descr="ar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850" y="4547439"/>
            <a:ext cx="270072" cy="13068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1077218"/>
          </a:xfrm>
        </p:spPr>
        <p:txBody>
          <a:bodyPr/>
          <a:lstStyle/>
          <a:p>
            <a:r>
              <a:rPr lang="en-US" dirty="0"/>
              <a:t>Kinetic Energy</a:t>
            </a:r>
            <a:br>
              <a:rPr lang="en-US" dirty="0"/>
            </a:br>
            <a:r>
              <a:rPr lang="en-US" dirty="0"/>
              <a:t>CHECK YOUR </a:t>
            </a:r>
            <a:r>
              <a:rPr lang="en-US" dirty="0" smtClean="0"/>
              <a:t>NEIGHBOR</a:t>
            </a:r>
            <a:endParaRPr lang="en-US" dirty="0"/>
          </a:p>
        </p:txBody>
      </p:sp>
      <p:sp>
        <p:nvSpPr>
          <p:cNvPr id="57347" name="Rectangle 3"/>
          <p:cNvSpPr>
            <a:spLocks noGrp="1" noChangeArrowheads="1"/>
          </p:cNvSpPr>
          <p:nvPr>
            <p:ph idx="1"/>
          </p:nvPr>
        </p:nvSpPr>
        <p:spPr/>
        <p:txBody>
          <a:bodyPr/>
          <a:lstStyle/>
          <a:p>
            <a:pPr marL="0" indent="0">
              <a:buNone/>
            </a:pPr>
            <a:r>
              <a:rPr lang="en-US" sz="2400" dirty="0"/>
              <a:t>Must a car with momentum have kinetic energy?</a:t>
            </a:r>
          </a:p>
          <a:p>
            <a:pPr marL="514350" indent="-514350">
              <a:buFont typeface="+mj-lt"/>
              <a:buAutoNum type="alphaUcPeriod"/>
            </a:pPr>
            <a:r>
              <a:rPr lang="en-US" sz="2400" dirty="0" smtClean="0"/>
              <a:t>Yes, due to motion alone.</a:t>
            </a:r>
          </a:p>
          <a:p>
            <a:pPr marL="514350" indent="-514350">
              <a:buFont typeface="+mj-lt"/>
              <a:buAutoNum type="alphaUcPeriod"/>
            </a:pPr>
            <a:r>
              <a:rPr lang="en-US" sz="2400" dirty="0" smtClean="0"/>
              <a:t>Yes, when motion is </a:t>
            </a:r>
            <a:r>
              <a:rPr lang="en-US" sz="2400" dirty="0" err="1" smtClean="0"/>
              <a:t>nonaccelerated</a:t>
            </a:r>
            <a:r>
              <a:rPr lang="en-US" sz="2400" dirty="0" smtClean="0"/>
              <a:t>. </a:t>
            </a:r>
          </a:p>
          <a:p>
            <a:pPr marL="514350" indent="-514350">
              <a:buFont typeface="+mj-lt"/>
              <a:buAutoNum type="alphaUcPeriod"/>
            </a:pPr>
            <a:r>
              <a:rPr lang="en-US" sz="2400" dirty="0" smtClean="0"/>
              <a:t>Yes, because speed is a scalar and velocity is a vector quantity.</a:t>
            </a:r>
          </a:p>
          <a:p>
            <a:pPr marL="514350" indent="-514350">
              <a:buFont typeface="+mj-lt"/>
              <a:buAutoNum type="alphaUcPeriod"/>
            </a:pPr>
            <a:r>
              <a:rPr lang="en-US" sz="2400" dirty="0" smtClean="0"/>
              <a:t>No.</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077218"/>
          </a:xfrm>
        </p:spPr>
        <p:txBody>
          <a:bodyPr/>
          <a:lstStyle/>
          <a:p>
            <a:r>
              <a:rPr lang="en-US" dirty="0"/>
              <a:t>Kinetic Energy</a:t>
            </a:r>
            <a:br>
              <a:rPr lang="en-US" dirty="0"/>
            </a:br>
            <a:r>
              <a:rPr lang="en-US" dirty="0"/>
              <a:t>CHECK YOUR </a:t>
            </a:r>
            <a:r>
              <a:rPr lang="en-US" dirty="0" smtClean="0"/>
              <a:t>ANSWER</a:t>
            </a:r>
            <a:endParaRPr lang="en-US" dirty="0"/>
          </a:p>
        </p:txBody>
      </p:sp>
      <p:sp>
        <p:nvSpPr>
          <p:cNvPr id="58371" name="Rectangle 3"/>
          <p:cNvSpPr>
            <a:spLocks noGrp="1" noChangeArrowheads="1"/>
          </p:cNvSpPr>
          <p:nvPr>
            <p:ph idx="1"/>
          </p:nvPr>
        </p:nvSpPr>
        <p:spPr/>
        <p:txBody>
          <a:bodyPr/>
          <a:lstStyle/>
          <a:p>
            <a:pPr marL="0" indent="0">
              <a:buNone/>
            </a:pPr>
            <a:r>
              <a:rPr lang="en-US" sz="2400" dirty="0"/>
              <a:t>Must a car with momentum have kinetic energy?</a:t>
            </a:r>
          </a:p>
          <a:p>
            <a:pPr marL="514350" indent="-514350">
              <a:buFont typeface="+mj-lt"/>
              <a:buAutoNum type="alphaUcPeriod"/>
            </a:pPr>
            <a:r>
              <a:rPr lang="en-US" sz="2400" b="1" dirty="0" smtClean="0">
                <a:solidFill>
                  <a:srgbClr val="D81F19"/>
                </a:solidFill>
              </a:rPr>
              <a:t>Yes, due to motion alone.</a:t>
            </a:r>
          </a:p>
          <a:p>
            <a:pPr marL="514350" indent="-514350">
              <a:buFont typeface="+mj-lt"/>
              <a:buAutoNum type="alphaUcPeriod"/>
            </a:pPr>
            <a:r>
              <a:rPr lang="en-US" sz="2400" dirty="0" smtClean="0"/>
              <a:t>Yes, when motion is </a:t>
            </a:r>
            <a:r>
              <a:rPr lang="en-US" sz="2400" dirty="0" err="1" smtClean="0"/>
              <a:t>nonaccelerated</a:t>
            </a:r>
            <a:r>
              <a:rPr lang="en-US" sz="2400" dirty="0" smtClean="0"/>
              <a:t>. </a:t>
            </a:r>
          </a:p>
          <a:p>
            <a:pPr marL="514350" indent="-514350">
              <a:buFont typeface="+mj-lt"/>
              <a:buAutoNum type="alphaUcPeriod"/>
            </a:pPr>
            <a:r>
              <a:rPr lang="en-US" sz="2400" dirty="0" smtClean="0"/>
              <a:t>Yes, because speed is a scalar and velocity is a vector quantity.</a:t>
            </a:r>
          </a:p>
          <a:p>
            <a:pPr marL="514350" indent="-514350">
              <a:buFont typeface="+mj-lt"/>
              <a:buAutoNum type="alphaUcPeriod"/>
            </a:pPr>
            <a:r>
              <a:rPr lang="en-US" sz="2400" dirty="0" smtClean="0"/>
              <a:t>No.</a:t>
            </a:r>
          </a:p>
          <a:p>
            <a:endParaRPr lang="en-US" sz="2400" dirty="0" smtClean="0"/>
          </a:p>
          <a:p>
            <a:pPr marL="0" indent="0">
              <a:buNone/>
            </a:pPr>
            <a:r>
              <a:rPr lang="en-US" sz="2400" b="1" i="1" dirty="0" smtClean="0"/>
              <a:t>Explanation:</a:t>
            </a:r>
          </a:p>
          <a:p>
            <a:pPr marL="0" indent="0">
              <a:buNone/>
            </a:pPr>
            <a:r>
              <a:rPr lang="en-US" sz="2400" dirty="0" smtClean="0"/>
              <a:t>Acceleration, speed being a scalar, and velocity being a vector quantity, are irrelevant. Any moving object has both momentum and kinetic energy.</a:t>
            </a:r>
            <a:endParaRPr lang="en-US" sz="24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Work-Energy Theorem</a:t>
            </a:r>
            <a:endParaRPr lang="en-US"/>
          </a:p>
        </p:txBody>
      </p:sp>
      <p:sp>
        <p:nvSpPr>
          <p:cNvPr id="59395" name="Rectangle 3"/>
          <p:cNvSpPr>
            <a:spLocks noGrp="1" noChangeArrowheads="1"/>
          </p:cNvSpPr>
          <p:nvPr>
            <p:ph idx="1"/>
          </p:nvPr>
        </p:nvSpPr>
        <p:spPr/>
        <p:txBody>
          <a:bodyPr/>
          <a:lstStyle/>
          <a:p>
            <a:pPr>
              <a:buFont typeface="Arial"/>
              <a:buChar char="•"/>
            </a:pPr>
            <a:r>
              <a:rPr lang="en-US" sz="2400" dirty="0" smtClean="0"/>
              <a:t>When work is done on an object to change its KE, the amount of work done is equal to the change in KE.</a:t>
            </a:r>
          </a:p>
          <a:p>
            <a:pPr>
              <a:buFont typeface="Arial"/>
              <a:buChar char="•"/>
            </a:pPr>
            <a:r>
              <a:rPr lang="en-US" sz="2400" dirty="0" smtClean="0"/>
              <a:t>Equation for work-energy theorem:</a:t>
            </a:r>
          </a:p>
          <a:p>
            <a:pPr lvl="1"/>
            <a:r>
              <a:rPr lang="en-US" sz="2200" dirty="0" smtClean="0"/>
              <a:t>Net work = change in KE</a:t>
            </a:r>
          </a:p>
          <a:p>
            <a:pPr lvl="1"/>
            <a:r>
              <a:rPr lang="en-US" sz="2200" dirty="0" smtClean="0"/>
              <a:t>If there is no change in object</a:t>
            </a:r>
            <a:r>
              <a:rPr lang="fr-FR" altLang="ja-JP" sz="2200" dirty="0" smtClean="0"/>
              <a:t>'</a:t>
            </a:r>
            <a:r>
              <a:rPr lang="en-US" sz="2200" dirty="0" smtClean="0"/>
              <a:t>s energy, then no work is done on the object.</a:t>
            </a:r>
          </a:p>
          <a:p>
            <a:pPr lvl="1"/>
            <a:r>
              <a:rPr lang="en-US" sz="2200" dirty="0" smtClean="0"/>
              <a:t>Applies to potential energy: </a:t>
            </a:r>
          </a:p>
          <a:p>
            <a:pPr lvl="2"/>
            <a:r>
              <a:rPr lang="en-US" sz="2000" dirty="0" smtClean="0"/>
              <a:t>For a barbell held stationary, no further work is done      </a:t>
            </a:r>
            <a:r>
              <a:rPr lang="en-US" sz="2000" dirty="0" smtClean="0">
                <a:sym typeface="Symbol" charset="0"/>
              </a:rPr>
              <a:t>no further change in energy.</a:t>
            </a:r>
          </a:p>
          <a:p>
            <a:pPr lvl="1"/>
            <a:r>
              <a:rPr lang="en-US" sz="2200" dirty="0" smtClean="0">
                <a:sym typeface="Symbol" charset="0"/>
              </a:rPr>
              <a:t>Applies to decreasing energy: </a:t>
            </a:r>
          </a:p>
          <a:p>
            <a:pPr lvl="2"/>
            <a:r>
              <a:rPr lang="en-US" sz="2000" dirty="0" smtClean="0">
                <a:sym typeface="Symbol" charset="0"/>
              </a:rPr>
              <a:t>The more kinetic energy something has      the more work is required to slow it or stop it</a:t>
            </a:r>
            <a:endParaRPr lang="en-US" sz="20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5" name="Picture 4" descr="ar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2874" y="4083050"/>
            <a:ext cx="250580" cy="121248"/>
          </a:xfrm>
          <a:prstGeom prst="rect">
            <a:avLst/>
          </a:prstGeom>
        </p:spPr>
      </p:pic>
      <p:pic>
        <p:nvPicPr>
          <p:cNvPr id="6" name="Picture 5" descr="ar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949" y="5165725"/>
            <a:ext cx="250580" cy="12124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077218"/>
          </a:xfrm>
        </p:spPr>
        <p:txBody>
          <a:bodyPr/>
          <a:lstStyle/>
          <a:p>
            <a:r>
              <a:rPr lang="en-US" dirty="0"/>
              <a:t>The Work-Energy Theorem</a:t>
            </a:r>
            <a:br>
              <a:rPr lang="en-US" dirty="0"/>
            </a:br>
            <a:r>
              <a:rPr lang="en-US" dirty="0"/>
              <a:t>CHECK YOUR </a:t>
            </a:r>
            <a:r>
              <a:rPr lang="en-US" dirty="0" smtClean="0"/>
              <a:t>NEIGHBOR</a:t>
            </a:r>
            <a:endParaRPr lang="en-US" dirty="0"/>
          </a:p>
        </p:txBody>
      </p:sp>
      <p:sp>
        <p:nvSpPr>
          <p:cNvPr id="60419" name="Rectangle 3"/>
          <p:cNvSpPr>
            <a:spLocks noGrp="1" noChangeArrowheads="1"/>
          </p:cNvSpPr>
          <p:nvPr>
            <p:ph idx="1"/>
          </p:nvPr>
        </p:nvSpPr>
        <p:spPr/>
        <p:txBody>
          <a:bodyPr/>
          <a:lstStyle/>
          <a:p>
            <a:pPr marL="0" indent="0">
              <a:buNone/>
            </a:pPr>
            <a:r>
              <a:rPr lang="en-US" sz="2400" dirty="0"/>
              <a:t>Consider a problem that asks for the distance a fast-moving crate slides across a factory floor in coming to a stop. The most useful equation for solving this problem is</a:t>
            </a:r>
          </a:p>
          <a:p>
            <a:pPr marL="512064" indent="-512064">
              <a:buNone/>
            </a:pPr>
            <a:r>
              <a:rPr lang="en-US" sz="2400" dirty="0" smtClean="0">
                <a:solidFill>
                  <a:srgbClr val="D81F19"/>
                </a:solidFill>
              </a:rPr>
              <a:t>A.</a:t>
            </a:r>
            <a:r>
              <a:rPr lang="en-US" sz="2400" dirty="0" smtClean="0"/>
              <a:t>	</a:t>
            </a:r>
            <a:r>
              <a:rPr lang="en-US" sz="2400" i="1" dirty="0" smtClean="0"/>
              <a:t>F</a:t>
            </a:r>
            <a:r>
              <a:rPr lang="en-US" sz="2400" dirty="0" smtClean="0"/>
              <a:t> = </a:t>
            </a:r>
            <a:r>
              <a:rPr lang="en-US" sz="2400" i="1" dirty="0" smtClean="0"/>
              <a:t>ma</a:t>
            </a:r>
            <a:r>
              <a:rPr lang="en-US" sz="2400" dirty="0" smtClean="0"/>
              <a:t>.</a:t>
            </a:r>
          </a:p>
          <a:p>
            <a:pPr marL="512064" indent="-512064">
              <a:buNone/>
            </a:pPr>
            <a:r>
              <a:rPr lang="en-US" sz="2400" dirty="0" smtClean="0">
                <a:solidFill>
                  <a:srgbClr val="D81F19"/>
                </a:solidFill>
              </a:rPr>
              <a:t>B.</a:t>
            </a:r>
            <a:r>
              <a:rPr lang="en-US" sz="2400" dirty="0" smtClean="0"/>
              <a:t>	</a:t>
            </a:r>
            <a:r>
              <a:rPr lang="en-US" sz="2400" i="1" dirty="0" smtClean="0"/>
              <a:t>Ft</a:t>
            </a:r>
            <a:r>
              <a:rPr lang="en-US" sz="2400" dirty="0" smtClean="0"/>
              <a:t> = </a:t>
            </a:r>
            <a:r>
              <a:rPr lang="en-US" sz="2400" dirty="0" err="1" smtClean="0">
                <a:sym typeface="Symbol" charset="0"/>
              </a:rPr>
              <a:t>Δ</a:t>
            </a:r>
            <a:r>
              <a:rPr lang="en-US" sz="2400" i="1" dirty="0" err="1" smtClean="0">
                <a:sym typeface="Symbol" charset="0"/>
              </a:rPr>
              <a:t>mv</a:t>
            </a:r>
            <a:r>
              <a:rPr lang="en-US" sz="2400" dirty="0" smtClean="0">
                <a:sym typeface="Symbol" charset="0"/>
              </a:rPr>
              <a:t>.</a:t>
            </a:r>
            <a:r>
              <a:rPr lang="en-US" sz="2400" dirty="0" smtClean="0"/>
              <a:t> </a:t>
            </a:r>
          </a:p>
          <a:p>
            <a:pPr marL="512064" indent="-512064">
              <a:buNone/>
            </a:pPr>
            <a:r>
              <a:rPr lang="en-US" sz="2400" dirty="0" smtClean="0">
                <a:solidFill>
                  <a:srgbClr val="D81F19"/>
                </a:solidFill>
              </a:rPr>
              <a:t>C.</a:t>
            </a:r>
            <a:r>
              <a:rPr lang="en-US" sz="2400" dirty="0" smtClean="0"/>
              <a:t>	</a:t>
            </a:r>
            <a:r>
              <a:rPr lang="en-US" sz="2400" i="1" dirty="0" smtClean="0"/>
              <a:t>KE</a:t>
            </a:r>
            <a:r>
              <a:rPr lang="en-US" sz="2400" dirty="0" smtClean="0"/>
              <a:t> = </a:t>
            </a:r>
            <a:r>
              <a:rPr lang="en-US" sz="2400" baseline="30000" dirty="0" smtClean="0"/>
              <a:t>1</a:t>
            </a:r>
            <a:r>
              <a:rPr lang="en-US" sz="2400" dirty="0" smtClean="0"/>
              <a:t>/</a:t>
            </a:r>
            <a:r>
              <a:rPr lang="en-US" sz="2400" baseline="-25000" dirty="0" smtClean="0"/>
              <a:t>2</a:t>
            </a:r>
            <a:r>
              <a:rPr lang="en-US" sz="2400" i="1" dirty="0" smtClean="0"/>
              <a:t>mv</a:t>
            </a:r>
            <a:r>
              <a:rPr lang="en-US" sz="2400" baseline="30000" dirty="0" smtClean="0"/>
              <a:t>2</a:t>
            </a:r>
            <a:r>
              <a:rPr lang="en-US" sz="2400" dirty="0" smtClean="0"/>
              <a:t>.</a:t>
            </a:r>
          </a:p>
          <a:p>
            <a:pPr marL="512064" indent="-512064">
              <a:buNone/>
            </a:pPr>
            <a:r>
              <a:rPr lang="en-US" sz="2400" dirty="0" smtClean="0">
                <a:solidFill>
                  <a:srgbClr val="D81F19"/>
                </a:solidFill>
              </a:rPr>
              <a:t>D.</a:t>
            </a:r>
            <a:r>
              <a:rPr lang="en-US" sz="2400" dirty="0" smtClean="0"/>
              <a:t>	</a:t>
            </a:r>
            <a:r>
              <a:rPr lang="en-US" sz="2400" i="1" dirty="0" err="1" smtClean="0"/>
              <a:t>Fd</a:t>
            </a:r>
            <a:r>
              <a:rPr lang="en-US" sz="2400" dirty="0" smtClean="0"/>
              <a:t> = </a:t>
            </a:r>
            <a:r>
              <a:rPr lang="en-US" sz="2400" dirty="0" smtClean="0">
                <a:sym typeface="Symbol" charset="0"/>
              </a:rPr>
              <a:t>Δ</a:t>
            </a:r>
            <a:r>
              <a:rPr lang="en-US" sz="2400" baseline="30000" dirty="0" smtClean="0">
                <a:sym typeface="Symbol" charset="0"/>
              </a:rPr>
              <a:t>1</a:t>
            </a:r>
            <a:r>
              <a:rPr lang="en-US" sz="2400" dirty="0" smtClean="0">
                <a:sym typeface="Symbol" charset="0"/>
              </a:rPr>
              <a:t>/</a:t>
            </a:r>
            <a:r>
              <a:rPr lang="en-US" sz="2400" baseline="-25000" dirty="0" smtClean="0">
                <a:sym typeface="Symbol" charset="0"/>
              </a:rPr>
              <a:t>2</a:t>
            </a:r>
            <a:r>
              <a:rPr lang="en-US" sz="2400" i="1" dirty="0" smtClean="0">
                <a:sym typeface="Symbol" charset="0"/>
              </a:rPr>
              <a:t>mv</a:t>
            </a:r>
            <a:r>
              <a:rPr lang="en-US" sz="2400" baseline="30000" dirty="0" smtClean="0">
                <a:sym typeface="Symbol" charset="0"/>
              </a:rPr>
              <a:t>2</a:t>
            </a:r>
            <a:r>
              <a:rPr lang="en-US" sz="2400" dirty="0" smtClean="0">
                <a:sym typeface="Symbol" charset="0"/>
              </a:rPr>
              <a:t>.</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077218"/>
          </a:xfrm>
        </p:spPr>
        <p:txBody>
          <a:bodyPr/>
          <a:lstStyle/>
          <a:p>
            <a:r>
              <a:rPr lang="en-US" dirty="0"/>
              <a:t>The Work-Energy Theorem</a:t>
            </a:r>
            <a:br>
              <a:rPr lang="en-US" dirty="0"/>
            </a:br>
            <a:r>
              <a:rPr lang="en-US" dirty="0"/>
              <a:t>CHECK YOUR </a:t>
            </a:r>
            <a:r>
              <a:rPr lang="en-US" dirty="0" smtClean="0"/>
              <a:t>ANSWER</a:t>
            </a:r>
            <a:endParaRPr lang="en-US" dirty="0"/>
          </a:p>
        </p:txBody>
      </p:sp>
      <p:sp>
        <p:nvSpPr>
          <p:cNvPr id="60419" name="Rectangle 3"/>
          <p:cNvSpPr>
            <a:spLocks noGrp="1" noChangeArrowheads="1"/>
          </p:cNvSpPr>
          <p:nvPr>
            <p:ph idx="1"/>
          </p:nvPr>
        </p:nvSpPr>
        <p:spPr/>
        <p:txBody>
          <a:bodyPr/>
          <a:lstStyle/>
          <a:p>
            <a:pPr marL="0" indent="0">
              <a:buNone/>
            </a:pPr>
            <a:r>
              <a:rPr lang="en-US" sz="2400" dirty="0"/>
              <a:t>Consider a problem that asks for the distance a fast-moving crate slides across a factory floor in coming to a stop. The most useful equation for solving this problem is</a:t>
            </a:r>
          </a:p>
          <a:p>
            <a:pPr marL="512064" indent="-512064">
              <a:buNone/>
            </a:pPr>
            <a:r>
              <a:rPr lang="en-US" sz="2400" dirty="0" smtClean="0">
                <a:solidFill>
                  <a:srgbClr val="D81F19"/>
                </a:solidFill>
              </a:rPr>
              <a:t>A.</a:t>
            </a:r>
            <a:r>
              <a:rPr lang="en-US" sz="2400" dirty="0" smtClean="0"/>
              <a:t>	</a:t>
            </a:r>
            <a:r>
              <a:rPr lang="en-US" sz="2400" i="1" dirty="0" smtClean="0"/>
              <a:t>F</a:t>
            </a:r>
            <a:r>
              <a:rPr lang="en-US" sz="2400" dirty="0" smtClean="0"/>
              <a:t> = </a:t>
            </a:r>
            <a:r>
              <a:rPr lang="en-US" sz="2400" i="1" dirty="0" smtClean="0"/>
              <a:t>ma</a:t>
            </a:r>
            <a:r>
              <a:rPr lang="en-US" sz="2400" dirty="0" smtClean="0"/>
              <a:t>.</a:t>
            </a:r>
          </a:p>
          <a:p>
            <a:pPr marL="512064" indent="-512064">
              <a:buNone/>
            </a:pPr>
            <a:r>
              <a:rPr lang="en-US" sz="2400" dirty="0" smtClean="0">
                <a:solidFill>
                  <a:srgbClr val="D81F19"/>
                </a:solidFill>
              </a:rPr>
              <a:t>B.</a:t>
            </a:r>
            <a:r>
              <a:rPr lang="en-US" sz="2400" dirty="0" smtClean="0"/>
              <a:t>	</a:t>
            </a:r>
            <a:r>
              <a:rPr lang="en-US" sz="2400" i="1" dirty="0" smtClean="0"/>
              <a:t>Ft</a:t>
            </a:r>
            <a:r>
              <a:rPr lang="en-US" sz="2400" dirty="0" smtClean="0"/>
              <a:t> = </a:t>
            </a:r>
            <a:r>
              <a:rPr lang="en-US" sz="2400" dirty="0" err="1" smtClean="0">
                <a:sym typeface="Symbol" charset="0"/>
              </a:rPr>
              <a:t>Δ</a:t>
            </a:r>
            <a:r>
              <a:rPr lang="en-US" sz="2400" i="1" dirty="0" err="1" smtClean="0">
                <a:sym typeface="Symbol" charset="0"/>
              </a:rPr>
              <a:t>mv</a:t>
            </a:r>
            <a:r>
              <a:rPr lang="en-US" sz="2400" dirty="0" smtClean="0">
                <a:sym typeface="Symbol" charset="0"/>
              </a:rPr>
              <a:t>.</a:t>
            </a:r>
            <a:r>
              <a:rPr lang="en-US" sz="2400" dirty="0" smtClean="0"/>
              <a:t> </a:t>
            </a:r>
          </a:p>
          <a:p>
            <a:pPr marL="512064" indent="-512064">
              <a:buNone/>
            </a:pPr>
            <a:r>
              <a:rPr lang="en-US" sz="2400" dirty="0" smtClean="0">
                <a:solidFill>
                  <a:srgbClr val="D81F19"/>
                </a:solidFill>
              </a:rPr>
              <a:t>C.</a:t>
            </a:r>
            <a:r>
              <a:rPr lang="en-US" sz="2400" dirty="0" smtClean="0"/>
              <a:t>	</a:t>
            </a:r>
            <a:r>
              <a:rPr lang="en-US" sz="2400" i="1" dirty="0" smtClean="0"/>
              <a:t>KE</a:t>
            </a:r>
            <a:r>
              <a:rPr lang="en-US" sz="2400" dirty="0" smtClean="0"/>
              <a:t> = </a:t>
            </a:r>
            <a:r>
              <a:rPr lang="en-US" sz="2400" baseline="30000" dirty="0" smtClean="0"/>
              <a:t>1</a:t>
            </a:r>
            <a:r>
              <a:rPr lang="en-US" sz="2400" dirty="0" smtClean="0"/>
              <a:t>/</a:t>
            </a:r>
            <a:r>
              <a:rPr lang="en-US" sz="2400" baseline="-25000" dirty="0" smtClean="0"/>
              <a:t>2</a:t>
            </a:r>
            <a:r>
              <a:rPr lang="en-US" sz="2400" i="1" dirty="0" smtClean="0"/>
              <a:t>mv</a:t>
            </a:r>
            <a:r>
              <a:rPr lang="en-US" sz="2400" baseline="30000" dirty="0" smtClean="0"/>
              <a:t>2</a:t>
            </a:r>
            <a:r>
              <a:rPr lang="en-US" sz="2400" dirty="0" smtClean="0"/>
              <a:t>.</a:t>
            </a:r>
          </a:p>
          <a:p>
            <a:pPr marL="512064" indent="-512064">
              <a:buNone/>
            </a:pPr>
            <a:r>
              <a:rPr lang="en-US" sz="2400" b="1" dirty="0" smtClean="0">
                <a:solidFill>
                  <a:srgbClr val="D81F19"/>
                </a:solidFill>
              </a:rPr>
              <a:t>D.</a:t>
            </a:r>
            <a:r>
              <a:rPr lang="en-US" sz="2400" b="1" dirty="0" smtClean="0"/>
              <a:t>	</a:t>
            </a:r>
            <a:r>
              <a:rPr lang="en-US" sz="2400" b="1" i="1" dirty="0" err="1" smtClean="0">
                <a:solidFill>
                  <a:srgbClr val="D81F19"/>
                </a:solidFill>
              </a:rPr>
              <a:t>Fd</a:t>
            </a:r>
            <a:r>
              <a:rPr lang="en-US" sz="2400" b="1" dirty="0" smtClean="0">
                <a:solidFill>
                  <a:srgbClr val="D81F19"/>
                </a:solidFill>
              </a:rPr>
              <a:t> = </a:t>
            </a:r>
            <a:r>
              <a:rPr lang="en-US" sz="2400" b="1" dirty="0" smtClean="0">
                <a:solidFill>
                  <a:srgbClr val="D81F19"/>
                </a:solidFill>
                <a:sym typeface="Symbol" charset="0"/>
              </a:rPr>
              <a:t>Δ</a:t>
            </a:r>
            <a:r>
              <a:rPr lang="en-US" sz="2400" b="1" baseline="30000" dirty="0" smtClean="0">
                <a:solidFill>
                  <a:srgbClr val="D81F19"/>
                </a:solidFill>
                <a:sym typeface="Symbol" charset="0"/>
              </a:rPr>
              <a:t>1</a:t>
            </a:r>
            <a:r>
              <a:rPr lang="en-US" sz="2400" b="1" dirty="0" smtClean="0">
                <a:solidFill>
                  <a:srgbClr val="D81F19"/>
                </a:solidFill>
                <a:sym typeface="Symbol" charset="0"/>
              </a:rPr>
              <a:t>/</a:t>
            </a:r>
            <a:r>
              <a:rPr lang="en-US" sz="2400" b="1" baseline="-25000" dirty="0" smtClean="0">
                <a:solidFill>
                  <a:srgbClr val="D81F19"/>
                </a:solidFill>
                <a:sym typeface="Symbol" charset="0"/>
              </a:rPr>
              <a:t>2</a:t>
            </a:r>
            <a:r>
              <a:rPr lang="en-US" sz="2400" b="1" i="1" dirty="0" smtClean="0">
                <a:solidFill>
                  <a:srgbClr val="D81F19"/>
                </a:solidFill>
                <a:sym typeface="Symbol" charset="0"/>
              </a:rPr>
              <a:t>mv</a:t>
            </a:r>
            <a:r>
              <a:rPr lang="en-US" sz="2400" b="1" baseline="30000" dirty="0" smtClean="0">
                <a:solidFill>
                  <a:srgbClr val="D81F19"/>
                </a:solidFill>
                <a:sym typeface="Symbol" charset="0"/>
              </a:rPr>
              <a:t>2</a:t>
            </a:r>
            <a:r>
              <a:rPr lang="en-US" sz="2400" b="1" dirty="0" smtClean="0">
                <a:solidFill>
                  <a:srgbClr val="D81F19"/>
                </a:solidFill>
                <a:sym typeface="Symbol" charset="0"/>
              </a:rPr>
              <a:t>.</a:t>
            </a:r>
          </a:p>
          <a:p>
            <a:pPr marL="512064" indent="-512064">
              <a:buNone/>
            </a:pPr>
            <a:endParaRPr lang="en-US" sz="2400" dirty="0" smtClean="0">
              <a:sym typeface="Symbol" charset="0"/>
            </a:endParaRPr>
          </a:p>
          <a:p>
            <a:pPr marL="512064" indent="-512064">
              <a:buNone/>
            </a:pPr>
            <a:r>
              <a:rPr lang="en-US" sz="2400" b="1" i="1" dirty="0" smtClean="0">
                <a:sym typeface="Symbol" charset="0"/>
              </a:rPr>
              <a:t>Explanation</a:t>
            </a:r>
            <a:r>
              <a:rPr lang="en-US" sz="2400" b="1" i="1" dirty="0">
                <a:sym typeface="Symbol" charset="0"/>
              </a:rPr>
              <a:t>:</a:t>
            </a:r>
          </a:p>
          <a:p>
            <a:pPr marL="0" indent="0">
              <a:buNone/>
            </a:pPr>
            <a:r>
              <a:rPr lang="en-US" sz="2400" dirty="0" smtClean="0">
                <a:sym typeface="Symbol" charset="0"/>
              </a:rPr>
              <a:t>The </a:t>
            </a:r>
            <a:r>
              <a:rPr lang="en-US" sz="2400" dirty="0">
                <a:sym typeface="Symbol" charset="0"/>
              </a:rPr>
              <a:t>work-energy theorem is the </a:t>
            </a:r>
            <a:r>
              <a:rPr lang="en-US" sz="2400" dirty="0" smtClean="0">
                <a:sym typeface="Symbol" charset="0"/>
              </a:rPr>
              <a:t>physicist</a:t>
            </a:r>
            <a:r>
              <a:rPr lang="fr-FR" sz="2400" dirty="0" smtClean="0">
                <a:sym typeface="Symbol" charset="0"/>
              </a:rPr>
              <a:t>'</a:t>
            </a:r>
            <a:r>
              <a:rPr lang="en-US" sz="2400" dirty="0" smtClean="0">
                <a:sym typeface="Symbol" charset="0"/>
              </a:rPr>
              <a:t>s favorite starting point for </a:t>
            </a:r>
            <a:r>
              <a:rPr lang="en-US" sz="2400" dirty="0">
                <a:sym typeface="Symbol" charset="0"/>
              </a:rPr>
              <a:t>solving many motion-</a:t>
            </a:r>
            <a:r>
              <a:rPr lang="en-US" sz="2400" dirty="0" smtClean="0">
                <a:sym typeface="Symbol" charset="0"/>
              </a:rPr>
              <a:t>related problems</a:t>
            </a:r>
            <a:r>
              <a:rPr lang="en-US" sz="2400" dirty="0">
                <a:sym typeface="Symbol" charset="0"/>
              </a:rPr>
              <a:t>.</a:t>
            </a:r>
            <a:endParaRPr lang="en-US" sz="2400" dirty="0" smtClean="0">
              <a:sym typeface="Symbol" charset="0"/>
            </a:endParaRP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extLst>
      <p:ext uri="{BB962C8B-B14F-4D97-AF65-F5344CB8AC3E}">
        <p14:creationId xmlns:p14="http://schemas.microsoft.com/office/powerpoint/2010/main" val="1671911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Momentum</a:t>
            </a:r>
            <a:endParaRPr lang="en-US"/>
          </a:p>
        </p:txBody>
      </p:sp>
      <p:sp>
        <p:nvSpPr>
          <p:cNvPr id="7171" name="Rectangle 3"/>
          <p:cNvSpPr>
            <a:spLocks noGrp="1" noChangeArrowheads="1"/>
          </p:cNvSpPr>
          <p:nvPr>
            <p:ph idx="1"/>
          </p:nvPr>
        </p:nvSpPr>
        <p:spPr>
          <a:xfrm>
            <a:off x="365125" y="1141413"/>
            <a:ext cx="8406342" cy="5106987"/>
          </a:xfrm>
        </p:spPr>
        <p:txBody>
          <a:bodyPr/>
          <a:lstStyle/>
          <a:p>
            <a:r>
              <a:rPr lang="en-US" dirty="0" smtClean="0"/>
              <a:t>Momentum (continued)</a:t>
            </a:r>
          </a:p>
          <a:p>
            <a:pPr lvl="1"/>
            <a:r>
              <a:rPr lang="en-US" dirty="0" smtClean="0"/>
              <a:t>high </a:t>
            </a:r>
            <a:r>
              <a:rPr lang="en-US" sz="3500" dirty="0" smtClean="0"/>
              <a:t>mass</a:t>
            </a:r>
            <a:r>
              <a:rPr lang="en-US" dirty="0" smtClean="0"/>
              <a:t> or high </a:t>
            </a:r>
            <a:r>
              <a:rPr lang="en-US" sz="3500" dirty="0" smtClean="0"/>
              <a:t>velocity    </a:t>
            </a:r>
            <a:r>
              <a:rPr lang="en-US" dirty="0" smtClean="0">
                <a:sym typeface="Symbol" charset="0"/>
              </a:rPr>
              <a:t>high </a:t>
            </a:r>
            <a:r>
              <a:rPr lang="en-US" sz="3500" dirty="0" smtClean="0">
                <a:sym typeface="Symbol" charset="0"/>
              </a:rPr>
              <a:t>momentum</a:t>
            </a:r>
            <a:endParaRPr lang="en-US" sz="3500" dirty="0" smtClean="0"/>
          </a:p>
          <a:p>
            <a:pPr lvl="1"/>
            <a:r>
              <a:rPr lang="en-US" dirty="0" smtClean="0">
                <a:sym typeface="Symbol" charset="0"/>
              </a:rPr>
              <a:t>high </a:t>
            </a:r>
            <a:r>
              <a:rPr lang="en-US" sz="3500" dirty="0" smtClean="0">
                <a:sym typeface="Symbol" charset="0"/>
              </a:rPr>
              <a:t>mass</a:t>
            </a:r>
            <a:r>
              <a:rPr lang="en-US" dirty="0" smtClean="0">
                <a:sym typeface="Symbol" charset="0"/>
              </a:rPr>
              <a:t> </a:t>
            </a:r>
            <a:r>
              <a:rPr lang="en-US" u="sng" dirty="0" smtClean="0">
                <a:sym typeface="Symbol" charset="0"/>
              </a:rPr>
              <a:t>and</a:t>
            </a:r>
            <a:r>
              <a:rPr lang="en-US" dirty="0" smtClean="0">
                <a:sym typeface="Symbol" charset="0"/>
              </a:rPr>
              <a:t> high </a:t>
            </a:r>
            <a:r>
              <a:rPr lang="en-US" sz="3500" dirty="0" smtClean="0">
                <a:sym typeface="Symbol" charset="0"/>
              </a:rPr>
              <a:t>velocity</a:t>
            </a:r>
            <a:r>
              <a:rPr lang="en-US" dirty="0">
                <a:sym typeface="Symbol" charset="0"/>
              </a:rPr>
              <a:t> </a:t>
            </a:r>
            <a:r>
              <a:rPr lang="en-US" dirty="0" smtClean="0">
                <a:sym typeface="Symbol" charset="0"/>
              </a:rPr>
              <a:t>    higher </a:t>
            </a:r>
            <a:r>
              <a:rPr lang="en-US" sz="3500" dirty="0" smtClean="0">
                <a:sym typeface="Symbol" charset="0"/>
              </a:rPr>
              <a:t>momentum</a:t>
            </a:r>
            <a:endParaRPr lang="en-US" sz="3500" dirty="0" smtClean="0"/>
          </a:p>
          <a:p>
            <a:pPr lvl="1"/>
            <a:r>
              <a:rPr lang="en-US" dirty="0" smtClean="0"/>
              <a:t>low mass or low velocity     </a:t>
            </a:r>
            <a:r>
              <a:rPr lang="en-US" dirty="0" smtClean="0">
                <a:sym typeface="Symbol" charset="0"/>
              </a:rPr>
              <a:t>low momentum</a:t>
            </a:r>
          </a:p>
          <a:p>
            <a:pPr lvl="1"/>
            <a:r>
              <a:rPr lang="en-US" dirty="0" smtClean="0">
                <a:sym typeface="Symbol" charset="0"/>
              </a:rPr>
              <a:t>low mass </a:t>
            </a:r>
            <a:r>
              <a:rPr lang="en-US" u="sng" dirty="0" smtClean="0">
                <a:sym typeface="Symbol" charset="0"/>
              </a:rPr>
              <a:t>and</a:t>
            </a:r>
            <a:r>
              <a:rPr lang="en-US" dirty="0" smtClean="0">
                <a:sym typeface="Symbol" charset="0"/>
              </a:rPr>
              <a:t> low velocity     lower momentum</a:t>
            </a:r>
            <a:endParaRPr lang="en-US" dirty="0">
              <a:sym typeface="Symbol" charset="0"/>
            </a:endParaRP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5" name="Picture 4" descr="ar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453" y="1987067"/>
            <a:ext cx="270072" cy="130680"/>
          </a:xfrm>
          <a:prstGeom prst="rect">
            <a:avLst/>
          </a:prstGeom>
        </p:spPr>
      </p:pic>
      <p:pic>
        <p:nvPicPr>
          <p:cNvPr id="6" name="Picture 5" descr="ar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203" y="3152292"/>
            <a:ext cx="270072" cy="130680"/>
          </a:xfrm>
          <a:prstGeom prst="rect">
            <a:avLst/>
          </a:prstGeom>
        </p:spPr>
      </p:pic>
      <p:pic>
        <p:nvPicPr>
          <p:cNvPr id="7" name="Picture 6" descr="ar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578" y="4228617"/>
            <a:ext cx="270072" cy="130680"/>
          </a:xfrm>
          <a:prstGeom prst="rect">
            <a:avLst/>
          </a:prstGeom>
        </p:spPr>
      </p:pic>
      <p:pic>
        <p:nvPicPr>
          <p:cNvPr id="8" name="Picture 7" descr="arr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742" y="4740849"/>
            <a:ext cx="270072" cy="13068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Conservation of Energy</a:t>
            </a:r>
            <a:endParaRPr lang="en-US"/>
          </a:p>
        </p:txBody>
      </p:sp>
      <p:sp>
        <p:nvSpPr>
          <p:cNvPr id="62467" name="Rectangle 3"/>
          <p:cNvSpPr>
            <a:spLocks noGrp="1" noChangeArrowheads="1"/>
          </p:cNvSpPr>
          <p:nvPr>
            <p:ph idx="1"/>
          </p:nvPr>
        </p:nvSpPr>
        <p:spPr/>
        <p:txBody>
          <a:bodyPr/>
          <a:lstStyle/>
          <a:p>
            <a:pPr marL="0" indent="0">
              <a:buNone/>
            </a:pPr>
            <a:r>
              <a:rPr lang="en-US" dirty="0" smtClean="0"/>
              <a:t>Example:</a:t>
            </a:r>
            <a:br>
              <a:rPr lang="en-US" dirty="0" smtClean="0"/>
            </a:br>
            <a:r>
              <a:rPr lang="en-US" dirty="0" smtClean="0"/>
              <a:t>energy transforms without net loss or net gain in the operation of a pile driver</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21_Figure.jpg"/>
          <p:cNvPicPr>
            <a:picLocks noChangeAspect="1"/>
          </p:cNvPicPr>
          <p:nvPr/>
        </p:nvPicPr>
        <p:blipFill rotWithShape="1">
          <a:blip r:embed="rId2">
            <a:extLst>
              <a:ext uri="{28A0092B-C50C-407E-A947-70E740481C1C}">
                <a14:useLocalDpi xmlns:a14="http://schemas.microsoft.com/office/drawing/2010/main" val="0"/>
              </a:ext>
            </a:extLst>
          </a:blip>
          <a:srcRect b="3120"/>
          <a:stretch/>
        </p:blipFill>
        <p:spPr>
          <a:xfrm>
            <a:off x="2971800" y="2545811"/>
            <a:ext cx="3200400" cy="412393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1077218"/>
          </a:xfrm>
        </p:spPr>
        <p:txBody>
          <a:bodyPr/>
          <a:lstStyle/>
          <a:p>
            <a:r>
              <a:rPr lang="en-US" dirty="0"/>
              <a:t>The Work-Energy Theorem</a:t>
            </a:r>
            <a:br>
              <a:rPr lang="en-US" dirty="0"/>
            </a:br>
            <a:r>
              <a:rPr lang="en-US" dirty="0"/>
              <a:t>CHECK YOUR </a:t>
            </a:r>
            <a:r>
              <a:rPr lang="en-US" dirty="0" smtClean="0"/>
              <a:t>NEIGHBOR</a:t>
            </a:r>
            <a:endParaRPr lang="en-US" dirty="0">
              <a:sym typeface="Symbol" charset="0"/>
            </a:endParaRPr>
          </a:p>
        </p:txBody>
      </p:sp>
      <p:sp>
        <p:nvSpPr>
          <p:cNvPr id="63491" name="Rectangle 3"/>
          <p:cNvSpPr>
            <a:spLocks noGrp="1" noChangeArrowheads="1"/>
          </p:cNvSpPr>
          <p:nvPr>
            <p:ph idx="1"/>
          </p:nvPr>
        </p:nvSpPr>
        <p:spPr/>
        <p:txBody>
          <a:bodyPr/>
          <a:lstStyle/>
          <a:p>
            <a:pPr marL="0" indent="0">
              <a:buNone/>
            </a:pPr>
            <a:r>
              <a:rPr lang="en-US" sz="2400" dirty="0"/>
              <a:t>The work done in braking a moving car to a stop is the force of tire </a:t>
            </a:r>
            <a:r>
              <a:rPr lang="en-US" sz="2400" dirty="0" smtClean="0"/>
              <a:t>friction × stopping </a:t>
            </a:r>
            <a:r>
              <a:rPr lang="en-US" sz="2400" dirty="0"/>
              <a:t>distance. If the initial speed of the car is doubled, the stopping distance is</a:t>
            </a:r>
          </a:p>
          <a:p>
            <a:pPr marL="514350" indent="-514350">
              <a:buFont typeface="+mj-lt"/>
              <a:buAutoNum type="alphaUcPeriod"/>
            </a:pPr>
            <a:r>
              <a:rPr lang="en-US" sz="2400" dirty="0" smtClean="0"/>
              <a:t>actually less.</a:t>
            </a:r>
          </a:p>
          <a:p>
            <a:pPr marL="514350" indent="-514350">
              <a:buFont typeface="+mj-lt"/>
              <a:buAutoNum type="alphaUcPeriod"/>
            </a:pPr>
            <a:r>
              <a:rPr lang="en-US" sz="2400" dirty="0" smtClean="0"/>
              <a:t>about the same. </a:t>
            </a:r>
          </a:p>
          <a:p>
            <a:pPr marL="514350" indent="-514350">
              <a:buFont typeface="+mj-lt"/>
              <a:buAutoNum type="alphaUcPeriod"/>
            </a:pPr>
            <a:r>
              <a:rPr lang="en-US" sz="2400" dirty="0" smtClean="0"/>
              <a:t>twice.</a:t>
            </a:r>
          </a:p>
          <a:p>
            <a:pPr marL="514350" indent="-514350">
              <a:buFont typeface="+mj-lt"/>
              <a:buAutoNum type="alphaUcPeriod"/>
            </a:pPr>
            <a:r>
              <a:rPr lang="en-US" sz="2400" dirty="0" smtClean="0"/>
              <a:t>None of the above.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0"/>
            <a:ext cx="9144000" cy="1077218"/>
          </a:xfrm>
        </p:spPr>
        <p:txBody>
          <a:bodyPr/>
          <a:lstStyle/>
          <a:p>
            <a:r>
              <a:rPr lang="en-US" dirty="0"/>
              <a:t>The Work-Energy Theorem</a:t>
            </a:r>
            <a:br>
              <a:rPr lang="en-US" dirty="0"/>
            </a:br>
            <a:r>
              <a:rPr lang="en-US" dirty="0"/>
              <a:t>CHECK YOUR </a:t>
            </a:r>
            <a:r>
              <a:rPr lang="en-US" dirty="0" smtClean="0"/>
              <a:t>ANSWER</a:t>
            </a:r>
            <a:endParaRPr lang="en-US" dirty="0">
              <a:sym typeface="Symbol" charset="0"/>
            </a:endParaRPr>
          </a:p>
        </p:txBody>
      </p:sp>
      <p:sp>
        <p:nvSpPr>
          <p:cNvPr id="64515" name="Rectangle 3"/>
          <p:cNvSpPr>
            <a:spLocks noGrp="1" noChangeArrowheads="1"/>
          </p:cNvSpPr>
          <p:nvPr>
            <p:ph idx="1"/>
          </p:nvPr>
        </p:nvSpPr>
        <p:spPr/>
        <p:txBody>
          <a:bodyPr/>
          <a:lstStyle/>
          <a:p>
            <a:pPr marL="0" indent="0">
              <a:buNone/>
            </a:pPr>
            <a:r>
              <a:rPr lang="en-US" sz="2400" dirty="0"/>
              <a:t>The work done in braking a moving car to a </a:t>
            </a:r>
            <a:r>
              <a:rPr lang="en-US" sz="2400" dirty="0" smtClean="0"/>
              <a:t>stop is </a:t>
            </a:r>
            <a:r>
              <a:rPr lang="en-US" sz="2400" dirty="0"/>
              <a:t>the force of tire </a:t>
            </a:r>
            <a:r>
              <a:rPr lang="en-US" sz="2400" dirty="0" smtClean="0"/>
              <a:t>friction × stopping </a:t>
            </a:r>
            <a:r>
              <a:rPr lang="en-US" sz="2400" dirty="0"/>
              <a:t>distance. If the initial speed of the car is doubled, the stopping distance is</a:t>
            </a:r>
          </a:p>
          <a:p>
            <a:pPr marL="514350" indent="-514350">
              <a:buFont typeface="+mj-lt"/>
              <a:buAutoNum type="alphaUcPeriod"/>
            </a:pPr>
            <a:r>
              <a:rPr lang="en-US" sz="2400" dirty="0" smtClean="0"/>
              <a:t>actually less.</a:t>
            </a:r>
          </a:p>
          <a:p>
            <a:pPr marL="514350" indent="-514350">
              <a:buFont typeface="+mj-lt"/>
              <a:buAutoNum type="alphaUcPeriod"/>
            </a:pPr>
            <a:r>
              <a:rPr lang="en-US" sz="2400" dirty="0" smtClean="0"/>
              <a:t>about the same. </a:t>
            </a:r>
          </a:p>
          <a:p>
            <a:pPr marL="514350" indent="-514350">
              <a:buFont typeface="+mj-lt"/>
              <a:buAutoNum type="alphaUcPeriod"/>
            </a:pPr>
            <a:r>
              <a:rPr lang="en-US" sz="2400" dirty="0" smtClean="0"/>
              <a:t>twice.</a:t>
            </a:r>
          </a:p>
          <a:p>
            <a:pPr marL="514350" indent="-514350">
              <a:buFont typeface="+mj-lt"/>
              <a:buAutoNum type="alphaUcPeriod"/>
            </a:pPr>
            <a:r>
              <a:rPr lang="en-US" sz="2400" b="1" dirty="0" smtClean="0">
                <a:solidFill>
                  <a:srgbClr val="D81F19"/>
                </a:solidFill>
              </a:rPr>
              <a:t>None of the above.</a:t>
            </a:r>
          </a:p>
          <a:p>
            <a:endParaRPr lang="en-US" sz="2400" dirty="0" smtClean="0"/>
          </a:p>
          <a:p>
            <a:pPr marL="0" indent="0">
              <a:buNone/>
            </a:pPr>
            <a:r>
              <a:rPr lang="en-US" sz="2400" b="1" i="1" dirty="0" smtClean="0"/>
              <a:t>Explanation:</a:t>
            </a:r>
          </a:p>
          <a:p>
            <a:pPr marL="0" indent="0">
              <a:buNone/>
            </a:pPr>
            <a:r>
              <a:rPr lang="en-US" sz="2400" dirty="0" smtClean="0"/>
              <a:t>Twice the speed means four times the kinetic energy and four times the stopping distance.</a:t>
            </a:r>
            <a:endParaRPr lang="en-US" sz="24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Machines</a:t>
            </a:r>
            <a:endParaRPr lang="en-US"/>
          </a:p>
        </p:txBody>
      </p:sp>
      <p:sp>
        <p:nvSpPr>
          <p:cNvPr id="65539" name="Rectangle 3"/>
          <p:cNvSpPr>
            <a:spLocks noGrp="1" noChangeArrowheads="1"/>
          </p:cNvSpPr>
          <p:nvPr>
            <p:ph idx="1"/>
          </p:nvPr>
        </p:nvSpPr>
        <p:spPr>
          <a:xfrm>
            <a:off x="365124" y="1141413"/>
            <a:ext cx="8506381" cy="5106987"/>
          </a:xfrm>
        </p:spPr>
        <p:txBody>
          <a:bodyPr/>
          <a:lstStyle/>
          <a:p>
            <a:r>
              <a:rPr lang="en-US" dirty="0" smtClean="0"/>
              <a:t>Principle of a machine</a:t>
            </a:r>
          </a:p>
          <a:p>
            <a:pPr lvl="1"/>
            <a:r>
              <a:rPr lang="en-US" dirty="0" smtClean="0"/>
              <a:t>conservation of energy concept: </a:t>
            </a:r>
          </a:p>
          <a:p>
            <a:pPr marL="1370013" lvl="1" indent="0">
              <a:buNone/>
            </a:pPr>
            <a:r>
              <a:rPr lang="en-US" dirty="0" smtClean="0"/>
              <a:t>work input = work output</a:t>
            </a:r>
          </a:p>
          <a:p>
            <a:pPr lvl="1"/>
            <a:r>
              <a:rPr lang="en-US" dirty="0" smtClean="0"/>
              <a:t>input force × input distance = </a:t>
            </a:r>
          </a:p>
          <a:p>
            <a:pPr marL="1370013" lvl="1" indent="0">
              <a:buNone/>
            </a:pPr>
            <a:r>
              <a:rPr lang="en-US" dirty="0" smtClean="0"/>
              <a:t>output force × output distance</a:t>
            </a:r>
          </a:p>
          <a:p>
            <a:pPr lvl="1"/>
            <a:r>
              <a:rPr lang="en-US" dirty="0" smtClean="0"/>
              <a:t>(force × distance)</a:t>
            </a:r>
            <a:r>
              <a:rPr lang="en-US" baseline="-25000" dirty="0" smtClean="0"/>
              <a:t>input</a:t>
            </a:r>
            <a:r>
              <a:rPr lang="en-US" dirty="0" smtClean="0"/>
              <a:t> = (force × distance)</a:t>
            </a:r>
            <a:r>
              <a:rPr lang="en-US" baseline="-25000" dirty="0" smtClean="0"/>
              <a:t>output</a:t>
            </a:r>
            <a:r>
              <a:rPr lang="en-US" dirty="0" smtClean="0"/>
              <a:t> </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Kinetic Energy and Momentum</a:t>
            </a:r>
            <a:endParaRPr lang="en-US"/>
          </a:p>
        </p:txBody>
      </p:sp>
      <p:sp>
        <p:nvSpPr>
          <p:cNvPr id="66563" name="Rectangle 3"/>
          <p:cNvSpPr>
            <a:spLocks noGrp="1" noChangeArrowheads="1"/>
          </p:cNvSpPr>
          <p:nvPr>
            <p:ph idx="1"/>
          </p:nvPr>
        </p:nvSpPr>
        <p:spPr/>
        <p:txBody>
          <a:bodyPr/>
          <a:lstStyle/>
          <a:p>
            <a:r>
              <a:rPr lang="en-US" dirty="0" smtClean="0"/>
              <a:t>Comparison of kinetic energy and momentum</a:t>
            </a:r>
          </a:p>
          <a:p>
            <a:pPr lvl="1"/>
            <a:r>
              <a:rPr lang="en-US" dirty="0" smtClean="0"/>
              <a:t>Both depend on mass and velocity—Momentum depends on mass and velocity.</a:t>
            </a:r>
            <a:br>
              <a:rPr lang="en-US" dirty="0" smtClean="0"/>
            </a:br>
            <a:r>
              <a:rPr lang="en-US" dirty="0" smtClean="0"/>
              <a:t>KE depends on mass and the </a:t>
            </a:r>
            <a:r>
              <a:rPr lang="en-US" i="1" dirty="0" smtClean="0"/>
              <a:t>square</a:t>
            </a:r>
            <a:r>
              <a:rPr lang="en-US" dirty="0" smtClean="0"/>
              <a:t> of its velocity (or speed).</a:t>
            </a:r>
          </a:p>
          <a:p>
            <a:pPr lvl="1"/>
            <a:r>
              <a:rPr lang="en-US" dirty="0" smtClean="0"/>
              <a:t>Momentum is a vector quantity.</a:t>
            </a:r>
            <a:br>
              <a:rPr lang="en-US" dirty="0" smtClean="0"/>
            </a:br>
            <a:r>
              <a:rPr lang="en-US" dirty="0" smtClean="0"/>
              <a:t>Kinetic energy is a scalar quantity.</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Conservation of Energy</a:t>
            </a:r>
            <a:endParaRPr lang="en-US"/>
          </a:p>
        </p:txBody>
      </p:sp>
      <p:sp>
        <p:nvSpPr>
          <p:cNvPr id="67587" name="Rectangle 3"/>
          <p:cNvSpPr>
            <a:spLocks noGrp="1" noChangeArrowheads="1"/>
          </p:cNvSpPr>
          <p:nvPr>
            <p:ph idx="1"/>
          </p:nvPr>
        </p:nvSpPr>
        <p:spPr/>
        <p:txBody>
          <a:bodyPr/>
          <a:lstStyle/>
          <a:p>
            <a:r>
              <a:rPr lang="en-US" dirty="0" smtClean="0"/>
              <a:t>Conservation defined in</a:t>
            </a:r>
          </a:p>
          <a:p>
            <a:pPr lvl="1"/>
            <a:r>
              <a:rPr lang="en-US" dirty="0" smtClean="0"/>
              <a:t>everyday language as </a:t>
            </a:r>
            <a:r>
              <a:rPr lang="en-US" altLang="ja-JP" dirty="0" smtClean="0"/>
              <a:t>"</a:t>
            </a:r>
            <a:r>
              <a:rPr lang="en-US" dirty="0" smtClean="0"/>
              <a:t> to save</a:t>
            </a:r>
            <a:r>
              <a:rPr lang="en-US" altLang="ja-JP" dirty="0" smtClean="0"/>
              <a:t>"</a:t>
            </a:r>
            <a:endParaRPr lang="en-US" dirty="0" smtClean="0"/>
          </a:p>
          <a:p>
            <a:pPr lvl="1"/>
            <a:r>
              <a:rPr lang="en-US" dirty="0" smtClean="0"/>
              <a:t>physics as to </a:t>
            </a:r>
            <a:r>
              <a:rPr lang="en-US" altLang="ja-JP" dirty="0" smtClean="0"/>
              <a:t>"</a:t>
            </a:r>
            <a:r>
              <a:rPr lang="en-US" dirty="0" smtClean="0"/>
              <a:t>remain unchanged</a:t>
            </a:r>
            <a:r>
              <a:rPr lang="en-US" altLang="ja-JP" dirty="0" smtClean="0"/>
              <a:t>"</a:t>
            </a:r>
            <a:r>
              <a:rPr lang="en-US" dirty="0" smtClean="0"/>
              <a:t> </a:t>
            </a:r>
          </a:p>
          <a:p>
            <a:r>
              <a:rPr lang="en-US" dirty="0" smtClean="0"/>
              <a:t> Law of conservation of energy</a:t>
            </a:r>
          </a:p>
          <a:p>
            <a:pPr lvl="1"/>
            <a:r>
              <a:rPr lang="en-US" b="1" dirty="0" smtClean="0"/>
              <a:t>In the absence of external work input or output, the energy of a system remains unchanged. </a:t>
            </a:r>
          </a:p>
          <a:p>
            <a:pPr lvl="1"/>
            <a:r>
              <a:rPr lang="en-US" b="1" dirty="0" smtClean="0"/>
              <a:t>Energy cannot be created or destroyed.</a:t>
            </a:r>
            <a:endParaRPr lang="en-US" b="1"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1077218"/>
          </a:xfrm>
        </p:spPr>
        <p:txBody>
          <a:bodyPr/>
          <a:lstStyle/>
          <a:p>
            <a:r>
              <a:rPr lang="en-US" dirty="0" smtClean="0"/>
              <a:t>Conservation of Energy</a:t>
            </a:r>
            <a:br>
              <a:rPr lang="en-US" dirty="0" smtClean="0"/>
            </a:br>
            <a:r>
              <a:rPr lang="en-US" dirty="0" smtClean="0"/>
              <a:t>A situation to ponder…</a:t>
            </a:r>
            <a:endParaRPr lang="en-US" dirty="0"/>
          </a:p>
        </p:txBody>
      </p:sp>
      <p:sp>
        <p:nvSpPr>
          <p:cNvPr id="68611" name="Rectangle 3"/>
          <p:cNvSpPr>
            <a:spLocks noGrp="1" noChangeArrowheads="1"/>
          </p:cNvSpPr>
          <p:nvPr>
            <p:ph idx="1"/>
          </p:nvPr>
        </p:nvSpPr>
        <p:spPr/>
        <p:txBody>
          <a:bodyPr/>
          <a:lstStyle/>
          <a:p>
            <a:r>
              <a:rPr lang="en-US" dirty="0" smtClean="0"/>
              <a:t>Consider the system of a bow and arrow. In drawing the bow, we do work on the system and give it potential energy. </a:t>
            </a:r>
          </a:p>
          <a:p>
            <a:r>
              <a:rPr lang="en-US" dirty="0" smtClean="0"/>
              <a:t>When the bowstring is released, most of the potential energy is transferred to the arrow as kinetic energy and some as heat to the bow.</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1077218"/>
          </a:xfrm>
        </p:spPr>
        <p:txBody>
          <a:bodyPr/>
          <a:lstStyle/>
          <a:p>
            <a:r>
              <a:rPr lang="en-US" dirty="0"/>
              <a:t>A situation to ponder…</a:t>
            </a:r>
            <a:br>
              <a:rPr lang="en-US" dirty="0"/>
            </a:br>
            <a:r>
              <a:rPr lang="en-US" dirty="0"/>
              <a:t>CHECK YOUR </a:t>
            </a:r>
            <a:r>
              <a:rPr lang="en-US" dirty="0" smtClean="0"/>
              <a:t>NEIGHBOR</a:t>
            </a:r>
            <a:endParaRPr lang="en-US" dirty="0"/>
          </a:p>
        </p:txBody>
      </p:sp>
      <p:sp>
        <p:nvSpPr>
          <p:cNvPr id="69635" name="Rectangle 3"/>
          <p:cNvSpPr>
            <a:spLocks noGrp="1" noChangeArrowheads="1"/>
          </p:cNvSpPr>
          <p:nvPr>
            <p:ph idx="1"/>
          </p:nvPr>
        </p:nvSpPr>
        <p:spPr/>
        <p:txBody>
          <a:bodyPr/>
          <a:lstStyle/>
          <a:p>
            <a:pPr marL="0" indent="0">
              <a:buNone/>
            </a:pPr>
            <a:r>
              <a:rPr lang="en-US" sz="2200" dirty="0"/>
              <a:t>Suppose the potential energy of a drawn bow is 50 joules, and the kinetic energy of the shot arrow is 40 joules. Then</a:t>
            </a:r>
          </a:p>
          <a:p>
            <a:pPr marL="514350" indent="-514350">
              <a:buFont typeface="+mj-lt"/>
              <a:buAutoNum type="alphaUcPeriod"/>
            </a:pPr>
            <a:r>
              <a:rPr lang="en-US" sz="2200" dirty="0" smtClean="0"/>
              <a:t>energy is not conserved.</a:t>
            </a:r>
          </a:p>
          <a:p>
            <a:pPr marL="514350" indent="-514350">
              <a:buFont typeface="+mj-lt"/>
              <a:buAutoNum type="alphaUcPeriod"/>
            </a:pPr>
            <a:r>
              <a:rPr lang="en-US" sz="2200" dirty="0" smtClean="0"/>
              <a:t>10 joules go to warming the bow. </a:t>
            </a:r>
          </a:p>
          <a:p>
            <a:pPr marL="514350" indent="-514350">
              <a:buFont typeface="+mj-lt"/>
              <a:buAutoNum type="alphaUcPeriod"/>
            </a:pPr>
            <a:r>
              <a:rPr lang="en-US" sz="2200" dirty="0" smtClean="0"/>
              <a:t>10 joules go to warming the target.</a:t>
            </a:r>
          </a:p>
          <a:p>
            <a:pPr marL="514350" indent="-514350">
              <a:buFont typeface="+mj-lt"/>
              <a:buAutoNum type="alphaUcPeriod"/>
            </a:pPr>
            <a:r>
              <a:rPr lang="en-US" sz="2200" dirty="0" smtClean="0"/>
              <a:t>10 joules is mysteriously missing.</a:t>
            </a:r>
            <a:endParaRPr lang="en-US" sz="22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17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769" y="2173111"/>
            <a:ext cx="2286000" cy="41801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077218"/>
          </a:xfrm>
        </p:spPr>
        <p:txBody>
          <a:bodyPr/>
          <a:lstStyle/>
          <a:p>
            <a:r>
              <a:rPr lang="en-US" dirty="0"/>
              <a:t>A situation to ponder…</a:t>
            </a:r>
            <a:br>
              <a:rPr lang="en-US" dirty="0"/>
            </a:br>
            <a:r>
              <a:rPr lang="en-US" dirty="0"/>
              <a:t>CHECK YOUR </a:t>
            </a:r>
            <a:r>
              <a:rPr lang="en-US" dirty="0" smtClean="0"/>
              <a:t>ANSWER</a:t>
            </a:r>
            <a:endParaRPr lang="en-US" dirty="0"/>
          </a:p>
        </p:txBody>
      </p:sp>
      <p:sp>
        <p:nvSpPr>
          <p:cNvPr id="70659" name="Rectangle 3"/>
          <p:cNvSpPr>
            <a:spLocks noGrp="1" noChangeArrowheads="1"/>
          </p:cNvSpPr>
          <p:nvPr>
            <p:ph idx="1"/>
          </p:nvPr>
        </p:nvSpPr>
        <p:spPr/>
        <p:txBody>
          <a:bodyPr/>
          <a:lstStyle/>
          <a:p>
            <a:pPr marL="0" indent="0">
              <a:buNone/>
            </a:pPr>
            <a:r>
              <a:rPr lang="en-US" sz="2200" dirty="0"/>
              <a:t>Suppose the potential energy of a drawn bow is 50 joules, and the kinetic energy of the shot arrow is 40 joules. Then</a:t>
            </a:r>
          </a:p>
          <a:p>
            <a:pPr marL="514350" indent="-514350">
              <a:buFont typeface="+mj-lt"/>
              <a:buAutoNum type="alphaUcPeriod"/>
            </a:pPr>
            <a:r>
              <a:rPr lang="en-US" sz="2200" dirty="0" smtClean="0"/>
              <a:t>energy is not conserved.</a:t>
            </a:r>
          </a:p>
          <a:p>
            <a:pPr marL="514350" indent="-514350">
              <a:buFont typeface="+mj-lt"/>
              <a:buAutoNum type="alphaUcPeriod"/>
            </a:pPr>
            <a:r>
              <a:rPr lang="en-US" sz="2200" b="1" dirty="0" smtClean="0">
                <a:solidFill>
                  <a:srgbClr val="D81F19"/>
                </a:solidFill>
              </a:rPr>
              <a:t>10 joules go to warming the bow. </a:t>
            </a:r>
          </a:p>
          <a:p>
            <a:pPr marL="514350" indent="-514350">
              <a:buFont typeface="+mj-lt"/>
              <a:buAutoNum type="alphaUcPeriod"/>
            </a:pPr>
            <a:r>
              <a:rPr lang="en-US" sz="2200" dirty="0" smtClean="0"/>
              <a:t>10 joules go to warming the target.</a:t>
            </a:r>
          </a:p>
          <a:p>
            <a:pPr marL="514350" indent="-514350">
              <a:buFont typeface="+mj-lt"/>
              <a:buAutoNum type="alphaUcPeriod"/>
            </a:pPr>
            <a:r>
              <a:rPr lang="en-US" sz="2200" dirty="0" smtClean="0"/>
              <a:t>10 joules is mysteriously missing.</a:t>
            </a:r>
          </a:p>
          <a:p>
            <a:endParaRPr lang="en-US" sz="2200" dirty="0" smtClean="0"/>
          </a:p>
          <a:p>
            <a:pPr marL="0" indent="0">
              <a:buNone/>
            </a:pPr>
            <a:r>
              <a:rPr lang="en-US" sz="2200" b="1" i="1" dirty="0" smtClean="0"/>
              <a:t>Explanation:</a:t>
            </a:r>
          </a:p>
          <a:p>
            <a:pPr marL="0" indent="0">
              <a:buNone/>
            </a:pPr>
            <a:r>
              <a:rPr lang="en-US" sz="2200" dirty="0" smtClean="0"/>
              <a:t>The total energy of the drawn bow, which </a:t>
            </a:r>
            <a:br>
              <a:rPr lang="en-US" sz="2200" dirty="0" smtClean="0"/>
            </a:br>
            <a:r>
              <a:rPr lang="en-US" sz="2200" dirty="0" smtClean="0"/>
              <a:t>includes the poised arrow, is 50 joules. The </a:t>
            </a:r>
            <a:br>
              <a:rPr lang="en-US" sz="2200" dirty="0" smtClean="0"/>
            </a:br>
            <a:r>
              <a:rPr lang="en-US" sz="2200" dirty="0" smtClean="0"/>
              <a:t>arrow gets 40 joules and the remaining </a:t>
            </a:r>
            <a:br>
              <a:rPr lang="en-US" sz="2200" dirty="0" smtClean="0"/>
            </a:br>
            <a:r>
              <a:rPr lang="en-US" sz="2200" dirty="0" smtClean="0"/>
              <a:t>10 joules warms the bow—still in the </a:t>
            </a:r>
            <a:br>
              <a:rPr lang="en-US" sz="2200" dirty="0" smtClean="0"/>
            </a:br>
            <a:r>
              <a:rPr lang="en-US" sz="2200" dirty="0" smtClean="0"/>
              <a:t>initial system.</a:t>
            </a:r>
            <a:endParaRPr lang="en-US" sz="22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6" name="Picture 15" descr="03_17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5769" y="2173111"/>
            <a:ext cx="2286000" cy="41801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Machines</a:t>
            </a:r>
            <a:endParaRPr lang="en-US"/>
          </a:p>
        </p:txBody>
      </p:sp>
      <p:sp>
        <p:nvSpPr>
          <p:cNvPr id="71683" name="Rectangle 3"/>
          <p:cNvSpPr>
            <a:spLocks noGrp="1" noChangeArrowheads="1"/>
          </p:cNvSpPr>
          <p:nvPr>
            <p:ph idx="1"/>
          </p:nvPr>
        </p:nvSpPr>
        <p:spPr/>
        <p:txBody>
          <a:bodyPr/>
          <a:lstStyle/>
          <a:p>
            <a:r>
              <a:rPr lang="en-US" dirty="0" smtClean="0"/>
              <a:t>Machine—a device for multiplying force or changing the direction of force.</a:t>
            </a:r>
          </a:p>
          <a:p>
            <a:pPr lvl="1"/>
            <a:r>
              <a:rPr lang="en-US" dirty="0" smtClean="0"/>
              <a:t>	No machine can </a:t>
            </a:r>
          </a:p>
          <a:p>
            <a:pPr lvl="2"/>
            <a:r>
              <a:rPr lang="en-US" dirty="0" smtClean="0"/>
              <a:t>put out more energy than is put into it.</a:t>
            </a:r>
          </a:p>
          <a:p>
            <a:pPr lvl="2"/>
            <a:r>
              <a:rPr lang="en-US" dirty="0" smtClean="0"/>
              <a:t>create energy; it can only transfer or transform energy.</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077218"/>
          </a:xfrm>
        </p:spPr>
        <p:txBody>
          <a:bodyPr/>
          <a:lstStyle/>
          <a:p>
            <a:r>
              <a:rPr lang="en-US" dirty="0"/>
              <a:t>Momentum</a:t>
            </a:r>
            <a:br>
              <a:rPr lang="en-US" dirty="0"/>
            </a:br>
            <a:r>
              <a:rPr lang="en-US" dirty="0"/>
              <a:t>CHECK YOUR </a:t>
            </a:r>
            <a:r>
              <a:rPr lang="en-US" dirty="0" smtClean="0"/>
              <a:t>NEIGHBOR</a:t>
            </a:r>
            <a:endParaRPr lang="en-US" dirty="0"/>
          </a:p>
        </p:txBody>
      </p:sp>
      <p:sp>
        <p:nvSpPr>
          <p:cNvPr id="8195" name="Rectangle 3"/>
          <p:cNvSpPr>
            <a:spLocks noGrp="1" noChangeArrowheads="1"/>
          </p:cNvSpPr>
          <p:nvPr>
            <p:ph idx="1"/>
          </p:nvPr>
        </p:nvSpPr>
        <p:spPr/>
        <p:txBody>
          <a:bodyPr/>
          <a:lstStyle/>
          <a:p>
            <a:pPr marL="0" indent="0">
              <a:buNone/>
            </a:pPr>
            <a:r>
              <a:rPr lang="en-US" dirty="0"/>
              <a:t>A moving object has</a:t>
            </a:r>
          </a:p>
          <a:p>
            <a:pPr marL="514350" indent="-514350">
              <a:buFont typeface="+mj-lt"/>
              <a:buAutoNum type="alphaUcPeriod"/>
            </a:pPr>
            <a:r>
              <a:rPr lang="en-US" dirty="0" smtClean="0"/>
              <a:t>momentum.</a:t>
            </a:r>
          </a:p>
          <a:p>
            <a:pPr marL="514350" indent="-514350">
              <a:buFont typeface="+mj-lt"/>
              <a:buAutoNum type="alphaUcPeriod"/>
            </a:pPr>
            <a:r>
              <a:rPr lang="en-US" dirty="0" smtClean="0"/>
              <a:t>energy. </a:t>
            </a:r>
          </a:p>
          <a:p>
            <a:pPr marL="514350" indent="-514350">
              <a:buFont typeface="+mj-lt"/>
              <a:buAutoNum type="alphaUcPeriod"/>
            </a:pPr>
            <a:r>
              <a:rPr lang="en-US" dirty="0" smtClean="0"/>
              <a:t>speed.</a:t>
            </a:r>
          </a:p>
          <a:p>
            <a:pPr marL="514350" indent="-514350">
              <a:buFont typeface="+mj-lt"/>
              <a:buAutoNum type="alphaUcPeriod"/>
            </a:pPr>
            <a:r>
              <a:rPr lang="en-US" dirty="0" smtClean="0"/>
              <a:t>All of the above.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Machines</a:t>
            </a:r>
            <a:endParaRPr lang="en-US"/>
          </a:p>
        </p:txBody>
      </p:sp>
      <p:sp>
        <p:nvSpPr>
          <p:cNvPr id="72707" name="Rectangle 3"/>
          <p:cNvSpPr>
            <a:spLocks noGrp="1" noChangeArrowheads="1"/>
          </p:cNvSpPr>
          <p:nvPr>
            <p:ph idx="1"/>
          </p:nvPr>
        </p:nvSpPr>
        <p:spPr/>
        <p:txBody>
          <a:bodyPr/>
          <a:lstStyle/>
          <a:p>
            <a:r>
              <a:rPr lang="en-US" dirty="0" smtClean="0"/>
              <a:t>Equation: </a:t>
            </a:r>
          </a:p>
          <a:p>
            <a:pPr marL="0" indent="0" algn="ctr">
              <a:buNone/>
            </a:pPr>
            <a:r>
              <a:rPr lang="en-US" dirty="0" smtClean="0"/>
              <a:t>work input = work output</a:t>
            </a:r>
          </a:p>
          <a:p>
            <a:pPr marL="0" indent="0" algn="ctr">
              <a:buNone/>
            </a:pPr>
            <a:r>
              <a:rPr lang="en-US" dirty="0" smtClean="0"/>
              <a:t>(force × </a:t>
            </a:r>
            <a:r>
              <a:rPr lang="en-US" dirty="0" smtClean="0">
                <a:sym typeface="Symbol" charset="0"/>
              </a:rPr>
              <a:t>distance)</a:t>
            </a:r>
            <a:r>
              <a:rPr lang="en-US" baseline="-25000" dirty="0" smtClean="0">
                <a:sym typeface="Symbol" charset="0"/>
              </a:rPr>
              <a:t>input</a:t>
            </a:r>
            <a:r>
              <a:rPr lang="en-US" dirty="0" smtClean="0">
                <a:sym typeface="Symbol" charset="0"/>
              </a:rPr>
              <a:t> = (force × distance)</a:t>
            </a:r>
            <a:r>
              <a:rPr lang="en-US" baseline="-25000" dirty="0" smtClean="0">
                <a:sym typeface="Symbol" charset="0"/>
              </a:rPr>
              <a:t>output</a:t>
            </a:r>
          </a:p>
          <a:p>
            <a:pPr marL="457200" lvl="1" indent="0">
              <a:buNone/>
            </a:pPr>
            <a:r>
              <a:rPr lang="en-US" dirty="0" smtClean="0">
                <a:sym typeface="Symbol" charset="0"/>
              </a:rPr>
              <a:t>Example: a simple lever</a:t>
            </a:r>
          </a:p>
          <a:p>
            <a:r>
              <a:rPr lang="en-US" dirty="0" smtClean="0">
                <a:sym typeface="Symbol" charset="0"/>
              </a:rPr>
              <a:t>small </a:t>
            </a:r>
            <a:r>
              <a:rPr lang="en-US" sz="2000" dirty="0" smtClean="0">
                <a:sym typeface="Symbol" charset="0"/>
              </a:rPr>
              <a:t>input force</a:t>
            </a:r>
            <a:r>
              <a:rPr lang="en-US" dirty="0" smtClean="0">
                <a:sym typeface="Symbol" charset="0"/>
              </a:rPr>
              <a:t> over a long </a:t>
            </a:r>
            <a:r>
              <a:rPr lang="en-US" sz="3500" dirty="0" smtClean="0">
                <a:sym typeface="Symbol" charset="0"/>
              </a:rPr>
              <a:t>distance</a:t>
            </a:r>
            <a:r>
              <a:rPr lang="en-US" dirty="0">
                <a:sym typeface="Symbol" charset="0"/>
              </a:rPr>
              <a:t> </a:t>
            </a:r>
            <a:r>
              <a:rPr lang="en-US" dirty="0" smtClean="0">
                <a:sym typeface="Symbol" charset="0"/>
              </a:rPr>
              <a:t>    </a:t>
            </a:r>
            <a:r>
              <a:rPr lang="en-US" dirty="0" smtClean="0">
                <a:sym typeface="Symbol" charset="0"/>
              </a:rPr>
              <a:t>large </a:t>
            </a:r>
            <a:r>
              <a:rPr lang="en-US" sz="3500" dirty="0" smtClean="0">
                <a:sym typeface="Symbol" charset="0"/>
              </a:rPr>
              <a:t>output force</a:t>
            </a:r>
            <a:r>
              <a:rPr lang="en-US" dirty="0" smtClean="0">
                <a:sym typeface="Symbol" charset="0"/>
              </a:rPr>
              <a:t> over a short </a:t>
            </a:r>
            <a:r>
              <a:rPr lang="en-US" sz="2000" dirty="0" smtClean="0">
                <a:sym typeface="Symbol" charset="0"/>
              </a:rPr>
              <a:t>distance</a:t>
            </a:r>
            <a:endParaRPr lang="en-US" sz="20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28_Figure.jpg"/>
          <p:cNvPicPr>
            <a:picLocks noChangeAspect="1"/>
          </p:cNvPicPr>
          <p:nvPr/>
        </p:nvPicPr>
        <p:blipFill rotWithShape="1">
          <a:blip r:embed="rId2">
            <a:extLst>
              <a:ext uri="{28A0092B-C50C-407E-A947-70E740481C1C}">
                <a14:useLocalDpi xmlns:a14="http://schemas.microsoft.com/office/drawing/2010/main" val="0"/>
              </a:ext>
            </a:extLst>
          </a:blip>
          <a:srcRect b="2754"/>
          <a:stretch/>
        </p:blipFill>
        <p:spPr>
          <a:xfrm>
            <a:off x="2743200" y="4344433"/>
            <a:ext cx="3200400" cy="2349105"/>
          </a:xfrm>
          <a:prstGeom prst="rect">
            <a:avLst/>
          </a:prstGeom>
        </p:spPr>
      </p:pic>
      <p:pic>
        <p:nvPicPr>
          <p:cNvPr id="6" name="Picture 5" descr="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486" y="3529973"/>
            <a:ext cx="285370" cy="13808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1077218"/>
          </a:xfrm>
        </p:spPr>
        <p:txBody>
          <a:bodyPr/>
          <a:lstStyle/>
          <a:p>
            <a:r>
              <a:rPr lang="en-US" dirty="0"/>
              <a:t>Machines</a:t>
            </a:r>
            <a:br>
              <a:rPr lang="en-US" dirty="0"/>
            </a:br>
            <a:r>
              <a:rPr lang="en-US" dirty="0"/>
              <a:t>CHECK YOUR </a:t>
            </a:r>
            <a:r>
              <a:rPr lang="en-US" dirty="0" smtClean="0"/>
              <a:t>NEIGHBOR</a:t>
            </a:r>
            <a:endParaRPr lang="en-US" dirty="0"/>
          </a:p>
        </p:txBody>
      </p:sp>
      <p:sp>
        <p:nvSpPr>
          <p:cNvPr id="73731" name="Rectangle 3"/>
          <p:cNvSpPr>
            <a:spLocks noGrp="1" noChangeArrowheads="1"/>
          </p:cNvSpPr>
          <p:nvPr>
            <p:ph idx="1"/>
          </p:nvPr>
        </p:nvSpPr>
        <p:spPr/>
        <p:txBody>
          <a:bodyPr/>
          <a:lstStyle/>
          <a:p>
            <a:pPr marL="0" indent="0">
              <a:buNone/>
            </a:pPr>
            <a:r>
              <a:rPr lang="en-US" sz="2400" dirty="0"/>
              <a:t>In an ideal pulley system, a woman lifts a 100-N crate by pulling a rope downward with a force of 25 N. For every one-meter length of rope she pulls downward, the crate </a:t>
            </a:r>
            <a:r>
              <a:rPr lang="en-US" sz="2400" dirty="0" smtClean="0"/>
              <a:t>rises</a:t>
            </a:r>
          </a:p>
          <a:p>
            <a:pPr marL="514350" indent="-514350">
              <a:buFont typeface="+mj-lt"/>
              <a:buAutoNum type="alphaUcPeriod"/>
            </a:pPr>
            <a:r>
              <a:rPr lang="en-US" sz="2400" dirty="0" smtClean="0"/>
              <a:t>50 centimeters.</a:t>
            </a:r>
          </a:p>
          <a:p>
            <a:pPr marL="514350" indent="-514350">
              <a:buFont typeface="+mj-lt"/>
              <a:buAutoNum type="alphaUcPeriod"/>
            </a:pPr>
            <a:r>
              <a:rPr lang="en-US" sz="2400" dirty="0" smtClean="0"/>
              <a:t>45 centimeters. </a:t>
            </a:r>
          </a:p>
          <a:p>
            <a:pPr marL="514350" indent="-514350">
              <a:buFont typeface="+mj-lt"/>
              <a:buAutoNum type="alphaUcPeriod"/>
            </a:pPr>
            <a:r>
              <a:rPr lang="en-US" sz="2400" dirty="0" smtClean="0"/>
              <a:t>25 centimeters.</a:t>
            </a:r>
          </a:p>
          <a:p>
            <a:pPr marL="514350" indent="-514350">
              <a:buFont typeface="+mj-lt"/>
              <a:buAutoNum type="alphaUcPeriod"/>
            </a:pPr>
            <a:r>
              <a:rPr lang="en-US" sz="2400" dirty="0" smtClean="0"/>
              <a:t>None of the above.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1077218"/>
          </a:xfrm>
        </p:spPr>
        <p:txBody>
          <a:bodyPr/>
          <a:lstStyle/>
          <a:p>
            <a:r>
              <a:rPr lang="en-US" dirty="0"/>
              <a:t>Machines</a:t>
            </a:r>
            <a:br>
              <a:rPr lang="en-US" dirty="0"/>
            </a:br>
            <a:r>
              <a:rPr lang="en-US" dirty="0"/>
              <a:t>CHECK YOUR </a:t>
            </a:r>
            <a:r>
              <a:rPr lang="en-US" dirty="0" smtClean="0"/>
              <a:t>ANSWER</a:t>
            </a:r>
            <a:endParaRPr lang="en-US" dirty="0"/>
          </a:p>
        </p:txBody>
      </p:sp>
      <p:sp>
        <p:nvSpPr>
          <p:cNvPr id="74755" name="Rectangle 3"/>
          <p:cNvSpPr>
            <a:spLocks noGrp="1" noChangeArrowheads="1"/>
          </p:cNvSpPr>
          <p:nvPr>
            <p:ph idx="1"/>
          </p:nvPr>
        </p:nvSpPr>
        <p:spPr/>
        <p:txBody>
          <a:bodyPr/>
          <a:lstStyle/>
          <a:p>
            <a:pPr marL="0" indent="0">
              <a:buNone/>
            </a:pPr>
            <a:r>
              <a:rPr lang="en-US" sz="2400" dirty="0"/>
              <a:t>In an ideal pulley system, a woman lifts a 100-N crate by pulling a rope downward with a force of 25 N. For every one-meter length of rope she pulls downward, the crate rises</a:t>
            </a:r>
          </a:p>
          <a:p>
            <a:pPr marL="514350" indent="-514350">
              <a:buFont typeface="+mj-lt"/>
              <a:buAutoNum type="alphaUcPeriod"/>
            </a:pPr>
            <a:r>
              <a:rPr lang="en-US" sz="2400" dirty="0" smtClean="0"/>
              <a:t>50 centimeters.</a:t>
            </a:r>
          </a:p>
          <a:p>
            <a:pPr marL="514350" indent="-514350">
              <a:buFont typeface="+mj-lt"/>
              <a:buAutoNum type="alphaUcPeriod"/>
            </a:pPr>
            <a:r>
              <a:rPr lang="en-US" sz="2400" dirty="0" smtClean="0"/>
              <a:t>45 centimeters. </a:t>
            </a:r>
          </a:p>
          <a:p>
            <a:pPr marL="514350" indent="-514350">
              <a:buFont typeface="+mj-lt"/>
              <a:buAutoNum type="alphaUcPeriod"/>
            </a:pPr>
            <a:r>
              <a:rPr lang="en-US" sz="2400" b="1" dirty="0" smtClean="0">
                <a:solidFill>
                  <a:srgbClr val="D81F19"/>
                </a:solidFill>
              </a:rPr>
              <a:t>25 centimeters.</a:t>
            </a:r>
          </a:p>
          <a:p>
            <a:pPr marL="514350" indent="-514350">
              <a:buFont typeface="+mj-lt"/>
              <a:buAutoNum type="alphaUcPeriod"/>
            </a:pPr>
            <a:r>
              <a:rPr lang="en-US" sz="2400" dirty="0" smtClean="0"/>
              <a:t>None of the above.</a:t>
            </a:r>
          </a:p>
          <a:p>
            <a:endParaRPr lang="en-US" sz="2400" dirty="0" smtClean="0"/>
          </a:p>
          <a:p>
            <a:pPr marL="0" indent="0">
              <a:buNone/>
            </a:pPr>
            <a:r>
              <a:rPr lang="en-US" sz="2400" b="1" i="1" dirty="0" smtClean="0"/>
              <a:t>Explanation:</a:t>
            </a:r>
          </a:p>
          <a:p>
            <a:pPr marL="0" indent="0">
              <a:buNone/>
            </a:pPr>
            <a:r>
              <a:rPr lang="en-US" sz="2400" dirty="0" smtClean="0"/>
              <a:t>Work in = work out; </a:t>
            </a:r>
            <a:r>
              <a:rPr lang="en-US" sz="2400" i="1" dirty="0" err="1" smtClean="0"/>
              <a:t>Fd</a:t>
            </a:r>
            <a:r>
              <a:rPr lang="en-US" sz="2400" dirty="0" smtClean="0"/>
              <a:t> in = </a:t>
            </a:r>
            <a:r>
              <a:rPr lang="en-US" sz="2400" i="1" dirty="0" err="1" smtClean="0"/>
              <a:t>Fd</a:t>
            </a:r>
            <a:r>
              <a:rPr lang="en-US" sz="2400" dirty="0" smtClean="0"/>
              <a:t> out.</a:t>
            </a:r>
          </a:p>
          <a:p>
            <a:pPr marL="0" indent="0">
              <a:buNone/>
            </a:pPr>
            <a:r>
              <a:rPr lang="en-US" sz="2400" dirty="0" smtClean="0"/>
              <a:t>One-fourth of 1 m = 25 cm.</a:t>
            </a:r>
            <a:endParaRPr lang="en-US" sz="2400"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Efficiency</a:t>
            </a:r>
            <a:endParaRPr lang="en-US"/>
          </a:p>
        </p:txBody>
      </p:sp>
      <p:sp>
        <p:nvSpPr>
          <p:cNvPr id="75779" name="Rectangle 3"/>
          <p:cNvSpPr>
            <a:spLocks noGrp="1" noChangeArrowheads="1"/>
          </p:cNvSpPr>
          <p:nvPr>
            <p:ph idx="1"/>
          </p:nvPr>
        </p:nvSpPr>
        <p:spPr/>
        <p:txBody>
          <a:bodyPr/>
          <a:lstStyle/>
          <a:p>
            <a:r>
              <a:rPr lang="en-US" dirty="0" smtClean="0"/>
              <a:t>Efficiency</a:t>
            </a:r>
          </a:p>
          <a:p>
            <a:pPr lvl="1"/>
            <a:r>
              <a:rPr lang="en-US" dirty="0" smtClean="0"/>
              <a:t>how effective a device transforms or transfers useful energy</a:t>
            </a:r>
          </a:p>
          <a:p>
            <a:pPr lvl="1"/>
            <a:r>
              <a:rPr lang="en-US" dirty="0" smtClean="0"/>
              <a:t>equation: </a:t>
            </a:r>
          </a:p>
          <a:p>
            <a:endParaRPr lang="en-US" dirty="0" smtClean="0"/>
          </a:p>
          <a:p>
            <a:pPr lvl="1"/>
            <a:r>
              <a:rPr lang="en-US" dirty="0" smtClean="0"/>
              <a:t>a machine with low efficiency     </a:t>
            </a:r>
            <a:r>
              <a:rPr lang="en-US" dirty="0" smtClean="0">
                <a:sym typeface="Symbol" charset="0"/>
              </a:rPr>
              <a:t>greater amount of energy wasted as heat</a:t>
            </a:r>
          </a:p>
          <a:p>
            <a:pPr lvl="1"/>
            <a:r>
              <a:rPr lang="en-US" dirty="0" smtClean="0">
                <a:sym typeface="Symbol" charset="0"/>
              </a:rPr>
              <a:t>Some energy is always dissipated as heat, which means that no machine is ever 100% efficient.</a:t>
            </a:r>
            <a:endParaRPr lang="en-US" dirty="0">
              <a:sym typeface="Symbol" charset="0"/>
            </a:endParaRPr>
          </a:p>
        </p:txBody>
      </p:sp>
      <p:graphicFrame>
        <p:nvGraphicFramePr>
          <p:cNvPr id="75780" name="Object 4"/>
          <p:cNvGraphicFramePr>
            <a:graphicFrameLocks noChangeAspect="1"/>
          </p:cNvGraphicFramePr>
          <p:nvPr>
            <p:extLst>
              <p:ext uri="{D42A27DB-BD31-4B8C-83A1-F6EECF244321}">
                <p14:modId xmlns:p14="http://schemas.microsoft.com/office/powerpoint/2010/main" val="3398022234"/>
              </p:ext>
            </p:extLst>
          </p:nvPr>
        </p:nvGraphicFramePr>
        <p:xfrm>
          <a:off x="2797763" y="2653828"/>
          <a:ext cx="5233988" cy="698500"/>
        </p:xfrm>
        <a:graphic>
          <a:graphicData uri="http://schemas.openxmlformats.org/presentationml/2006/ole">
            <mc:AlternateContent xmlns:mc="http://schemas.openxmlformats.org/markup-compatibility/2006">
              <mc:Choice xmlns:v="urn:schemas-microsoft-com:vml" Requires="v">
                <p:oleObj spid="_x0000_s109625" name="Equation" r:id="rId3" imgW="5232400" imgH="698500" progId="Equation.3">
                  <p:embed/>
                </p:oleObj>
              </mc:Choice>
              <mc:Fallback>
                <p:oleObj name="Equation" r:id="rId3" imgW="52324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763" y="2653828"/>
                        <a:ext cx="52339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6" name="Picture 5" descr="arro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1765" y="3874990"/>
            <a:ext cx="270072" cy="13068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1077218"/>
          </a:xfrm>
        </p:spPr>
        <p:txBody>
          <a:bodyPr/>
          <a:lstStyle/>
          <a:p>
            <a:r>
              <a:rPr lang="en-US" dirty="0"/>
              <a:t>Efficiency</a:t>
            </a:r>
            <a:br>
              <a:rPr lang="en-US" dirty="0"/>
            </a:br>
            <a:r>
              <a:rPr lang="en-US" dirty="0"/>
              <a:t>CHECK YOUR </a:t>
            </a:r>
            <a:r>
              <a:rPr lang="en-US" dirty="0" smtClean="0"/>
              <a:t>NEIGHBOR</a:t>
            </a:r>
            <a:endParaRPr lang="en-US" dirty="0"/>
          </a:p>
        </p:txBody>
      </p:sp>
      <p:sp>
        <p:nvSpPr>
          <p:cNvPr id="76803" name="Rectangle 3"/>
          <p:cNvSpPr>
            <a:spLocks noGrp="1" noChangeArrowheads="1"/>
          </p:cNvSpPr>
          <p:nvPr>
            <p:ph idx="1"/>
          </p:nvPr>
        </p:nvSpPr>
        <p:spPr/>
        <p:txBody>
          <a:bodyPr/>
          <a:lstStyle/>
          <a:p>
            <a:pPr marL="0" indent="0">
              <a:buNone/>
            </a:pPr>
            <a:r>
              <a:rPr lang="en-US" dirty="0"/>
              <a:t>A certain machine is 30% efficient. This means the machine will convert</a:t>
            </a:r>
          </a:p>
          <a:p>
            <a:pPr marL="514350" indent="-514350">
              <a:buFont typeface="+mj-lt"/>
              <a:buAutoNum type="alphaUcPeriod"/>
            </a:pPr>
            <a:r>
              <a:rPr lang="en-US" dirty="0" smtClean="0"/>
              <a:t>30% of the energy input to useful </a:t>
            </a:r>
            <a:br>
              <a:rPr lang="en-US" dirty="0" smtClean="0"/>
            </a:br>
            <a:r>
              <a:rPr lang="en-US" dirty="0" smtClean="0"/>
              <a:t>work—70% of the energy input will be </a:t>
            </a:r>
            <a:br>
              <a:rPr lang="en-US" dirty="0" smtClean="0"/>
            </a:br>
            <a:r>
              <a:rPr lang="en-US" dirty="0" smtClean="0"/>
              <a:t>wasted.</a:t>
            </a:r>
          </a:p>
          <a:p>
            <a:pPr marL="514350" indent="-514350">
              <a:buFont typeface="+mj-lt"/>
              <a:buAutoNum type="alphaUcPeriod"/>
            </a:pPr>
            <a:r>
              <a:rPr lang="en-US" dirty="0" smtClean="0"/>
              <a:t>70% of the energy input to useful work—30% of the energy input will be wasted. </a:t>
            </a:r>
          </a:p>
          <a:p>
            <a:pPr marL="514350" indent="-514350">
              <a:buFont typeface="+mj-lt"/>
              <a:buAutoNum type="alphaUcPeriod"/>
            </a:pPr>
            <a:r>
              <a:rPr lang="en-US" dirty="0" smtClean="0"/>
              <a:t>As strange as it may seem, both of the above.</a:t>
            </a:r>
          </a:p>
          <a:p>
            <a:pPr marL="514350" indent="-514350">
              <a:buFont typeface="+mj-lt"/>
              <a:buAutoNum type="alphaUcPeriod"/>
            </a:pPr>
            <a:r>
              <a:rPr lang="en-US" dirty="0" smtClean="0"/>
              <a:t>None of the above.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077218"/>
          </a:xfrm>
        </p:spPr>
        <p:txBody>
          <a:bodyPr/>
          <a:lstStyle/>
          <a:p>
            <a:r>
              <a:rPr lang="en-US" dirty="0"/>
              <a:t>Efficiency</a:t>
            </a:r>
            <a:br>
              <a:rPr lang="en-US" dirty="0"/>
            </a:br>
            <a:r>
              <a:rPr lang="en-US" dirty="0"/>
              <a:t>CHECK YOUR </a:t>
            </a:r>
            <a:r>
              <a:rPr lang="en-US" dirty="0" smtClean="0"/>
              <a:t>ANSWER</a:t>
            </a:r>
            <a:endParaRPr lang="en-US" dirty="0"/>
          </a:p>
        </p:txBody>
      </p:sp>
      <p:sp>
        <p:nvSpPr>
          <p:cNvPr id="77827" name="Rectangle 3"/>
          <p:cNvSpPr>
            <a:spLocks noGrp="1" noChangeArrowheads="1"/>
          </p:cNvSpPr>
          <p:nvPr>
            <p:ph idx="1"/>
          </p:nvPr>
        </p:nvSpPr>
        <p:spPr/>
        <p:txBody>
          <a:bodyPr/>
          <a:lstStyle/>
          <a:p>
            <a:pPr marL="0" indent="0">
              <a:buNone/>
            </a:pPr>
            <a:r>
              <a:rPr lang="en-US" dirty="0" smtClean="0"/>
              <a:t>A </a:t>
            </a:r>
            <a:r>
              <a:rPr lang="en-US" dirty="0"/>
              <a:t>certain machine is 30% efficient. This means the machine will convert</a:t>
            </a:r>
          </a:p>
          <a:p>
            <a:pPr marL="514350" indent="-514350">
              <a:buFont typeface="+mj-lt"/>
              <a:buAutoNum type="alphaUcPeriod"/>
            </a:pPr>
            <a:r>
              <a:rPr lang="en-US" b="1" dirty="0" smtClean="0">
                <a:solidFill>
                  <a:srgbClr val="D81F19"/>
                </a:solidFill>
              </a:rPr>
              <a:t>30% of the energy input to useful </a:t>
            </a:r>
            <a:br>
              <a:rPr lang="en-US" b="1" dirty="0" smtClean="0">
                <a:solidFill>
                  <a:srgbClr val="D81F19"/>
                </a:solidFill>
              </a:rPr>
            </a:br>
            <a:r>
              <a:rPr lang="en-US" b="1" dirty="0" smtClean="0">
                <a:solidFill>
                  <a:srgbClr val="D81F19"/>
                </a:solidFill>
              </a:rPr>
              <a:t>work—70% of the energy input will be wasted.</a:t>
            </a:r>
          </a:p>
          <a:p>
            <a:pPr marL="514350" indent="-514350">
              <a:buFont typeface="+mj-lt"/>
              <a:buAutoNum type="alphaUcPeriod"/>
            </a:pPr>
            <a:r>
              <a:rPr lang="en-US" dirty="0" smtClean="0"/>
              <a:t>70% of the energy input to useful work—30% of the energy input will be wasted.</a:t>
            </a:r>
          </a:p>
          <a:p>
            <a:pPr marL="514350" indent="-514350">
              <a:buFont typeface="+mj-lt"/>
              <a:buAutoNum type="alphaUcPeriod"/>
            </a:pPr>
            <a:r>
              <a:rPr lang="en-US" dirty="0" smtClean="0"/>
              <a:t>As strange as it may seem, both of the above.</a:t>
            </a:r>
          </a:p>
          <a:p>
            <a:pPr marL="514350" indent="-514350">
              <a:buFont typeface="+mj-lt"/>
              <a:buAutoNum type="alphaUcPeriod"/>
            </a:pPr>
            <a:r>
              <a:rPr lang="en-US" dirty="0" smtClean="0"/>
              <a:t>None of the above.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r>
              <a:rPr lang="en-US" smtClean="0"/>
              <a:t>Sources of Energy</a:t>
            </a:r>
            <a:endParaRPr lang="en-US"/>
          </a:p>
        </p:txBody>
      </p:sp>
      <p:sp>
        <p:nvSpPr>
          <p:cNvPr id="78851" name="Rectangle 5"/>
          <p:cNvSpPr>
            <a:spLocks noGrp="1" noChangeArrowheads="1"/>
          </p:cNvSpPr>
          <p:nvPr>
            <p:ph idx="1"/>
          </p:nvPr>
        </p:nvSpPr>
        <p:spPr/>
        <p:txBody>
          <a:bodyPr/>
          <a:lstStyle/>
          <a:p>
            <a:r>
              <a:rPr lang="en-US" dirty="0" smtClean="0"/>
              <a:t>Energy sources</a:t>
            </a:r>
          </a:p>
          <a:p>
            <a:pPr lvl="1"/>
            <a:r>
              <a:rPr lang="en-US" dirty="0" smtClean="0"/>
              <a:t>Sun</a:t>
            </a:r>
          </a:p>
          <a:p>
            <a:pPr lvl="1"/>
            <a:r>
              <a:rPr lang="en-US" i="1" dirty="0" smtClean="0"/>
              <a:t>Examples</a:t>
            </a:r>
            <a:r>
              <a:rPr lang="en-US" dirty="0" smtClean="0"/>
              <a:t>:</a:t>
            </a:r>
          </a:p>
          <a:p>
            <a:pPr lvl="2"/>
            <a:r>
              <a:rPr lang="en-US" dirty="0" smtClean="0"/>
              <a:t>Sunlight evaporates water; water falls as rain; rain flows into rivers and into generator turbines; then back to the sea to repeat the cycle.</a:t>
            </a:r>
          </a:p>
          <a:p>
            <a:pPr lvl="2"/>
            <a:r>
              <a:rPr lang="en-US" dirty="0" smtClean="0"/>
              <a:t>Solar energy can transform into electricity by photovoltaic cells. </a:t>
            </a:r>
          </a:p>
          <a:p>
            <a:pPr lvl="2"/>
            <a:r>
              <a:rPr lang="en-US" dirty="0" smtClean="0"/>
              <a:t>Solar energy indirectly produces wind that can power turbines and generate electricity.</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Sources of Energy</a:t>
            </a:r>
            <a:endParaRPr lang="en-US"/>
          </a:p>
        </p:txBody>
      </p:sp>
      <p:sp>
        <p:nvSpPr>
          <p:cNvPr id="79875" name="Rectangle 3"/>
          <p:cNvSpPr>
            <a:spLocks noGrp="1" noChangeArrowheads="1"/>
          </p:cNvSpPr>
          <p:nvPr>
            <p:ph idx="1"/>
          </p:nvPr>
        </p:nvSpPr>
        <p:spPr/>
        <p:txBody>
          <a:bodyPr/>
          <a:lstStyle/>
          <a:p>
            <a:r>
              <a:rPr lang="en-US" dirty="0" smtClean="0"/>
              <a:t>Dry-rock geothermal power is a producer of electricity </a:t>
            </a:r>
          </a:p>
          <a:p>
            <a:pPr lvl="1"/>
            <a:r>
              <a:rPr lang="en-US" dirty="0" smtClean="0"/>
              <a:t>Water put into cavities in deep, dry, hot rock turns to steam and powers a turbine at the surface. After exiting the turbine, it returns to the cavity for reuse.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1" name="Picture 10" descr="03_37_Figure.jpg"/>
          <p:cNvPicPr>
            <a:picLocks noChangeAspect="1"/>
          </p:cNvPicPr>
          <p:nvPr/>
        </p:nvPicPr>
        <p:blipFill rotWithShape="1">
          <a:blip r:embed="rId2">
            <a:extLst>
              <a:ext uri="{28A0092B-C50C-407E-A947-70E740481C1C}">
                <a14:useLocalDpi xmlns:a14="http://schemas.microsoft.com/office/drawing/2010/main" val="0"/>
              </a:ext>
            </a:extLst>
          </a:blip>
          <a:srcRect b="4085"/>
          <a:stretch/>
        </p:blipFill>
        <p:spPr>
          <a:xfrm>
            <a:off x="1828800" y="3970786"/>
            <a:ext cx="5486400" cy="252887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Solar Power</a:t>
            </a:r>
            <a:endParaRPr lang="en-US"/>
          </a:p>
        </p:txBody>
      </p:sp>
      <p:sp>
        <p:nvSpPr>
          <p:cNvPr id="80899" name="Rectangle 3"/>
          <p:cNvSpPr>
            <a:spLocks noGrp="1" noChangeArrowheads="1"/>
          </p:cNvSpPr>
          <p:nvPr>
            <p:ph idx="1"/>
          </p:nvPr>
        </p:nvSpPr>
        <p:spPr/>
        <p:txBody>
          <a:bodyPr/>
          <a:lstStyle/>
          <a:p>
            <a:r>
              <a:rPr lang="en-US" dirty="0" smtClean="0"/>
              <a:t>The power available in sunlight is about 1kW per square meter. </a:t>
            </a:r>
          </a:p>
          <a:p>
            <a:r>
              <a:rPr lang="en-US" dirty="0" smtClean="0"/>
              <a:t>Examples:</a:t>
            </a:r>
          </a:p>
          <a:p>
            <a:pPr lvl="1"/>
            <a:r>
              <a:rPr lang="en-US" dirty="0" smtClean="0"/>
              <a:t>Photovoltaic panels</a:t>
            </a:r>
          </a:p>
          <a:p>
            <a:pPr lvl="1"/>
            <a:r>
              <a:rPr lang="en-US" dirty="0" smtClean="0"/>
              <a:t>Hydroelectric turbines</a:t>
            </a:r>
          </a:p>
          <a:p>
            <a:pPr lvl="1"/>
            <a:r>
              <a:rPr lang="en-US" dirty="0" smtClean="0"/>
              <a:t>Wind turbines</a:t>
            </a:r>
          </a:p>
          <a:p>
            <a:pPr lvl="1"/>
            <a:r>
              <a:rPr lang="en-US" dirty="0" smtClean="0"/>
              <a:t>Bio-based fuels</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Energy Storage and Transfer</a:t>
            </a:r>
            <a:endParaRPr lang="en-US"/>
          </a:p>
        </p:txBody>
      </p:sp>
      <p:sp>
        <p:nvSpPr>
          <p:cNvPr id="81923" name="Rectangle 3"/>
          <p:cNvSpPr>
            <a:spLocks noGrp="1" noChangeArrowheads="1"/>
          </p:cNvSpPr>
          <p:nvPr>
            <p:ph idx="1"/>
          </p:nvPr>
        </p:nvSpPr>
        <p:spPr/>
        <p:txBody>
          <a:bodyPr/>
          <a:lstStyle/>
          <a:p>
            <a:r>
              <a:rPr lang="en-US" dirty="0" smtClean="0"/>
              <a:t>Electricity</a:t>
            </a:r>
          </a:p>
          <a:p>
            <a:r>
              <a:rPr lang="en-US" dirty="0" smtClean="0"/>
              <a:t>Synthetic fuels</a:t>
            </a:r>
          </a:p>
          <a:p>
            <a:pPr lvl="1"/>
            <a:r>
              <a:rPr lang="en-US" dirty="0" smtClean="0"/>
              <a:t>can be created from bio-based products</a:t>
            </a:r>
          </a:p>
          <a:p>
            <a:r>
              <a:rPr lang="en-US" dirty="0" smtClean="0"/>
              <a:t>Hydrogen </a:t>
            </a:r>
          </a:p>
          <a:p>
            <a:pPr lvl="1"/>
            <a:r>
              <a:rPr lang="en-US" dirty="0" smtClean="0"/>
              <a:t>not a source, but can be generated from multiple sources and is a good fuel for fuel-cells or internal combustion engines)</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077218"/>
          </a:xfrm>
        </p:spPr>
        <p:txBody>
          <a:bodyPr/>
          <a:lstStyle/>
          <a:p>
            <a:r>
              <a:rPr lang="en-US" dirty="0"/>
              <a:t>Momentum</a:t>
            </a:r>
            <a:br>
              <a:rPr lang="en-US" dirty="0"/>
            </a:br>
            <a:r>
              <a:rPr lang="en-US" dirty="0"/>
              <a:t>CHECK YOUR </a:t>
            </a:r>
            <a:r>
              <a:rPr lang="en-US" dirty="0" smtClean="0"/>
              <a:t>ANSWER</a:t>
            </a:r>
            <a:endParaRPr lang="en-US" dirty="0"/>
          </a:p>
        </p:txBody>
      </p:sp>
      <p:sp>
        <p:nvSpPr>
          <p:cNvPr id="9219" name="Rectangle 3"/>
          <p:cNvSpPr>
            <a:spLocks noGrp="1" noChangeArrowheads="1"/>
          </p:cNvSpPr>
          <p:nvPr>
            <p:ph idx="1"/>
          </p:nvPr>
        </p:nvSpPr>
        <p:spPr/>
        <p:txBody>
          <a:bodyPr/>
          <a:lstStyle/>
          <a:p>
            <a:pPr marL="0" indent="0">
              <a:buNone/>
            </a:pPr>
            <a:r>
              <a:rPr lang="en-US" dirty="0"/>
              <a:t>A moving object has</a:t>
            </a:r>
          </a:p>
          <a:p>
            <a:pPr marL="514350" indent="-514350">
              <a:buFont typeface="+mj-lt"/>
              <a:buAutoNum type="alphaUcPeriod"/>
            </a:pPr>
            <a:r>
              <a:rPr lang="en-US" dirty="0" smtClean="0"/>
              <a:t>momentum.</a:t>
            </a:r>
          </a:p>
          <a:p>
            <a:pPr marL="514350" indent="-514350">
              <a:buFont typeface="+mj-lt"/>
              <a:buAutoNum type="alphaUcPeriod"/>
            </a:pPr>
            <a:r>
              <a:rPr lang="en-US" dirty="0" smtClean="0"/>
              <a:t>energy. </a:t>
            </a:r>
          </a:p>
          <a:p>
            <a:pPr marL="514350" indent="-514350">
              <a:buFont typeface="+mj-lt"/>
              <a:buAutoNum type="alphaUcPeriod"/>
            </a:pPr>
            <a:r>
              <a:rPr lang="en-US" dirty="0" smtClean="0"/>
              <a:t>speed.</a:t>
            </a:r>
          </a:p>
          <a:p>
            <a:pPr marL="514350" indent="-514350">
              <a:buFont typeface="+mj-lt"/>
              <a:buAutoNum type="alphaUcPeriod"/>
            </a:pPr>
            <a:r>
              <a:rPr lang="en-US" b="1" dirty="0" smtClean="0">
                <a:solidFill>
                  <a:srgbClr val="D81F19"/>
                </a:solidFill>
              </a:rPr>
              <a:t>All of the above.</a:t>
            </a:r>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t>Hydrogen Creation</a:t>
            </a:r>
            <a:endParaRPr lang="en-US"/>
          </a:p>
        </p:txBody>
      </p:sp>
      <p:sp>
        <p:nvSpPr>
          <p:cNvPr id="11" name="Content Placeholder 10"/>
          <p:cNvSpPr>
            <a:spLocks noGrp="1"/>
          </p:cNvSpPr>
          <p:nvPr>
            <p:ph sz="half" idx="2"/>
          </p:nvPr>
        </p:nvSpPr>
        <p:spPr/>
        <p:txBody>
          <a:bodyPr/>
          <a:lstStyle/>
          <a:p>
            <a:r>
              <a:rPr lang="en-US" dirty="0"/>
              <a:t>When electric current passes through conducting water, bubbles of hydrogen form at one wire and oxygen at the other wire.</a:t>
            </a:r>
          </a:p>
          <a:p>
            <a:r>
              <a:rPr lang="en-US" dirty="0"/>
              <a:t>This is called electrolysis</a:t>
            </a:r>
            <a:r>
              <a:rPr lang="en-US" dirty="0" smtClean="0"/>
              <a:t>.</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12" name="Picture 11" descr="03_35_Figure.jpg"/>
          <p:cNvPicPr>
            <a:picLocks noChangeAspect="1"/>
          </p:cNvPicPr>
          <p:nvPr/>
        </p:nvPicPr>
        <p:blipFill rotWithShape="1">
          <a:blip r:embed="rId2">
            <a:extLst>
              <a:ext uri="{28A0092B-C50C-407E-A947-70E740481C1C}">
                <a14:useLocalDpi xmlns:a14="http://schemas.microsoft.com/office/drawing/2010/main" val="0"/>
              </a:ext>
            </a:extLst>
          </a:blip>
          <a:srcRect b="2982"/>
          <a:stretch/>
        </p:blipFill>
        <p:spPr>
          <a:xfrm>
            <a:off x="329260" y="1749777"/>
            <a:ext cx="4114800" cy="3377449"/>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Hydrogen Fuel</a:t>
            </a:r>
            <a:endParaRPr lang="en-US"/>
          </a:p>
        </p:txBody>
      </p:sp>
      <p:sp>
        <p:nvSpPr>
          <p:cNvPr id="11" name="Content Placeholder 10"/>
          <p:cNvSpPr>
            <a:spLocks noGrp="1"/>
          </p:cNvSpPr>
          <p:nvPr>
            <p:ph idx="1"/>
          </p:nvPr>
        </p:nvSpPr>
        <p:spPr/>
        <p:txBody>
          <a:bodyPr/>
          <a:lstStyle/>
          <a:p>
            <a:r>
              <a:rPr lang="en-US" smtClean="0"/>
              <a:t>Energy in sunlight is converted to electric energy in photovoltaic solar cells.</a:t>
            </a:r>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pic>
        <p:nvPicPr>
          <p:cNvPr id="6" name="Picture 5" descr="03_34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05" y="2631002"/>
            <a:ext cx="8601456" cy="27005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077218"/>
          </a:xfrm>
        </p:spPr>
        <p:txBody>
          <a:bodyPr/>
          <a:lstStyle/>
          <a:p>
            <a:r>
              <a:rPr lang="en-US" dirty="0"/>
              <a:t>Momentum</a:t>
            </a:r>
            <a:br>
              <a:rPr lang="en-US" dirty="0"/>
            </a:br>
            <a:r>
              <a:rPr lang="en-US" dirty="0"/>
              <a:t>CHECK YOUR </a:t>
            </a:r>
            <a:r>
              <a:rPr lang="en-US" dirty="0" smtClean="0"/>
              <a:t>NEIGHBOR</a:t>
            </a:r>
            <a:endParaRPr lang="en-US" dirty="0"/>
          </a:p>
        </p:txBody>
      </p:sp>
      <p:sp>
        <p:nvSpPr>
          <p:cNvPr id="10243" name="Rectangle 3"/>
          <p:cNvSpPr>
            <a:spLocks noGrp="1" noChangeArrowheads="1"/>
          </p:cNvSpPr>
          <p:nvPr>
            <p:ph idx="1"/>
          </p:nvPr>
        </p:nvSpPr>
        <p:spPr/>
        <p:txBody>
          <a:bodyPr/>
          <a:lstStyle/>
          <a:p>
            <a:pPr marL="0" indent="0">
              <a:buNone/>
            </a:pPr>
            <a:r>
              <a:rPr lang="en-US" dirty="0"/>
              <a:t>When the speed of an object is doubled, its momentum</a:t>
            </a:r>
          </a:p>
          <a:p>
            <a:pPr marL="514350" indent="-514350">
              <a:buFont typeface="+mj-lt"/>
              <a:buAutoNum type="alphaUcPeriod"/>
            </a:pPr>
            <a:r>
              <a:rPr lang="en-US" dirty="0" smtClean="0"/>
              <a:t>remains unchanged in accord with the conservation of momentum.</a:t>
            </a:r>
          </a:p>
          <a:p>
            <a:pPr marL="514350" indent="-514350">
              <a:buFont typeface="+mj-lt"/>
              <a:buAutoNum type="alphaUcPeriod"/>
            </a:pPr>
            <a:r>
              <a:rPr lang="en-US" dirty="0" smtClean="0"/>
              <a:t>doubles. </a:t>
            </a:r>
          </a:p>
          <a:p>
            <a:pPr marL="514350" indent="-514350">
              <a:buFont typeface="+mj-lt"/>
              <a:buAutoNum type="alphaUcPeriod"/>
            </a:pPr>
            <a:r>
              <a:rPr lang="en-US" dirty="0" smtClean="0"/>
              <a:t>quadruples. </a:t>
            </a:r>
          </a:p>
          <a:p>
            <a:pPr marL="514350" indent="-514350">
              <a:buFont typeface="+mj-lt"/>
              <a:buAutoNum type="alphaUcPeriod"/>
            </a:pPr>
            <a:r>
              <a:rPr lang="en-US" dirty="0" smtClean="0"/>
              <a:t>decreases.</a:t>
            </a:r>
          </a:p>
          <a:p>
            <a:endParaRPr lang="en-US" dirty="0"/>
          </a:p>
        </p:txBody>
      </p:sp>
      <p:sp>
        <p:nvSpPr>
          <p:cNvPr id="10" name="Footer Placeholder 9"/>
          <p:cNvSpPr>
            <a:spLocks noGrp="1"/>
          </p:cNvSpPr>
          <p:nvPr>
            <p:ph type="ftr" sz="quarter" idx="10"/>
          </p:nvPr>
        </p:nvSpPr>
        <p:spPr/>
        <p:txBody>
          <a:bodyPr/>
          <a:lstStyle/>
          <a:p>
            <a:r>
              <a:rPr lang="en-GB" smtClean="0"/>
              <a:t>© 2017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1007</TotalTime>
  <Words>4300</Words>
  <Application>Microsoft Macintosh PowerPoint</Application>
  <PresentationFormat>On-screen Show (4:3)</PresentationFormat>
  <Paragraphs>645</Paragraphs>
  <Slides>81</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HA5Lect_template</vt:lpstr>
      <vt:lpstr>Equation</vt:lpstr>
      <vt:lpstr>Chapter 3:  Momentum and Energy</vt:lpstr>
      <vt:lpstr>This lecture will help you understand:</vt:lpstr>
      <vt:lpstr>Momentum</vt:lpstr>
      <vt:lpstr>Momentum</vt:lpstr>
      <vt:lpstr>Momentum</vt:lpstr>
      <vt:lpstr>Momentum</vt:lpstr>
      <vt:lpstr>Momentum CHECK YOUR NEIGHBOR</vt:lpstr>
      <vt:lpstr>Momentum CHECK YOUR ANSWER</vt:lpstr>
      <vt:lpstr>Momentum CHECK YOUR NEIGHBOR</vt:lpstr>
      <vt:lpstr>Momentum CHECK YOUR ANSWER</vt:lpstr>
      <vt:lpstr>Impulse</vt:lpstr>
      <vt:lpstr>Impulse CHECK YOUR NEIGHBOR</vt:lpstr>
      <vt:lpstr>Impulse CHECK YOUR ANSWER</vt:lpstr>
      <vt:lpstr>Impulse Changes Momentum</vt:lpstr>
      <vt:lpstr>Impulse Changes Momentum</vt:lpstr>
      <vt:lpstr>Impulse Changes Momentum CHECK YOUR NEIGHBOR</vt:lpstr>
      <vt:lpstr>Impulse Changes Momentum CHECK YOUR ANSWER</vt:lpstr>
      <vt:lpstr>Impulse Changes Momentum</vt:lpstr>
      <vt:lpstr>Impulse Changes Momentum</vt:lpstr>
      <vt:lpstr>Impulse Changes Momentum</vt:lpstr>
      <vt:lpstr>Impulse Changes Momentum</vt:lpstr>
      <vt:lpstr>Impulse Changes Momentum CHECK YOUR NEIGHBOR</vt:lpstr>
      <vt:lpstr>Impulse Changes Momentum CHECK YOUR ANSWER</vt:lpstr>
      <vt:lpstr>Impulse Changes Momentum CHECK YOUR NEIGHBOR</vt:lpstr>
      <vt:lpstr>Impulse Changes Momentum CHECK YOUR ANSWER</vt:lpstr>
      <vt:lpstr>Conservation of Momentum</vt:lpstr>
      <vt:lpstr>Conservation of Momentum</vt:lpstr>
      <vt:lpstr>Conservation of Momentum</vt:lpstr>
      <vt:lpstr>Conservation of Momentum</vt:lpstr>
      <vt:lpstr>Conservation of Momentum</vt:lpstr>
      <vt:lpstr>Conservation of Momentum</vt:lpstr>
      <vt:lpstr>Conservation of Momentum CHECK YOUR NEIGHBOR</vt:lpstr>
      <vt:lpstr>Conservation of Momentum CHECK YOUR ANSWER</vt:lpstr>
      <vt:lpstr>Work</vt:lpstr>
      <vt:lpstr>Work</vt:lpstr>
      <vt:lpstr>Work CHECK YOUR NEIGHBOR</vt:lpstr>
      <vt:lpstr>Work CHECK YOUR ANSWER</vt:lpstr>
      <vt:lpstr>Work</vt:lpstr>
      <vt:lpstr>Work CHECK YOUR NEIGHBOR</vt:lpstr>
      <vt:lpstr>Work CHECK YOUR ANSWER</vt:lpstr>
      <vt:lpstr>Work CHECK YOUR NEIGHBOR</vt:lpstr>
      <vt:lpstr>Work CHECK YOUR ANSWER</vt:lpstr>
      <vt:lpstr>Energy</vt:lpstr>
      <vt:lpstr>Power</vt:lpstr>
      <vt:lpstr>Power CHECK YOUR NEIGHBOR</vt:lpstr>
      <vt:lpstr>Power CHECK YOUR ANSWER</vt:lpstr>
      <vt:lpstr>Potential Energy</vt:lpstr>
      <vt:lpstr>Potential Energy</vt:lpstr>
      <vt:lpstr>Gravitational Potential Energy</vt:lpstr>
      <vt:lpstr>Gravitational Potential Energy</vt:lpstr>
      <vt:lpstr>Potential Energy CHECK YOUR NEIGHBOR</vt:lpstr>
      <vt:lpstr>Potential Energy CHECK YOUR ANSWER</vt:lpstr>
      <vt:lpstr>Work-Energy Theorem</vt:lpstr>
      <vt:lpstr>Kinetic Energy</vt:lpstr>
      <vt:lpstr>Kinetic Energy CHECK YOUR NEIGHBOR</vt:lpstr>
      <vt:lpstr>Kinetic Energy CHECK YOUR ANSWER</vt:lpstr>
      <vt:lpstr>Work-Energy Theorem</vt:lpstr>
      <vt:lpstr>The Work-Energy Theorem CHECK YOUR NEIGHBOR</vt:lpstr>
      <vt:lpstr>The Work-Energy Theorem CHECK YOUR ANSWER</vt:lpstr>
      <vt:lpstr>Conservation of Energy</vt:lpstr>
      <vt:lpstr>The Work-Energy Theorem CHECK YOUR NEIGHBOR</vt:lpstr>
      <vt:lpstr>The Work-Energy Theorem CHECK YOUR ANSWER</vt:lpstr>
      <vt:lpstr>Machines</vt:lpstr>
      <vt:lpstr>Kinetic Energy and Momentum</vt:lpstr>
      <vt:lpstr>Conservation of Energy</vt:lpstr>
      <vt:lpstr>Conservation of Energy A situation to ponder…</vt:lpstr>
      <vt:lpstr>A situation to ponder… CHECK YOUR NEIGHBOR</vt:lpstr>
      <vt:lpstr>A situation to ponder… CHECK YOUR ANSWER</vt:lpstr>
      <vt:lpstr>Machines</vt:lpstr>
      <vt:lpstr>Machines</vt:lpstr>
      <vt:lpstr>Machines CHECK YOUR NEIGHBOR</vt:lpstr>
      <vt:lpstr>Machines CHECK YOUR ANSWER</vt:lpstr>
      <vt:lpstr>Efficiency</vt:lpstr>
      <vt:lpstr>Efficiency CHECK YOUR NEIGHBOR</vt:lpstr>
      <vt:lpstr>Efficiency CHECK YOUR ANSWER</vt:lpstr>
      <vt:lpstr>Sources of Energy</vt:lpstr>
      <vt:lpstr>Sources of Energy</vt:lpstr>
      <vt:lpstr>Solar Power</vt:lpstr>
      <vt:lpstr>Energy Storage and Transfer</vt:lpstr>
      <vt:lpstr>Hydrogen Creation</vt:lpstr>
      <vt:lpstr>Hydrogen Fuel</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Pawan Kr Bhambrah</cp:lastModifiedBy>
  <cp:revision>149</cp:revision>
  <dcterms:created xsi:type="dcterms:W3CDTF">2007-09-26T05:29:17Z</dcterms:created>
  <dcterms:modified xsi:type="dcterms:W3CDTF">2016-02-19T13:50:36Z</dcterms:modified>
</cp:coreProperties>
</file>