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22"/>
  </p:notesMasterIdLst>
  <p:handoutMasterIdLst>
    <p:handoutMasterId r:id="rId123"/>
  </p:handoutMasterIdLst>
  <p:sldIdLst>
    <p:sldId id="257" r:id="rId2"/>
    <p:sldId id="500" r:id="rId3"/>
    <p:sldId id="258" r:id="rId4"/>
    <p:sldId id="259" r:id="rId5"/>
    <p:sldId id="260" r:id="rId6"/>
    <p:sldId id="373" r:id="rId7"/>
    <p:sldId id="261" r:id="rId8"/>
    <p:sldId id="389" r:id="rId9"/>
    <p:sldId id="263" r:id="rId10"/>
    <p:sldId id="264" r:id="rId11"/>
    <p:sldId id="265" r:id="rId12"/>
    <p:sldId id="378" r:id="rId13"/>
    <p:sldId id="266" r:id="rId14"/>
    <p:sldId id="267" r:id="rId15"/>
    <p:sldId id="269" r:id="rId16"/>
    <p:sldId id="379" r:id="rId17"/>
    <p:sldId id="270" r:id="rId18"/>
    <p:sldId id="272" r:id="rId19"/>
    <p:sldId id="273" r:id="rId20"/>
    <p:sldId id="274" r:id="rId21"/>
    <p:sldId id="380" r:id="rId22"/>
    <p:sldId id="276" r:id="rId23"/>
    <p:sldId id="374" r:id="rId24"/>
    <p:sldId id="384" r:id="rId25"/>
    <p:sldId id="383" r:id="rId26"/>
    <p:sldId id="278" r:id="rId27"/>
    <p:sldId id="386" r:id="rId28"/>
    <p:sldId id="385" r:id="rId29"/>
    <p:sldId id="375" r:id="rId30"/>
    <p:sldId id="280" r:id="rId31"/>
    <p:sldId id="281" r:id="rId32"/>
    <p:sldId id="282" r:id="rId33"/>
    <p:sldId id="286" r:id="rId34"/>
    <p:sldId id="376" r:id="rId35"/>
    <p:sldId id="283" r:id="rId36"/>
    <p:sldId id="287" r:id="rId37"/>
    <p:sldId id="289" r:id="rId38"/>
    <p:sldId id="501" r:id="rId39"/>
    <p:sldId id="290" r:id="rId40"/>
    <p:sldId id="291" r:id="rId41"/>
    <p:sldId id="423" r:id="rId42"/>
    <p:sldId id="292" r:id="rId43"/>
    <p:sldId id="388" r:id="rId44"/>
    <p:sldId id="294" r:id="rId45"/>
    <p:sldId id="295" r:id="rId46"/>
    <p:sldId id="297" r:id="rId47"/>
    <p:sldId id="391" r:id="rId48"/>
    <p:sldId id="298" r:id="rId49"/>
    <p:sldId id="299" r:id="rId50"/>
    <p:sldId id="392" r:id="rId51"/>
    <p:sldId id="301" r:id="rId52"/>
    <p:sldId id="302" r:id="rId53"/>
    <p:sldId id="303" r:id="rId54"/>
    <p:sldId id="304" r:id="rId55"/>
    <p:sldId id="305" r:id="rId56"/>
    <p:sldId id="308" r:id="rId57"/>
    <p:sldId id="393" r:id="rId58"/>
    <p:sldId id="394" r:id="rId59"/>
    <p:sldId id="309" r:id="rId60"/>
    <p:sldId id="310" r:id="rId61"/>
    <p:sldId id="311" r:id="rId62"/>
    <p:sldId id="315" r:id="rId63"/>
    <p:sldId id="395" r:id="rId64"/>
    <p:sldId id="316" r:id="rId65"/>
    <p:sldId id="502" r:id="rId66"/>
    <p:sldId id="317" r:id="rId67"/>
    <p:sldId id="318" r:id="rId68"/>
    <p:sldId id="396" r:id="rId69"/>
    <p:sldId id="320" r:id="rId70"/>
    <p:sldId id="321" r:id="rId71"/>
    <p:sldId id="322" r:id="rId72"/>
    <p:sldId id="323" r:id="rId73"/>
    <p:sldId id="397" r:id="rId74"/>
    <p:sldId id="325" r:id="rId75"/>
    <p:sldId id="326" r:id="rId76"/>
    <p:sldId id="407" r:id="rId77"/>
    <p:sldId id="408" r:id="rId78"/>
    <p:sldId id="409" r:id="rId79"/>
    <p:sldId id="328" r:id="rId80"/>
    <p:sldId id="399" r:id="rId81"/>
    <p:sldId id="330" r:id="rId82"/>
    <p:sldId id="401" r:id="rId83"/>
    <p:sldId id="331" r:id="rId84"/>
    <p:sldId id="387" r:id="rId85"/>
    <p:sldId id="332" r:id="rId86"/>
    <p:sldId id="333" r:id="rId87"/>
    <p:sldId id="334" r:id="rId88"/>
    <p:sldId id="335" r:id="rId89"/>
    <p:sldId id="402" r:id="rId90"/>
    <p:sldId id="403" r:id="rId91"/>
    <p:sldId id="337" r:id="rId92"/>
    <p:sldId id="406" r:id="rId93"/>
    <p:sldId id="339" r:id="rId94"/>
    <p:sldId id="404" r:id="rId95"/>
    <p:sldId id="341" r:id="rId96"/>
    <p:sldId id="342" r:id="rId97"/>
    <p:sldId id="503" r:id="rId98"/>
    <p:sldId id="343" r:id="rId99"/>
    <p:sldId id="410" r:id="rId100"/>
    <p:sldId id="345" r:id="rId101"/>
    <p:sldId id="347" r:id="rId102"/>
    <p:sldId id="348" r:id="rId103"/>
    <p:sldId id="349" r:id="rId104"/>
    <p:sldId id="350" r:id="rId105"/>
    <p:sldId id="412" r:id="rId106"/>
    <p:sldId id="352" r:id="rId107"/>
    <p:sldId id="353" r:id="rId108"/>
    <p:sldId id="354" r:id="rId109"/>
    <p:sldId id="355" r:id="rId110"/>
    <p:sldId id="356" r:id="rId111"/>
    <p:sldId id="415" r:id="rId112"/>
    <p:sldId id="413" r:id="rId113"/>
    <p:sldId id="360" r:id="rId114"/>
    <p:sldId id="361" r:id="rId115"/>
    <p:sldId id="362" r:id="rId116"/>
    <p:sldId id="364" r:id="rId117"/>
    <p:sldId id="367" r:id="rId118"/>
    <p:sldId id="418" r:id="rId119"/>
    <p:sldId id="419" r:id="rId120"/>
    <p:sldId id="422" r:id="rId1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31" autoAdjust="0"/>
    <p:restoredTop sz="94508" autoAdjust="0"/>
  </p:normalViewPr>
  <p:slideViewPr>
    <p:cSldViewPr snapToGrid="0" snapToObjects="1">
      <p:cViewPr varScale="1">
        <p:scale>
          <a:sx n="81" d="100"/>
          <a:sy n="81" d="100"/>
        </p:scale>
        <p:origin x="133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128" Type="http://schemas.microsoft.com/office/2016/11/relationships/changesInfo" Target="changesInfos/changesInfo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red Eusea" userId="d53880fb-ca46-4d8c-8183-7d25e15fe9dc" providerId="ADAL" clId="{33487CD5-F1B5-4D85-8636-33E810953B96}"/>
    <pc:docChg chg="custSel addSld delSld modSld">
      <pc:chgData name="Jared Eusea" userId="d53880fb-ca46-4d8c-8183-7d25e15fe9dc" providerId="ADAL" clId="{33487CD5-F1B5-4D85-8636-33E810953B96}" dt="2019-06-02T14:52:26.718" v="285" actId="20577"/>
      <pc:docMkLst>
        <pc:docMk/>
      </pc:docMkLst>
      <pc:sldChg chg="del">
        <pc:chgData name="Jared Eusea" userId="d53880fb-ca46-4d8c-8183-7d25e15fe9dc" providerId="ADAL" clId="{33487CD5-F1B5-4D85-8636-33E810953B96}" dt="2019-06-02T14:50:44.854" v="247" actId="2696"/>
        <pc:sldMkLst>
          <pc:docMk/>
          <pc:sldMk cId="2405045603" sldId="288"/>
        </pc:sldMkLst>
      </pc:sldChg>
      <pc:sldChg chg="addSp modSp">
        <pc:chgData name="Jared Eusea" userId="d53880fb-ca46-4d8c-8183-7d25e15fe9dc" providerId="ADAL" clId="{33487CD5-F1B5-4D85-8636-33E810953B96}" dt="2019-01-06T18:39:21.075" v="56" actId="20577"/>
        <pc:sldMkLst>
          <pc:docMk/>
          <pc:sldMk cId="2278593710" sldId="291"/>
        </pc:sldMkLst>
        <pc:spChg chg="add mod">
          <ac:chgData name="Jared Eusea" userId="d53880fb-ca46-4d8c-8183-7d25e15fe9dc" providerId="ADAL" clId="{33487CD5-F1B5-4D85-8636-33E810953B96}" dt="2019-01-06T18:38:46.091" v="7" actId="1076"/>
          <ac:spMkLst>
            <pc:docMk/>
            <pc:sldMk cId="2278593710" sldId="291"/>
            <ac:spMk id="9" creationId="{F503788D-79D9-45D4-8316-3A42ACC1D443}"/>
          </ac:spMkLst>
        </pc:spChg>
        <pc:spChg chg="mod">
          <ac:chgData name="Jared Eusea" userId="d53880fb-ca46-4d8c-8183-7d25e15fe9dc" providerId="ADAL" clId="{33487CD5-F1B5-4D85-8636-33E810953B96}" dt="2019-01-06T18:39:21.075" v="56" actId="20577"/>
          <ac:spMkLst>
            <pc:docMk/>
            <pc:sldMk cId="2278593710" sldId="291"/>
            <ac:spMk id="10" creationId="{E972D794-84B1-E742-925C-0531BBBBD344}"/>
          </ac:spMkLst>
        </pc:spChg>
      </pc:sldChg>
      <pc:sldChg chg="modSp">
        <pc:chgData name="Jared Eusea" userId="d53880fb-ca46-4d8c-8183-7d25e15fe9dc" providerId="ADAL" clId="{33487CD5-F1B5-4D85-8636-33E810953B96}" dt="2019-01-06T18:37:02.979" v="4" actId="20577"/>
        <pc:sldMkLst>
          <pc:docMk/>
          <pc:sldMk cId="2844535099" sldId="389"/>
        </pc:sldMkLst>
        <pc:spChg chg="mod">
          <ac:chgData name="Jared Eusea" userId="d53880fb-ca46-4d8c-8183-7d25e15fe9dc" providerId="ADAL" clId="{33487CD5-F1B5-4D85-8636-33E810953B96}" dt="2019-01-06T18:37:02.979" v="4" actId="20577"/>
          <ac:spMkLst>
            <pc:docMk/>
            <pc:sldMk cId="2844535099" sldId="389"/>
            <ac:spMk id="3" creationId="{04302BE7-38A5-F240-913E-364C7BADED90}"/>
          </ac:spMkLst>
        </pc:spChg>
      </pc:sldChg>
      <pc:sldChg chg="del">
        <pc:chgData name="Jared Eusea" userId="d53880fb-ca46-4d8c-8183-7d25e15fe9dc" providerId="ADAL" clId="{33487CD5-F1B5-4D85-8636-33E810953B96}" dt="2019-06-02T14:50:49.405" v="248" actId="2696"/>
        <pc:sldMkLst>
          <pc:docMk/>
          <pc:sldMk cId="3750412366" sldId="420"/>
        </pc:sldMkLst>
      </pc:sldChg>
      <pc:sldChg chg="del">
        <pc:chgData name="Jared Eusea" userId="d53880fb-ca46-4d8c-8183-7d25e15fe9dc" providerId="ADAL" clId="{33487CD5-F1B5-4D85-8636-33E810953B96}" dt="2019-06-02T14:50:54.542" v="249" actId="2696"/>
        <pc:sldMkLst>
          <pc:docMk/>
          <pc:sldMk cId="4285188652" sldId="421"/>
        </pc:sldMkLst>
      </pc:sldChg>
      <pc:sldChg chg="modSp">
        <pc:chgData name="Jared Eusea" userId="d53880fb-ca46-4d8c-8183-7d25e15fe9dc" providerId="ADAL" clId="{33487CD5-F1B5-4D85-8636-33E810953B96}" dt="2019-06-02T14:52:26.718" v="285" actId="20577"/>
        <pc:sldMkLst>
          <pc:docMk/>
          <pc:sldMk cId="1280033360" sldId="422"/>
        </pc:sldMkLst>
        <pc:spChg chg="mod">
          <ac:chgData name="Jared Eusea" userId="d53880fb-ca46-4d8c-8183-7d25e15fe9dc" providerId="ADAL" clId="{33487CD5-F1B5-4D85-8636-33E810953B96}" dt="2019-06-02T14:50:59.543" v="261" actId="6549"/>
          <ac:spMkLst>
            <pc:docMk/>
            <pc:sldMk cId="1280033360" sldId="422"/>
            <ac:spMk id="5" creationId="{00000000-0000-0000-0000-000000000000}"/>
          </ac:spMkLst>
        </pc:spChg>
        <pc:spChg chg="mod">
          <ac:chgData name="Jared Eusea" userId="d53880fb-ca46-4d8c-8183-7d25e15fe9dc" providerId="ADAL" clId="{33487CD5-F1B5-4D85-8636-33E810953B96}" dt="2019-06-02T14:52:26.718" v="285" actId="20577"/>
          <ac:spMkLst>
            <pc:docMk/>
            <pc:sldMk cId="1280033360" sldId="422"/>
            <ac:spMk id="7" creationId="{00000000-0000-0000-0000-000000000000}"/>
          </ac:spMkLst>
        </pc:spChg>
      </pc:sldChg>
      <pc:sldChg chg="delSp">
        <pc:chgData name="Jared Eusea" userId="d53880fb-ca46-4d8c-8183-7d25e15fe9dc" providerId="ADAL" clId="{33487CD5-F1B5-4D85-8636-33E810953B96}" dt="2019-01-06T18:38:38.886" v="5"/>
        <pc:sldMkLst>
          <pc:docMk/>
          <pc:sldMk cId="1591345487" sldId="423"/>
        </pc:sldMkLst>
        <pc:spChg chg="del">
          <ac:chgData name="Jared Eusea" userId="d53880fb-ca46-4d8c-8183-7d25e15fe9dc" providerId="ADAL" clId="{33487CD5-F1B5-4D85-8636-33E810953B96}" dt="2019-01-06T18:38:38.886" v="5"/>
          <ac:spMkLst>
            <pc:docMk/>
            <pc:sldMk cId="1591345487" sldId="423"/>
            <ac:spMk id="14" creationId="{26A4300F-E423-4847-8A96-84B38C559BB2}"/>
          </ac:spMkLst>
        </pc:spChg>
      </pc:sldChg>
      <pc:sldChg chg="modSp add">
        <pc:chgData name="Jared Eusea" userId="d53880fb-ca46-4d8c-8183-7d25e15fe9dc" providerId="ADAL" clId="{33487CD5-F1B5-4D85-8636-33E810953B96}" dt="2019-06-01T20:19:48.245" v="61" actId="12"/>
        <pc:sldMkLst>
          <pc:docMk/>
          <pc:sldMk cId="3905160557" sldId="500"/>
        </pc:sldMkLst>
        <pc:spChg chg="mod">
          <ac:chgData name="Jared Eusea" userId="d53880fb-ca46-4d8c-8183-7d25e15fe9dc" providerId="ADAL" clId="{33487CD5-F1B5-4D85-8636-33E810953B96}" dt="2019-06-01T20:19:48.245" v="61" actId="12"/>
          <ac:spMkLst>
            <pc:docMk/>
            <pc:sldMk cId="3905160557" sldId="500"/>
            <ac:spMk id="4" creationId="{82A2C50D-E8A3-0742-836A-717A75EF667C}"/>
          </ac:spMkLst>
        </pc:spChg>
        <pc:spChg chg="mod">
          <ac:chgData name="Jared Eusea" userId="d53880fb-ca46-4d8c-8183-7d25e15fe9dc" providerId="ADAL" clId="{33487CD5-F1B5-4D85-8636-33E810953B96}" dt="2019-06-01T20:19:30.245" v="59" actId="20577"/>
          <ac:spMkLst>
            <pc:docMk/>
            <pc:sldMk cId="3905160557" sldId="500"/>
            <ac:spMk id="5" creationId="{00000000-0000-0000-0000-000000000000}"/>
          </ac:spMkLst>
        </pc:spChg>
      </pc:sldChg>
      <pc:sldChg chg="modSp add">
        <pc:chgData name="Jared Eusea" userId="d53880fb-ca46-4d8c-8183-7d25e15fe9dc" providerId="ADAL" clId="{33487CD5-F1B5-4D85-8636-33E810953B96}" dt="2019-06-01T20:21:49.918" v="124" actId="6549"/>
        <pc:sldMkLst>
          <pc:docMk/>
          <pc:sldMk cId="2565914003" sldId="501"/>
        </pc:sldMkLst>
        <pc:spChg chg="mod">
          <ac:chgData name="Jared Eusea" userId="d53880fb-ca46-4d8c-8183-7d25e15fe9dc" providerId="ADAL" clId="{33487CD5-F1B5-4D85-8636-33E810953B96}" dt="2019-06-01T20:21:49.918" v="124" actId="6549"/>
          <ac:spMkLst>
            <pc:docMk/>
            <pc:sldMk cId="2565914003" sldId="501"/>
            <ac:spMk id="4" creationId="{82A2C50D-E8A3-0742-836A-717A75EF667C}"/>
          </ac:spMkLst>
        </pc:spChg>
        <pc:spChg chg="mod">
          <ac:chgData name="Jared Eusea" userId="d53880fb-ca46-4d8c-8183-7d25e15fe9dc" providerId="ADAL" clId="{33487CD5-F1B5-4D85-8636-33E810953B96}" dt="2019-06-01T20:20:42.844" v="64" actId="6549"/>
          <ac:spMkLst>
            <pc:docMk/>
            <pc:sldMk cId="2565914003" sldId="501"/>
            <ac:spMk id="5" creationId="{00000000-0000-0000-0000-000000000000}"/>
          </ac:spMkLst>
        </pc:spChg>
      </pc:sldChg>
      <pc:sldChg chg="modSp add">
        <pc:chgData name="Jared Eusea" userId="d53880fb-ca46-4d8c-8183-7d25e15fe9dc" providerId="ADAL" clId="{33487CD5-F1B5-4D85-8636-33E810953B96}" dt="2019-06-01T20:23:14.440" v="199" actId="6549"/>
        <pc:sldMkLst>
          <pc:docMk/>
          <pc:sldMk cId="2582948795" sldId="502"/>
        </pc:sldMkLst>
        <pc:spChg chg="mod">
          <ac:chgData name="Jared Eusea" userId="d53880fb-ca46-4d8c-8183-7d25e15fe9dc" providerId="ADAL" clId="{33487CD5-F1B5-4D85-8636-33E810953B96}" dt="2019-06-01T20:23:14.440" v="199" actId="6549"/>
          <ac:spMkLst>
            <pc:docMk/>
            <pc:sldMk cId="2582948795" sldId="502"/>
            <ac:spMk id="4" creationId="{82A2C50D-E8A3-0742-836A-717A75EF667C}"/>
          </ac:spMkLst>
        </pc:spChg>
        <pc:spChg chg="mod">
          <ac:chgData name="Jared Eusea" userId="d53880fb-ca46-4d8c-8183-7d25e15fe9dc" providerId="ADAL" clId="{33487CD5-F1B5-4D85-8636-33E810953B96}" dt="2019-06-01T20:22:02.642" v="127" actId="20577"/>
          <ac:spMkLst>
            <pc:docMk/>
            <pc:sldMk cId="2582948795" sldId="502"/>
            <ac:spMk id="5" creationId="{00000000-0000-0000-0000-000000000000}"/>
          </ac:spMkLst>
        </pc:spChg>
      </pc:sldChg>
      <pc:sldChg chg="modSp add">
        <pc:chgData name="Jared Eusea" userId="d53880fb-ca46-4d8c-8183-7d25e15fe9dc" providerId="ADAL" clId="{33487CD5-F1B5-4D85-8636-33E810953B96}" dt="2019-06-01T20:25:50.174" v="246" actId="6549"/>
        <pc:sldMkLst>
          <pc:docMk/>
          <pc:sldMk cId="3882880312" sldId="503"/>
        </pc:sldMkLst>
        <pc:spChg chg="mod">
          <ac:chgData name="Jared Eusea" userId="d53880fb-ca46-4d8c-8183-7d25e15fe9dc" providerId="ADAL" clId="{33487CD5-F1B5-4D85-8636-33E810953B96}" dt="2019-06-01T20:25:50.174" v="246" actId="6549"/>
          <ac:spMkLst>
            <pc:docMk/>
            <pc:sldMk cId="3882880312" sldId="503"/>
            <ac:spMk id="4" creationId="{82A2C50D-E8A3-0742-836A-717A75EF667C}"/>
          </ac:spMkLst>
        </pc:spChg>
        <pc:spChg chg="mod">
          <ac:chgData name="Jared Eusea" userId="d53880fb-ca46-4d8c-8183-7d25e15fe9dc" providerId="ADAL" clId="{33487CD5-F1B5-4D85-8636-33E810953B96}" dt="2019-06-01T20:23:48.690" v="202" actId="20577"/>
          <ac:spMkLst>
            <pc:docMk/>
            <pc:sldMk cId="3882880312" sldId="503"/>
            <ac:spMk id="5" creationId="{00000000-0000-0000-0000-000000000000}"/>
          </ac:spMkLst>
        </pc:spChg>
      </pc:sldChg>
    </pc:docChg>
  </pc:docChgLst>
  <pc:docChgLst>
    <pc:chgData name="jared Eusea" userId="c35ac16b14b0c2c6" providerId="LiveId" clId="{AF49B30D-9224-4FC7-ABB3-4BC53D60C32E}"/>
    <pc:docChg chg="undo custSel modSld">
      <pc:chgData name="jared Eusea" userId="c35ac16b14b0c2c6" providerId="LiveId" clId="{AF49B30D-9224-4FC7-ABB3-4BC53D60C32E}" dt="2018-08-08T15:25:45.876" v="1050" actId="20577"/>
      <pc:docMkLst>
        <pc:docMk/>
      </pc:docMkLst>
      <pc:sldChg chg="modSp">
        <pc:chgData name="jared Eusea" userId="c35ac16b14b0c2c6" providerId="LiveId" clId="{AF49B30D-9224-4FC7-ABB3-4BC53D60C32E}" dt="2018-07-24T14:42:24.450" v="98" actId="962"/>
        <pc:sldMkLst>
          <pc:docMk/>
          <pc:sldMk cId="2489487351" sldId="257"/>
        </pc:sldMkLst>
        <pc:picChg chg="mod">
          <ac:chgData name="jared Eusea" userId="c35ac16b14b0c2c6" providerId="LiveId" clId="{AF49B30D-9224-4FC7-ABB3-4BC53D60C32E}" dt="2018-07-24T14:42:24.450" v="98" actId="962"/>
          <ac:picMkLst>
            <pc:docMk/>
            <pc:sldMk cId="2489487351" sldId="257"/>
            <ac:picMk id="6" creationId="{00000000-0000-0000-0000-000000000000}"/>
          </ac:picMkLst>
        </pc:picChg>
      </pc:sldChg>
      <pc:sldChg chg="modSp">
        <pc:chgData name="jared Eusea" userId="c35ac16b14b0c2c6" providerId="LiveId" clId="{AF49B30D-9224-4FC7-ABB3-4BC53D60C32E}" dt="2018-08-08T15:02:01.697" v="181" actId="20577"/>
        <pc:sldMkLst>
          <pc:docMk/>
          <pc:sldMk cId="2443424338" sldId="258"/>
        </pc:sldMkLst>
        <pc:spChg chg="mod">
          <ac:chgData name="jared Eusea" userId="c35ac16b14b0c2c6" providerId="LiveId" clId="{AF49B30D-9224-4FC7-ABB3-4BC53D60C32E}" dt="2018-08-08T15:02:01.697" v="181" actId="20577"/>
          <ac:spMkLst>
            <pc:docMk/>
            <pc:sldMk cId="2443424338" sldId="258"/>
            <ac:spMk id="5" creationId="{00000000-0000-0000-0000-000000000000}"/>
          </ac:spMkLst>
        </pc:spChg>
        <pc:picChg chg="mod">
          <ac:chgData name="jared Eusea" userId="c35ac16b14b0c2c6" providerId="LiveId" clId="{AF49B30D-9224-4FC7-ABB3-4BC53D60C32E}" dt="2018-07-24T14:40:50.425" v="20" actId="962"/>
          <ac:picMkLst>
            <pc:docMk/>
            <pc:sldMk cId="2443424338" sldId="258"/>
            <ac:picMk id="6" creationId="{00000000-0000-0000-0000-000000000000}"/>
          </ac:picMkLst>
        </pc:picChg>
      </pc:sldChg>
      <pc:sldChg chg="modSp">
        <pc:chgData name="jared Eusea" userId="c35ac16b14b0c2c6" providerId="LiveId" clId="{AF49B30D-9224-4FC7-ABB3-4BC53D60C32E}" dt="2018-08-08T15:02:09.684" v="196" actId="20577"/>
        <pc:sldMkLst>
          <pc:docMk/>
          <pc:sldMk cId="3076721245" sldId="259"/>
        </pc:sldMkLst>
        <pc:spChg chg="mod">
          <ac:chgData name="jared Eusea" userId="c35ac16b14b0c2c6" providerId="LiveId" clId="{AF49B30D-9224-4FC7-ABB3-4BC53D60C32E}" dt="2018-08-08T15:02:09.684" v="196" actId="20577"/>
          <ac:spMkLst>
            <pc:docMk/>
            <pc:sldMk cId="3076721245" sldId="259"/>
            <ac:spMk id="5" creationId="{00000000-0000-0000-0000-000000000000}"/>
          </ac:spMkLst>
        </pc:spChg>
        <pc:picChg chg="mod">
          <ac:chgData name="jared Eusea" userId="c35ac16b14b0c2c6" providerId="LiveId" clId="{AF49B30D-9224-4FC7-ABB3-4BC53D60C32E}" dt="2018-07-24T14:42:27.422" v="100" actId="962"/>
          <ac:picMkLst>
            <pc:docMk/>
            <pc:sldMk cId="3076721245" sldId="259"/>
            <ac:picMk id="6" creationId="{00000000-0000-0000-0000-000000000000}"/>
          </ac:picMkLst>
        </pc:picChg>
      </pc:sldChg>
      <pc:sldChg chg="modSp">
        <pc:chgData name="jared Eusea" userId="c35ac16b14b0c2c6" providerId="LiveId" clId="{AF49B30D-9224-4FC7-ABB3-4BC53D60C32E}" dt="2018-07-24T14:40:14.237" v="15" actId="962"/>
        <pc:sldMkLst>
          <pc:docMk/>
          <pc:sldMk cId="4036807261" sldId="260"/>
        </pc:sldMkLst>
        <pc:picChg chg="mod">
          <ac:chgData name="jared Eusea" userId="c35ac16b14b0c2c6" providerId="LiveId" clId="{AF49B30D-9224-4FC7-ABB3-4BC53D60C32E}" dt="2018-07-24T14:40:14.237" v="15" actId="962"/>
          <ac:picMkLst>
            <pc:docMk/>
            <pc:sldMk cId="4036807261" sldId="260"/>
            <ac:picMk id="6" creationId="{00000000-0000-0000-0000-000000000000}"/>
          </ac:picMkLst>
        </pc:picChg>
      </pc:sldChg>
      <pc:sldChg chg="modSp">
        <pc:chgData name="jared Eusea" userId="c35ac16b14b0c2c6" providerId="LiveId" clId="{AF49B30D-9224-4FC7-ABB3-4BC53D60C32E}" dt="2018-08-08T15:02:29.526" v="226" actId="20577"/>
        <pc:sldMkLst>
          <pc:docMk/>
          <pc:sldMk cId="411272982" sldId="261"/>
        </pc:sldMkLst>
        <pc:spChg chg="mod">
          <ac:chgData name="jared Eusea" userId="c35ac16b14b0c2c6" providerId="LiveId" clId="{AF49B30D-9224-4FC7-ABB3-4BC53D60C32E}" dt="2018-08-08T15:02:29.526" v="226" actId="20577"/>
          <ac:spMkLst>
            <pc:docMk/>
            <pc:sldMk cId="411272982" sldId="261"/>
            <ac:spMk id="5" creationId="{00000000-0000-0000-0000-000000000000}"/>
          </ac:spMkLst>
        </pc:spChg>
        <pc:picChg chg="mod">
          <ac:chgData name="jared Eusea" userId="c35ac16b14b0c2c6" providerId="LiveId" clId="{AF49B30D-9224-4FC7-ABB3-4BC53D60C32E}" dt="2018-07-24T14:40:15.395" v="16" actId="962"/>
          <ac:picMkLst>
            <pc:docMk/>
            <pc:sldMk cId="411272982" sldId="261"/>
            <ac:picMk id="6" creationId="{00000000-0000-0000-0000-000000000000}"/>
          </ac:picMkLst>
        </pc:picChg>
      </pc:sldChg>
      <pc:sldChg chg="modSp">
        <pc:chgData name="jared Eusea" userId="c35ac16b14b0c2c6" providerId="LiveId" clId="{AF49B30D-9224-4FC7-ABB3-4BC53D60C32E}" dt="2018-07-24T14:40:17.619" v="18" actId="962"/>
        <pc:sldMkLst>
          <pc:docMk/>
          <pc:sldMk cId="2733548209" sldId="263"/>
        </pc:sldMkLst>
        <pc:picChg chg="mod">
          <ac:chgData name="jared Eusea" userId="c35ac16b14b0c2c6" providerId="LiveId" clId="{AF49B30D-9224-4FC7-ABB3-4BC53D60C32E}" dt="2018-07-24T14:40:17.619" v="18" actId="962"/>
          <ac:picMkLst>
            <pc:docMk/>
            <pc:sldMk cId="2733548209" sldId="263"/>
            <ac:picMk id="6" creationId="{00000000-0000-0000-0000-000000000000}"/>
          </ac:picMkLst>
        </pc:picChg>
      </pc:sldChg>
      <pc:sldChg chg="modSp">
        <pc:chgData name="jared Eusea" userId="c35ac16b14b0c2c6" providerId="LiveId" clId="{AF49B30D-9224-4FC7-ABB3-4BC53D60C32E}" dt="2018-07-24T14:40:51.423" v="21" actId="962"/>
        <pc:sldMkLst>
          <pc:docMk/>
          <pc:sldMk cId="260645165" sldId="264"/>
        </pc:sldMkLst>
        <pc:picChg chg="mod">
          <ac:chgData name="jared Eusea" userId="c35ac16b14b0c2c6" providerId="LiveId" clId="{AF49B30D-9224-4FC7-ABB3-4BC53D60C32E}" dt="2018-07-24T14:40:51.423" v="21" actId="962"/>
          <ac:picMkLst>
            <pc:docMk/>
            <pc:sldMk cId="260645165" sldId="264"/>
            <ac:picMk id="6" creationId="{00000000-0000-0000-0000-000000000000}"/>
          </ac:picMkLst>
        </pc:picChg>
      </pc:sldChg>
      <pc:sldChg chg="modSp">
        <pc:chgData name="jared Eusea" userId="c35ac16b14b0c2c6" providerId="LiveId" clId="{AF49B30D-9224-4FC7-ABB3-4BC53D60C32E}" dt="2018-08-08T15:03:51.982" v="257" actId="403"/>
        <pc:sldMkLst>
          <pc:docMk/>
          <pc:sldMk cId="1347368148" sldId="265"/>
        </pc:sldMkLst>
        <pc:spChg chg="mod">
          <ac:chgData name="jared Eusea" userId="c35ac16b14b0c2c6" providerId="LiveId" clId="{AF49B30D-9224-4FC7-ABB3-4BC53D60C32E}" dt="2018-08-08T15:03:51.982" v="257" actId="403"/>
          <ac:spMkLst>
            <pc:docMk/>
            <pc:sldMk cId="1347368148" sldId="265"/>
            <ac:spMk id="5" creationId="{00000000-0000-0000-0000-000000000000}"/>
          </ac:spMkLst>
        </pc:spChg>
        <pc:picChg chg="mod">
          <ac:chgData name="jared Eusea" userId="c35ac16b14b0c2c6" providerId="LiveId" clId="{AF49B30D-9224-4FC7-ABB3-4BC53D60C32E}" dt="2018-07-24T14:40:18.688" v="19" actId="962"/>
          <ac:picMkLst>
            <pc:docMk/>
            <pc:sldMk cId="1347368148" sldId="265"/>
            <ac:picMk id="6" creationId="{00000000-0000-0000-0000-000000000000}"/>
          </ac:picMkLst>
        </pc:picChg>
      </pc:sldChg>
      <pc:sldChg chg="modSp">
        <pc:chgData name="jared Eusea" userId="c35ac16b14b0c2c6" providerId="LiveId" clId="{AF49B30D-9224-4FC7-ABB3-4BC53D60C32E}" dt="2018-07-24T14:40:52.349" v="22" actId="962"/>
        <pc:sldMkLst>
          <pc:docMk/>
          <pc:sldMk cId="1305962132" sldId="266"/>
        </pc:sldMkLst>
        <pc:picChg chg="mod">
          <ac:chgData name="jared Eusea" userId="c35ac16b14b0c2c6" providerId="LiveId" clId="{AF49B30D-9224-4FC7-ABB3-4BC53D60C32E}" dt="2018-07-24T14:40:52.349" v="22" actId="962"/>
          <ac:picMkLst>
            <pc:docMk/>
            <pc:sldMk cId="1305962132" sldId="266"/>
            <ac:picMk id="6" creationId="{00000000-0000-0000-0000-000000000000}"/>
          </ac:picMkLst>
        </pc:picChg>
      </pc:sldChg>
      <pc:sldChg chg="modSp">
        <pc:chgData name="jared Eusea" userId="c35ac16b14b0c2c6" providerId="LiveId" clId="{AF49B30D-9224-4FC7-ABB3-4BC53D60C32E}" dt="2018-07-24T14:40:54.143" v="23" actId="962"/>
        <pc:sldMkLst>
          <pc:docMk/>
          <pc:sldMk cId="939825778" sldId="267"/>
        </pc:sldMkLst>
        <pc:picChg chg="mod">
          <ac:chgData name="jared Eusea" userId="c35ac16b14b0c2c6" providerId="LiveId" clId="{AF49B30D-9224-4FC7-ABB3-4BC53D60C32E}" dt="2018-07-24T14:40:54.143" v="23" actId="962"/>
          <ac:picMkLst>
            <pc:docMk/>
            <pc:sldMk cId="939825778" sldId="267"/>
            <ac:picMk id="6" creationId="{00000000-0000-0000-0000-000000000000}"/>
          </ac:picMkLst>
        </pc:picChg>
      </pc:sldChg>
      <pc:sldChg chg="modSp">
        <pc:chgData name="jared Eusea" userId="c35ac16b14b0c2c6" providerId="LiveId" clId="{AF49B30D-9224-4FC7-ABB3-4BC53D60C32E}" dt="2018-08-08T15:04:07.740" v="276" actId="20577"/>
        <pc:sldMkLst>
          <pc:docMk/>
          <pc:sldMk cId="3359833667" sldId="269"/>
        </pc:sldMkLst>
        <pc:spChg chg="mod">
          <ac:chgData name="jared Eusea" userId="c35ac16b14b0c2c6" providerId="LiveId" clId="{AF49B30D-9224-4FC7-ABB3-4BC53D60C32E}" dt="2018-08-08T15:04:07.740" v="276" actId="20577"/>
          <ac:spMkLst>
            <pc:docMk/>
            <pc:sldMk cId="3359833667" sldId="269"/>
            <ac:spMk id="5" creationId="{00000000-0000-0000-0000-000000000000}"/>
          </ac:spMkLst>
        </pc:spChg>
        <pc:picChg chg="mod">
          <ac:chgData name="jared Eusea" userId="c35ac16b14b0c2c6" providerId="LiveId" clId="{AF49B30D-9224-4FC7-ABB3-4BC53D60C32E}" dt="2018-07-24T14:41:28.930" v="53" actId="962"/>
          <ac:picMkLst>
            <pc:docMk/>
            <pc:sldMk cId="3359833667" sldId="269"/>
            <ac:picMk id="6" creationId="{00000000-0000-0000-0000-000000000000}"/>
          </ac:picMkLst>
        </pc:picChg>
      </pc:sldChg>
      <pc:sldChg chg="addSp delSp modSp">
        <pc:chgData name="jared Eusea" userId="c35ac16b14b0c2c6" providerId="LiveId" clId="{AF49B30D-9224-4FC7-ABB3-4BC53D60C32E}" dt="2018-07-24T14:41:27.980" v="52" actId="962"/>
        <pc:sldMkLst>
          <pc:docMk/>
          <pc:sldMk cId="1191912425" sldId="270"/>
        </pc:sldMkLst>
        <pc:spChg chg="add del">
          <ac:chgData name="jared Eusea" userId="c35ac16b14b0c2c6" providerId="LiveId" clId="{AF49B30D-9224-4FC7-ABB3-4BC53D60C32E}" dt="2018-07-24T14:40:04.276" v="12" actId="962"/>
          <ac:spMkLst>
            <pc:docMk/>
            <pc:sldMk cId="1191912425" sldId="270"/>
            <ac:spMk id="8" creationId="{6A29BF10-2A96-4CA3-BD32-55BEA0D8C91E}"/>
          </ac:spMkLst>
        </pc:spChg>
        <pc:picChg chg="mod">
          <ac:chgData name="jared Eusea" userId="c35ac16b14b0c2c6" providerId="LiveId" clId="{AF49B30D-9224-4FC7-ABB3-4BC53D60C32E}" dt="2018-07-24T14:41:27.980" v="52" actId="962"/>
          <ac:picMkLst>
            <pc:docMk/>
            <pc:sldMk cId="1191912425" sldId="270"/>
            <ac:picMk id="6" creationId="{00000000-0000-0000-0000-000000000000}"/>
          </ac:picMkLst>
        </pc:picChg>
      </pc:sldChg>
      <pc:sldChg chg="modSp">
        <pc:chgData name="jared Eusea" userId="c35ac16b14b0c2c6" providerId="LiveId" clId="{AF49B30D-9224-4FC7-ABB3-4BC53D60C32E}" dt="2018-08-08T15:04:41.108" v="336" actId="27636"/>
        <pc:sldMkLst>
          <pc:docMk/>
          <pc:sldMk cId="3181113387" sldId="272"/>
        </pc:sldMkLst>
        <pc:spChg chg="mod">
          <ac:chgData name="jared Eusea" userId="c35ac16b14b0c2c6" providerId="LiveId" clId="{AF49B30D-9224-4FC7-ABB3-4BC53D60C32E}" dt="2018-08-08T15:04:41.108" v="336" actId="27636"/>
          <ac:spMkLst>
            <pc:docMk/>
            <pc:sldMk cId="3181113387" sldId="272"/>
            <ac:spMk id="5" creationId="{00000000-0000-0000-0000-000000000000}"/>
          </ac:spMkLst>
        </pc:spChg>
        <pc:picChg chg="mod">
          <ac:chgData name="jared Eusea" userId="c35ac16b14b0c2c6" providerId="LiveId" clId="{AF49B30D-9224-4FC7-ABB3-4BC53D60C32E}" dt="2018-07-24T14:41:26.978" v="51" actId="962"/>
          <ac:picMkLst>
            <pc:docMk/>
            <pc:sldMk cId="3181113387" sldId="272"/>
            <ac:picMk id="6" creationId="{00000000-0000-0000-0000-000000000000}"/>
          </ac:picMkLst>
        </pc:picChg>
      </pc:sldChg>
      <pc:sldChg chg="modSp">
        <pc:chgData name="jared Eusea" userId="c35ac16b14b0c2c6" providerId="LiveId" clId="{AF49B30D-9224-4FC7-ABB3-4BC53D60C32E}" dt="2018-08-08T15:04:48.385" v="348" actId="27636"/>
        <pc:sldMkLst>
          <pc:docMk/>
          <pc:sldMk cId="3464828591" sldId="273"/>
        </pc:sldMkLst>
        <pc:spChg chg="mod">
          <ac:chgData name="jared Eusea" userId="c35ac16b14b0c2c6" providerId="LiveId" clId="{AF49B30D-9224-4FC7-ABB3-4BC53D60C32E}" dt="2018-08-08T15:04:48.385" v="348" actId="27636"/>
          <ac:spMkLst>
            <pc:docMk/>
            <pc:sldMk cId="3464828591" sldId="273"/>
            <ac:spMk id="5" creationId="{00000000-0000-0000-0000-000000000000}"/>
          </ac:spMkLst>
        </pc:spChg>
        <pc:picChg chg="mod">
          <ac:chgData name="jared Eusea" userId="c35ac16b14b0c2c6" providerId="LiveId" clId="{AF49B30D-9224-4FC7-ABB3-4BC53D60C32E}" dt="2018-07-24T14:41:40.565" v="64" actId="962"/>
          <ac:picMkLst>
            <pc:docMk/>
            <pc:sldMk cId="3464828591" sldId="273"/>
            <ac:picMk id="6" creationId="{00000000-0000-0000-0000-000000000000}"/>
          </ac:picMkLst>
        </pc:picChg>
      </pc:sldChg>
      <pc:sldChg chg="modSp">
        <pc:chgData name="jared Eusea" userId="c35ac16b14b0c2c6" providerId="LiveId" clId="{AF49B30D-9224-4FC7-ABB3-4BC53D60C32E}" dt="2018-08-08T15:04:59.772" v="360" actId="27636"/>
        <pc:sldMkLst>
          <pc:docMk/>
          <pc:sldMk cId="1917919479" sldId="274"/>
        </pc:sldMkLst>
        <pc:spChg chg="mod">
          <ac:chgData name="jared Eusea" userId="c35ac16b14b0c2c6" providerId="LiveId" clId="{AF49B30D-9224-4FC7-ABB3-4BC53D60C32E}" dt="2018-08-08T15:04:59.772" v="360" actId="27636"/>
          <ac:spMkLst>
            <pc:docMk/>
            <pc:sldMk cId="1917919479" sldId="274"/>
            <ac:spMk id="5" creationId="{00000000-0000-0000-0000-000000000000}"/>
          </ac:spMkLst>
        </pc:spChg>
        <pc:picChg chg="mod">
          <ac:chgData name="jared Eusea" userId="c35ac16b14b0c2c6" providerId="LiveId" clId="{AF49B30D-9224-4FC7-ABB3-4BC53D60C32E}" dt="2018-07-24T14:41:34.667" v="58" actId="962"/>
          <ac:picMkLst>
            <pc:docMk/>
            <pc:sldMk cId="1917919479" sldId="274"/>
            <ac:picMk id="6" creationId="{00000000-0000-0000-0000-000000000000}"/>
          </ac:picMkLst>
        </pc:picChg>
      </pc:sldChg>
      <pc:sldChg chg="modSp">
        <pc:chgData name="jared Eusea" userId="c35ac16b14b0c2c6" providerId="LiveId" clId="{AF49B30D-9224-4FC7-ABB3-4BC53D60C32E}" dt="2018-07-24T14:41:29.908" v="54" actId="962"/>
        <pc:sldMkLst>
          <pc:docMk/>
          <pc:sldMk cId="24988773" sldId="276"/>
        </pc:sldMkLst>
        <pc:picChg chg="mod">
          <ac:chgData name="jared Eusea" userId="c35ac16b14b0c2c6" providerId="LiveId" clId="{AF49B30D-9224-4FC7-ABB3-4BC53D60C32E}" dt="2018-07-24T14:41:29.908" v="54" actId="962"/>
          <ac:picMkLst>
            <pc:docMk/>
            <pc:sldMk cId="24988773" sldId="276"/>
            <ac:picMk id="6" creationId="{00000000-0000-0000-0000-000000000000}"/>
          </ac:picMkLst>
        </pc:picChg>
      </pc:sldChg>
      <pc:sldChg chg="modSp">
        <pc:chgData name="jared Eusea" userId="c35ac16b14b0c2c6" providerId="LiveId" clId="{AF49B30D-9224-4FC7-ABB3-4BC53D60C32E}" dt="2018-07-24T14:41:36.598" v="60" actId="962"/>
        <pc:sldMkLst>
          <pc:docMk/>
          <pc:sldMk cId="2120835804" sldId="278"/>
        </pc:sldMkLst>
        <pc:picChg chg="mod">
          <ac:chgData name="jared Eusea" userId="c35ac16b14b0c2c6" providerId="LiveId" clId="{AF49B30D-9224-4FC7-ABB3-4BC53D60C32E}" dt="2018-07-24T14:41:36.598" v="60" actId="962"/>
          <ac:picMkLst>
            <pc:docMk/>
            <pc:sldMk cId="2120835804" sldId="278"/>
            <ac:picMk id="9" creationId="{00000000-0000-0000-0000-000000000000}"/>
          </ac:picMkLst>
        </pc:picChg>
      </pc:sldChg>
      <pc:sldChg chg="modSp">
        <pc:chgData name="jared Eusea" userId="c35ac16b14b0c2c6" providerId="LiveId" clId="{AF49B30D-9224-4FC7-ABB3-4BC53D60C32E}" dt="2018-08-08T15:06:54.942" v="421" actId="20577"/>
        <pc:sldMkLst>
          <pc:docMk/>
          <pc:sldMk cId="4273737583" sldId="280"/>
        </pc:sldMkLst>
        <pc:spChg chg="mod">
          <ac:chgData name="jared Eusea" userId="c35ac16b14b0c2c6" providerId="LiveId" clId="{AF49B30D-9224-4FC7-ABB3-4BC53D60C32E}" dt="2018-08-08T15:06:54.942" v="421" actId="20577"/>
          <ac:spMkLst>
            <pc:docMk/>
            <pc:sldMk cId="4273737583" sldId="280"/>
            <ac:spMk id="5" creationId="{00000000-0000-0000-0000-000000000000}"/>
          </ac:spMkLst>
        </pc:spChg>
        <pc:picChg chg="mod">
          <ac:chgData name="jared Eusea" userId="c35ac16b14b0c2c6" providerId="LiveId" clId="{AF49B30D-9224-4FC7-ABB3-4BC53D60C32E}" dt="2018-07-24T14:41:05.148" v="33" actId="962"/>
          <ac:picMkLst>
            <pc:docMk/>
            <pc:sldMk cId="4273737583" sldId="280"/>
            <ac:picMk id="6" creationId="{00000000-0000-0000-0000-000000000000}"/>
          </ac:picMkLst>
        </pc:picChg>
      </pc:sldChg>
      <pc:sldChg chg="modSp">
        <pc:chgData name="jared Eusea" userId="c35ac16b14b0c2c6" providerId="LiveId" clId="{AF49B30D-9224-4FC7-ABB3-4BC53D60C32E}" dt="2018-07-24T14:41:01.410" v="30" actId="962"/>
        <pc:sldMkLst>
          <pc:docMk/>
          <pc:sldMk cId="3851241846" sldId="281"/>
        </pc:sldMkLst>
        <pc:picChg chg="mod">
          <ac:chgData name="jared Eusea" userId="c35ac16b14b0c2c6" providerId="LiveId" clId="{AF49B30D-9224-4FC7-ABB3-4BC53D60C32E}" dt="2018-07-24T14:41:01.410" v="30" actId="962"/>
          <ac:picMkLst>
            <pc:docMk/>
            <pc:sldMk cId="3851241846" sldId="281"/>
            <ac:picMk id="6" creationId="{00000000-0000-0000-0000-000000000000}"/>
          </ac:picMkLst>
        </pc:picChg>
      </pc:sldChg>
      <pc:sldChg chg="modSp">
        <pc:chgData name="jared Eusea" userId="c35ac16b14b0c2c6" providerId="LiveId" clId="{AF49B30D-9224-4FC7-ABB3-4BC53D60C32E}" dt="2018-08-08T15:07:03.916" v="429" actId="20577"/>
        <pc:sldMkLst>
          <pc:docMk/>
          <pc:sldMk cId="306251051" sldId="282"/>
        </pc:sldMkLst>
        <pc:spChg chg="mod">
          <ac:chgData name="jared Eusea" userId="c35ac16b14b0c2c6" providerId="LiveId" clId="{AF49B30D-9224-4FC7-ABB3-4BC53D60C32E}" dt="2018-08-08T15:07:03.916" v="429" actId="20577"/>
          <ac:spMkLst>
            <pc:docMk/>
            <pc:sldMk cId="306251051" sldId="282"/>
            <ac:spMk id="5" creationId="{00000000-0000-0000-0000-000000000000}"/>
          </ac:spMkLst>
        </pc:spChg>
        <pc:picChg chg="mod">
          <ac:chgData name="jared Eusea" userId="c35ac16b14b0c2c6" providerId="LiveId" clId="{AF49B30D-9224-4FC7-ABB3-4BC53D60C32E}" dt="2018-07-24T14:41:00.368" v="29" actId="962"/>
          <ac:picMkLst>
            <pc:docMk/>
            <pc:sldMk cId="306251051" sldId="282"/>
            <ac:picMk id="6" creationId="{00000000-0000-0000-0000-000000000000}"/>
          </ac:picMkLst>
        </pc:picChg>
      </pc:sldChg>
      <pc:sldChg chg="modSp">
        <pc:chgData name="jared Eusea" userId="c35ac16b14b0c2c6" providerId="LiveId" clId="{AF49B30D-9224-4FC7-ABB3-4BC53D60C32E}" dt="2018-08-08T15:07:58.735" v="457" actId="20577"/>
        <pc:sldMkLst>
          <pc:docMk/>
          <pc:sldMk cId="3033028242" sldId="283"/>
        </pc:sldMkLst>
        <pc:spChg chg="mod">
          <ac:chgData name="jared Eusea" userId="c35ac16b14b0c2c6" providerId="LiveId" clId="{AF49B30D-9224-4FC7-ABB3-4BC53D60C32E}" dt="2018-08-08T15:07:58.735" v="457" actId="20577"/>
          <ac:spMkLst>
            <pc:docMk/>
            <pc:sldMk cId="3033028242" sldId="283"/>
            <ac:spMk id="5" creationId="{00000000-0000-0000-0000-000000000000}"/>
          </ac:spMkLst>
        </pc:spChg>
        <pc:picChg chg="mod">
          <ac:chgData name="jared Eusea" userId="c35ac16b14b0c2c6" providerId="LiveId" clId="{AF49B30D-9224-4FC7-ABB3-4BC53D60C32E}" dt="2018-07-24T14:41:04.001" v="32" actId="962"/>
          <ac:picMkLst>
            <pc:docMk/>
            <pc:sldMk cId="3033028242" sldId="283"/>
            <ac:picMk id="6" creationId="{00000000-0000-0000-0000-000000000000}"/>
          </ac:picMkLst>
        </pc:picChg>
      </pc:sldChg>
      <pc:sldChg chg="modSp">
        <pc:chgData name="jared Eusea" userId="c35ac16b14b0c2c6" providerId="LiveId" clId="{AF49B30D-9224-4FC7-ABB3-4BC53D60C32E}" dt="2018-08-08T15:07:07.981" v="436" actId="20577"/>
        <pc:sldMkLst>
          <pc:docMk/>
          <pc:sldMk cId="3587481257" sldId="286"/>
        </pc:sldMkLst>
        <pc:spChg chg="mod">
          <ac:chgData name="jared Eusea" userId="c35ac16b14b0c2c6" providerId="LiveId" clId="{AF49B30D-9224-4FC7-ABB3-4BC53D60C32E}" dt="2018-08-08T15:07:07.981" v="436" actId="20577"/>
          <ac:spMkLst>
            <pc:docMk/>
            <pc:sldMk cId="3587481257" sldId="286"/>
            <ac:spMk id="5" creationId="{00000000-0000-0000-0000-000000000000}"/>
          </ac:spMkLst>
        </pc:spChg>
        <pc:picChg chg="mod">
          <ac:chgData name="jared Eusea" userId="c35ac16b14b0c2c6" providerId="LiveId" clId="{AF49B30D-9224-4FC7-ABB3-4BC53D60C32E}" dt="2018-07-24T14:40:55.274" v="24" actId="962"/>
          <ac:picMkLst>
            <pc:docMk/>
            <pc:sldMk cId="3587481257" sldId="286"/>
            <ac:picMk id="6" creationId="{00000000-0000-0000-0000-000000000000}"/>
          </ac:picMkLst>
        </pc:picChg>
      </pc:sldChg>
      <pc:sldChg chg="modSp">
        <pc:chgData name="jared Eusea" userId="c35ac16b14b0c2c6" providerId="LiveId" clId="{AF49B30D-9224-4FC7-ABB3-4BC53D60C32E}" dt="2018-08-08T15:08:03.492" v="459" actId="20577"/>
        <pc:sldMkLst>
          <pc:docMk/>
          <pc:sldMk cId="3218899434" sldId="287"/>
        </pc:sldMkLst>
        <pc:spChg chg="mod">
          <ac:chgData name="jared Eusea" userId="c35ac16b14b0c2c6" providerId="LiveId" clId="{AF49B30D-9224-4FC7-ABB3-4BC53D60C32E}" dt="2018-08-08T15:08:03.492" v="459" actId="20577"/>
          <ac:spMkLst>
            <pc:docMk/>
            <pc:sldMk cId="3218899434" sldId="287"/>
            <ac:spMk id="5" creationId="{00000000-0000-0000-0000-000000000000}"/>
          </ac:spMkLst>
        </pc:spChg>
        <pc:picChg chg="mod">
          <ac:chgData name="jared Eusea" userId="c35ac16b14b0c2c6" providerId="LiveId" clId="{AF49B30D-9224-4FC7-ABB3-4BC53D60C32E}" dt="2018-07-24T14:41:16.487" v="43" actId="962"/>
          <ac:picMkLst>
            <pc:docMk/>
            <pc:sldMk cId="3218899434" sldId="287"/>
            <ac:picMk id="6" creationId="{00000000-0000-0000-0000-000000000000}"/>
          </ac:picMkLst>
        </pc:picChg>
      </pc:sldChg>
      <pc:sldChg chg="modSp">
        <pc:chgData name="jared Eusea" userId="c35ac16b14b0c2c6" providerId="LiveId" clId="{AF49B30D-9224-4FC7-ABB3-4BC53D60C32E}" dt="2018-08-08T15:08:37.298" v="484" actId="20577"/>
        <pc:sldMkLst>
          <pc:docMk/>
          <pc:sldMk cId="2405045603" sldId="288"/>
        </pc:sldMkLst>
        <pc:spChg chg="mod">
          <ac:chgData name="jared Eusea" userId="c35ac16b14b0c2c6" providerId="LiveId" clId="{AF49B30D-9224-4FC7-ABB3-4BC53D60C32E}" dt="2018-08-08T15:08:12.325" v="471" actId="20577"/>
          <ac:spMkLst>
            <pc:docMk/>
            <pc:sldMk cId="2405045603" sldId="288"/>
            <ac:spMk id="5" creationId="{00000000-0000-0000-0000-000000000000}"/>
          </ac:spMkLst>
        </pc:spChg>
        <pc:spChg chg="mod">
          <ac:chgData name="jared Eusea" userId="c35ac16b14b0c2c6" providerId="LiveId" clId="{AF49B30D-9224-4FC7-ABB3-4BC53D60C32E}" dt="2018-08-08T15:08:37.298" v="484" actId="20577"/>
          <ac:spMkLst>
            <pc:docMk/>
            <pc:sldMk cId="2405045603" sldId="288"/>
            <ac:spMk id="7" creationId="{00000000-0000-0000-0000-000000000000}"/>
          </ac:spMkLst>
        </pc:spChg>
        <pc:picChg chg="mod">
          <ac:chgData name="jared Eusea" userId="c35ac16b14b0c2c6" providerId="LiveId" clId="{AF49B30D-9224-4FC7-ABB3-4BC53D60C32E}" dt="2018-07-24T14:40:59.356" v="28" actId="962"/>
          <ac:picMkLst>
            <pc:docMk/>
            <pc:sldMk cId="2405045603" sldId="288"/>
            <ac:picMk id="6" creationId="{00000000-0000-0000-0000-000000000000}"/>
          </ac:picMkLst>
        </pc:picChg>
      </pc:sldChg>
      <pc:sldChg chg="modSp">
        <pc:chgData name="jared Eusea" userId="c35ac16b14b0c2c6" providerId="LiveId" clId="{AF49B30D-9224-4FC7-ABB3-4BC53D60C32E}" dt="2018-07-24T14:41:08.816" v="36" actId="962"/>
        <pc:sldMkLst>
          <pc:docMk/>
          <pc:sldMk cId="2647607315" sldId="289"/>
        </pc:sldMkLst>
        <pc:picChg chg="mod">
          <ac:chgData name="jared Eusea" userId="c35ac16b14b0c2c6" providerId="LiveId" clId="{AF49B30D-9224-4FC7-ABB3-4BC53D60C32E}" dt="2018-07-24T14:41:08.816" v="36" actId="962"/>
          <ac:picMkLst>
            <pc:docMk/>
            <pc:sldMk cId="2647607315" sldId="289"/>
            <ac:picMk id="6" creationId="{00000000-0000-0000-0000-000000000000}"/>
          </ac:picMkLst>
        </pc:picChg>
      </pc:sldChg>
      <pc:sldChg chg="modSp">
        <pc:chgData name="jared Eusea" userId="c35ac16b14b0c2c6" providerId="LiveId" clId="{AF49B30D-9224-4FC7-ABB3-4BC53D60C32E}" dt="2018-08-08T15:09:47.970" v="544" actId="20577"/>
        <pc:sldMkLst>
          <pc:docMk/>
          <pc:sldMk cId="3133887472" sldId="290"/>
        </pc:sldMkLst>
        <pc:spChg chg="mod">
          <ac:chgData name="jared Eusea" userId="c35ac16b14b0c2c6" providerId="LiveId" clId="{AF49B30D-9224-4FC7-ABB3-4BC53D60C32E}" dt="2018-08-08T15:09:47.970" v="544" actId="20577"/>
          <ac:spMkLst>
            <pc:docMk/>
            <pc:sldMk cId="3133887472" sldId="290"/>
            <ac:spMk id="5" creationId="{00000000-0000-0000-0000-000000000000}"/>
          </ac:spMkLst>
        </pc:spChg>
        <pc:picChg chg="mod">
          <ac:chgData name="jared Eusea" userId="c35ac16b14b0c2c6" providerId="LiveId" clId="{AF49B30D-9224-4FC7-ABB3-4BC53D60C32E}" dt="2018-07-24T14:41:02.965" v="31" actId="962"/>
          <ac:picMkLst>
            <pc:docMk/>
            <pc:sldMk cId="3133887472" sldId="290"/>
            <ac:picMk id="6" creationId="{00000000-0000-0000-0000-000000000000}"/>
          </ac:picMkLst>
        </pc:picChg>
      </pc:sldChg>
      <pc:sldChg chg="modSp">
        <pc:chgData name="jared Eusea" userId="c35ac16b14b0c2c6" providerId="LiveId" clId="{AF49B30D-9224-4FC7-ABB3-4BC53D60C32E}" dt="2018-07-24T14:41:11.034" v="38" actId="962"/>
        <pc:sldMkLst>
          <pc:docMk/>
          <pc:sldMk cId="2278593710" sldId="291"/>
        </pc:sldMkLst>
        <pc:picChg chg="mod">
          <ac:chgData name="jared Eusea" userId="c35ac16b14b0c2c6" providerId="LiveId" clId="{AF49B30D-9224-4FC7-ABB3-4BC53D60C32E}" dt="2018-07-24T14:41:11.034" v="38" actId="962"/>
          <ac:picMkLst>
            <pc:docMk/>
            <pc:sldMk cId="2278593710" sldId="291"/>
            <ac:picMk id="6" creationId="{00000000-0000-0000-0000-000000000000}"/>
          </ac:picMkLst>
        </pc:picChg>
      </pc:sldChg>
      <pc:sldChg chg="modSp">
        <pc:chgData name="jared Eusea" userId="c35ac16b14b0c2c6" providerId="LiveId" clId="{AF49B30D-9224-4FC7-ABB3-4BC53D60C32E}" dt="2018-08-08T15:10:01.302" v="556" actId="20577"/>
        <pc:sldMkLst>
          <pc:docMk/>
          <pc:sldMk cId="3023432869" sldId="292"/>
        </pc:sldMkLst>
        <pc:spChg chg="mod">
          <ac:chgData name="jared Eusea" userId="c35ac16b14b0c2c6" providerId="LiveId" clId="{AF49B30D-9224-4FC7-ABB3-4BC53D60C32E}" dt="2018-08-08T15:10:01.302" v="556" actId="20577"/>
          <ac:spMkLst>
            <pc:docMk/>
            <pc:sldMk cId="3023432869" sldId="292"/>
            <ac:spMk id="5" creationId="{00000000-0000-0000-0000-000000000000}"/>
          </ac:spMkLst>
        </pc:spChg>
        <pc:picChg chg="mod">
          <ac:chgData name="jared Eusea" userId="c35ac16b14b0c2c6" providerId="LiveId" clId="{AF49B30D-9224-4FC7-ABB3-4BC53D60C32E}" dt="2018-07-24T14:41:13.267" v="40" actId="962"/>
          <ac:picMkLst>
            <pc:docMk/>
            <pc:sldMk cId="3023432869" sldId="292"/>
            <ac:picMk id="6" creationId="{00000000-0000-0000-0000-000000000000}"/>
          </ac:picMkLst>
        </pc:picChg>
      </pc:sldChg>
      <pc:sldChg chg="modSp">
        <pc:chgData name="jared Eusea" userId="c35ac16b14b0c2c6" providerId="LiveId" clId="{AF49B30D-9224-4FC7-ABB3-4BC53D60C32E}" dt="2018-07-24T14:41:15.421" v="42" actId="962"/>
        <pc:sldMkLst>
          <pc:docMk/>
          <pc:sldMk cId="852506594" sldId="294"/>
        </pc:sldMkLst>
        <pc:picChg chg="mod">
          <ac:chgData name="jared Eusea" userId="c35ac16b14b0c2c6" providerId="LiveId" clId="{AF49B30D-9224-4FC7-ABB3-4BC53D60C32E}" dt="2018-07-24T14:41:15.421" v="42" actId="962"/>
          <ac:picMkLst>
            <pc:docMk/>
            <pc:sldMk cId="852506594" sldId="294"/>
            <ac:picMk id="6" creationId="{00000000-0000-0000-0000-000000000000}"/>
          </ac:picMkLst>
        </pc:picChg>
      </pc:sldChg>
      <pc:sldChg chg="modSp">
        <pc:chgData name="jared Eusea" userId="c35ac16b14b0c2c6" providerId="LiveId" clId="{AF49B30D-9224-4FC7-ABB3-4BC53D60C32E}" dt="2018-08-08T15:10:15.006" v="570" actId="20577"/>
        <pc:sldMkLst>
          <pc:docMk/>
          <pc:sldMk cId="2806975125" sldId="295"/>
        </pc:sldMkLst>
        <pc:spChg chg="mod">
          <ac:chgData name="jared Eusea" userId="c35ac16b14b0c2c6" providerId="LiveId" clId="{AF49B30D-9224-4FC7-ABB3-4BC53D60C32E}" dt="2018-08-08T15:10:15.006" v="570" actId="20577"/>
          <ac:spMkLst>
            <pc:docMk/>
            <pc:sldMk cId="2806975125" sldId="295"/>
            <ac:spMk id="5" creationId="{00000000-0000-0000-0000-000000000000}"/>
          </ac:spMkLst>
        </pc:spChg>
        <pc:picChg chg="mod">
          <ac:chgData name="jared Eusea" userId="c35ac16b14b0c2c6" providerId="LiveId" clId="{AF49B30D-9224-4FC7-ABB3-4BC53D60C32E}" dt="2018-07-24T14:41:23.029" v="49" actId="962"/>
          <ac:picMkLst>
            <pc:docMk/>
            <pc:sldMk cId="2806975125" sldId="295"/>
            <ac:picMk id="6" creationId="{00000000-0000-0000-0000-000000000000}"/>
          </ac:picMkLst>
        </pc:picChg>
      </pc:sldChg>
      <pc:sldChg chg="modSp">
        <pc:chgData name="jared Eusea" userId="c35ac16b14b0c2c6" providerId="LiveId" clId="{AF49B30D-9224-4FC7-ABB3-4BC53D60C32E}" dt="2018-08-08T15:10:21.189" v="577" actId="20577"/>
        <pc:sldMkLst>
          <pc:docMk/>
          <pc:sldMk cId="4066208626" sldId="297"/>
        </pc:sldMkLst>
        <pc:spChg chg="mod">
          <ac:chgData name="jared Eusea" userId="c35ac16b14b0c2c6" providerId="LiveId" clId="{AF49B30D-9224-4FC7-ABB3-4BC53D60C32E}" dt="2018-08-08T15:10:21.189" v="577" actId="20577"/>
          <ac:spMkLst>
            <pc:docMk/>
            <pc:sldMk cId="4066208626" sldId="297"/>
            <ac:spMk id="5" creationId="{00000000-0000-0000-0000-000000000000}"/>
          </ac:spMkLst>
        </pc:spChg>
        <pc:picChg chg="mod">
          <ac:chgData name="jared Eusea" userId="c35ac16b14b0c2c6" providerId="LiveId" clId="{AF49B30D-9224-4FC7-ABB3-4BC53D60C32E}" dt="2018-07-24T14:41:09.833" v="37" actId="962"/>
          <ac:picMkLst>
            <pc:docMk/>
            <pc:sldMk cId="4066208626" sldId="297"/>
            <ac:picMk id="8" creationId="{00000000-0000-0000-0000-000000000000}"/>
          </ac:picMkLst>
        </pc:picChg>
      </pc:sldChg>
      <pc:sldChg chg="modSp">
        <pc:chgData name="jared Eusea" userId="c35ac16b14b0c2c6" providerId="LiveId" clId="{AF49B30D-9224-4FC7-ABB3-4BC53D60C32E}" dt="2018-07-24T14:41:38.536" v="62" actId="962"/>
        <pc:sldMkLst>
          <pc:docMk/>
          <pc:sldMk cId="2577695731" sldId="298"/>
        </pc:sldMkLst>
        <pc:picChg chg="mod">
          <ac:chgData name="jared Eusea" userId="c35ac16b14b0c2c6" providerId="LiveId" clId="{AF49B30D-9224-4FC7-ABB3-4BC53D60C32E}" dt="2018-07-24T14:41:38.536" v="62" actId="962"/>
          <ac:picMkLst>
            <pc:docMk/>
            <pc:sldMk cId="2577695731" sldId="298"/>
            <ac:picMk id="6" creationId="{00000000-0000-0000-0000-000000000000}"/>
          </ac:picMkLst>
        </pc:picChg>
      </pc:sldChg>
      <pc:sldChg chg="modSp">
        <pc:chgData name="jared Eusea" userId="c35ac16b14b0c2c6" providerId="LiveId" clId="{AF49B30D-9224-4FC7-ABB3-4BC53D60C32E}" dt="2018-08-08T15:11:08.313" v="595" actId="20577"/>
        <pc:sldMkLst>
          <pc:docMk/>
          <pc:sldMk cId="3144909307" sldId="299"/>
        </pc:sldMkLst>
        <pc:spChg chg="mod">
          <ac:chgData name="jared Eusea" userId="c35ac16b14b0c2c6" providerId="LiveId" clId="{AF49B30D-9224-4FC7-ABB3-4BC53D60C32E}" dt="2018-08-08T15:11:08.313" v="595" actId="20577"/>
          <ac:spMkLst>
            <pc:docMk/>
            <pc:sldMk cId="3144909307" sldId="299"/>
            <ac:spMk id="5" creationId="{00000000-0000-0000-0000-000000000000}"/>
          </ac:spMkLst>
        </pc:spChg>
        <pc:picChg chg="mod">
          <ac:chgData name="jared Eusea" userId="c35ac16b14b0c2c6" providerId="LiveId" clId="{AF49B30D-9224-4FC7-ABB3-4BC53D60C32E}" dt="2018-07-24T14:41:12.204" v="39" actId="962"/>
          <ac:picMkLst>
            <pc:docMk/>
            <pc:sldMk cId="3144909307" sldId="299"/>
            <ac:picMk id="6" creationId="{00000000-0000-0000-0000-000000000000}"/>
          </ac:picMkLst>
        </pc:picChg>
      </pc:sldChg>
      <pc:sldChg chg="modSp">
        <pc:chgData name="jared Eusea" userId="c35ac16b14b0c2c6" providerId="LiveId" clId="{AF49B30D-9224-4FC7-ABB3-4BC53D60C32E}" dt="2018-08-08T15:14:34.614" v="638" actId="20577"/>
        <pc:sldMkLst>
          <pc:docMk/>
          <pc:sldMk cId="4172397864" sldId="301"/>
        </pc:sldMkLst>
        <pc:spChg chg="mod">
          <ac:chgData name="jared Eusea" userId="c35ac16b14b0c2c6" providerId="LiveId" clId="{AF49B30D-9224-4FC7-ABB3-4BC53D60C32E}" dt="2018-08-08T15:14:34.614" v="638" actId="20577"/>
          <ac:spMkLst>
            <pc:docMk/>
            <pc:sldMk cId="4172397864" sldId="301"/>
            <ac:spMk id="5" creationId="{00000000-0000-0000-0000-000000000000}"/>
          </ac:spMkLst>
        </pc:spChg>
        <pc:picChg chg="mod">
          <ac:chgData name="jared Eusea" userId="c35ac16b14b0c2c6" providerId="LiveId" clId="{AF49B30D-9224-4FC7-ABB3-4BC53D60C32E}" dt="2018-07-24T14:41:14.319" v="41" actId="962"/>
          <ac:picMkLst>
            <pc:docMk/>
            <pc:sldMk cId="4172397864" sldId="301"/>
            <ac:picMk id="6" creationId="{00000000-0000-0000-0000-000000000000}"/>
          </ac:picMkLst>
        </pc:picChg>
      </pc:sldChg>
      <pc:sldChg chg="modSp">
        <pc:chgData name="jared Eusea" userId="c35ac16b14b0c2c6" providerId="LiveId" clId="{AF49B30D-9224-4FC7-ABB3-4BC53D60C32E}" dt="2018-07-24T14:41:17.474" v="44" actId="962"/>
        <pc:sldMkLst>
          <pc:docMk/>
          <pc:sldMk cId="3927214171" sldId="302"/>
        </pc:sldMkLst>
        <pc:picChg chg="mod">
          <ac:chgData name="jared Eusea" userId="c35ac16b14b0c2c6" providerId="LiveId" clId="{AF49B30D-9224-4FC7-ABB3-4BC53D60C32E}" dt="2018-07-24T14:41:17.474" v="44" actId="962"/>
          <ac:picMkLst>
            <pc:docMk/>
            <pc:sldMk cId="3927214171" sldId="302"/>
            <ac:picMk id="6" creationId="{00000000-0000-0000-0000-000000000000}"/>
          </ac:picMkLst>
        </pc:picChg>
      </pc:sldChg>
      <pc:sldChg chg="modSp">
        <pc:chgData name="jared Eusea" userId="c35ac16b14b0c2c6" providerId="LiveId" clId="{AF49B30D-9224-4FC7-ABB3-4BC53D60C32E}" dt="2018-08-08T15:14:51.175" v="658" actId="20577"/>
        <pc:sldMkLst>
          <pc:docMk/>
          <pc:sldMk cId="2659892566" sldId="303"/>
        </pc:sldMkLst>
        <pc:spChg chg="mod">
          <ac:chgData name="jared Eusea" userId="c35ac16b14b0c2c6" providerId="LiveId" clId="{AF49B30D-9224-4FC7-ABB3-4BC53D60C32E}" dt="2018-08-08T15:14:51.175" v="658" actId="20577"/>
          <ac:spMkLst>
            <pc:docMk/>
            <pc:sldMk cId="2659892566" sldId="303"/>
            <ac:spMk id="5" creationId="{00000000-0000-0000-0000-000000000000}"/>
          </ac:spMkLst>
        </pc:spChg>
        <pc:picChg chg="mod">
          <ac:chgData name="jared Eusea" userId="c35ac16b14b0c2c6" providerId="LiveId" clId="{AF49B30D-9224-4FC7-ABB3-4BC53D60C32E}" dt="2018-07-24T14:41:21" v="47" actId="962"/>
          <ac:picMkLst>
            <pc:docMk/>
            <pc:sldMk cId="2659892566" sldId="303"/>
            <ac:picMk id="6" creationId="{00000000-0000-0000-0000-000000000000}"/>
          </ac:picMkLst>
        </pc:picChg>
      </pc:sldChg>
      <pc:sldChg chg="modSp">
        <pc:chgData name="jared Eusea" userId="c35ac16b14b0c2c6" providerId="LiveId" clId="{AF49B30D-9224-4FC7-ABB3-4BC53D60C32E}" dt="2018-07-24T14:41:43.596" v="67" actId="962"/>
        <pc:sldMkLst>
          <pc:docMk/>
          <pc:sldMk cId="551132153" sldId="304"/>
        </pc:sldMkLst>
        <pc:picChg chg="mod">
          <ac:chgData name="jared Eusea" userId="c35ac16b14b0c2c6" providerId="LiveId" clId="{AF49B30D-9224-4FC7-ABB3-4BC53D60C32E}" dt="2018-07-24T14:41:43.596" v="67" actId="962"/>
          <ac:picMkLst>
            <pc:docMk/>
            <pc:sldMk cId="551132153" sldId="304"/>
            <ac:picMk id="6" creationId="{00000000-0000-0000-0000-000000000000}"/>
          </ac:picMkLst>
        </pc:picChg>
      </pc:sldChg>
      <pc:sldChg chg="modSp">
        <pc:chgData name="jared Eusea" userId="c35ac16b14b0c2c6" providerId="LiveId" clId="{AF49B30D-9224-4FC7-ABB3-4BC53D60C32E}" dt="2018-08-08T15:15:14.274" v="668" actId="27636"/>
        <pc:sldMkLst>
          <pc:docMk/>
          <pc:sldMk cId="1765124828" sldId="305"/>
        </pc:sldMkLst>
        <pc:spChg chg="mod">
          <ac:chgData name="jared Eusea" userId="c35ac16b14b0c2c6" providerId="LiveId" clId="{AF49B30D-9224-4FC7-ABB3-4BC53D60C32E}" dt="2018-08-08T15:15:14.274" v="668" actId="27636"/>
          <ac:spMkLst>
            <pc:docMk/>
            <pc:sldMk cId="1765124828" sldId="305"/>
            <ac:spMk id="5" creationId="{00000000-0000-0000-0000-000000000000}"/>
          </ac:spMkLst>
        </pc:spChg>
        <pc:picChg chg="mod">
          <ac:chgData name="jared Eusea" userId="c35ac16b14b0c2c6" providerId="LiveId" clId="{AF49B30D-9224-4FC7-ABB3-4BC53D60C32E}" dt="2018-07-24T14:41:20.177" v="46" actId="962"/>
          <ac:picMkLst>
            <pc:docMk/>
            <pc:sldMk cId="1765124828" sldId="305"/>
            <ac:picMk id="6" creationId="{00000000-0000-0000-0000-000000000000}"/>
          </ac:picMkLst>
        </pc:picChg>
      </pc:sldChg>
      <pc:sldChg chg="modSp">
        <pc:chgData name="jared Eusea" userId="c35ac16b14b0c2c6" providerId="LiveId" clId="{AF49B30D-9224-4FC7-ABB3-4BC53D60C32E}" dt="2018-08-08T15:15:21.355" v="677" actId="27636"/>
        <pc:sldMkLst>
          <pc:docMk/>
          <pc:sldMk cId="4258512036" sldId="308"/>
        </pc:sldMkLst>
        <pc:spChg chg="mod">
          <ac:chgData name="jared Eusea" userId="c35ac16b14b0c2c6" providerId="LiveId" clId="{AF49B30D-9224-4FC7-ABB3-4BC53D60C32E}" dt="2018-08-08T15:15:21.355" v="677" actId="27636"/>
          <ac:spMkLst>
            <pc:docMk/>
            <pc:sldMk cId="4258512036" sldId="308"/>
            <ac:spMk id="5" creationId="{00000000-0000-0000-0000-000000000000}"/>
          </ac:spMkLst>
        </pc:spChg>
        <pc:picChg chg="mod">
          <ac:chgData name="jared Eusea" userId="c35ac16b14b0c2c6" providerId="LiveId" clId="{AF49B30D-9224-4FC7-ABB3-4BC53D60C32E}" dt="2018-07-24T14:41:37.562" v="61" actId="962"/>
          <ac:picMkLst>
            <pc:docMk/>
            <pc:sldMk cId="4258512036" sldId="308"/>
            <ac:picMk id="6" creationId="{00000000-0000-0000-0000-000000000000}"/>
          </ac:picMkLst>
        </pc:picChg>
      </pc:sldChg>
      <pc:sldChg chg="modSp">
        <pc:chgData name="jared Eusea" userId="c35ac16b14b0c2c6" providerId="LiveId" clId="{AF49B30D-9224-4FC7-ABB3-4BC53D60C32E}" dt="2018-07-24T14:41:41.613" v="65" actId="962"/>
        <pc:sldMkLst>
          <pc:docMk/>
          <pc:sldMk cId="1232308385" sldId="309"/>
        </pc:sldMkLst>
        <pc:picChg chg="mod">
          <ac:chgData name="jared Eusea" userId="c35ac16b14b0c2c6" providerId="LiveId" clId="{AF49B30D-9224-4FC7-ABB3-4BC53D60C32E}" dt="2018-07-24T14:41:41.613" v="65" actId="962"/>
          <ac:picMkLst>
            <pc:docMk/>
            <pc:sldMk cId="1232308385" sldId="309"/>
            <ac:picMk id="6" creationId="{00000000-0000-0000-0000-000000000000}"/>
          </ac:picMkLst>
        </pc:picChg>
      </pc:sldChg>
      <pc:sldChg chg="modSp">
        <pc:chgData name="jared Eusea" userId="c35ac16b14b0c2c6" providerId="LiveId" clId="{AF49B30D-9224-4FC7-ABB3-4BC53D60C32E}" dt="2018-08-08T15:15:58.266" v="705" actId="20577"/>
        <pc:sldMkLst>
          <pc:docMk/>
          <pc:sldMk cId="1500512188" sldId="310"/>
        </pc:sldMkLst>
        <pc:spChg chg="mod">
          <ac:chgData name="jared Eusea" userId="c35ac16b14b0c2c6" providerId="LiveId" clId="{AF49B30D-9224-4FC7-ABB3-4BC53D60C32E}" dt="2018-08-08T15:15:58.266" v="705" actId="20577"/>
          <ac:spMkLst>
            <pc:docMk/>
            <pc:sldMk cId="1500512188" sldId="310"/>
            <ac:spMk id="5" creationId="{00000000-0000-0000-0000-000000000000}"/>
          </ac:spMkLst>
        </pc:spChg>
        <pc:picChg chg="mod">
          <ac:chgData name="jared Eusea" userId="c35ac16b14b0c2c6" providerId="LiveId" clId="{AF49B30D-9224-4FC7-ABB3-4BC53D60C32E}" dt="2018-07-24T14:41:47.646" v="71" actId="962"/>
          <ac:picMkLst>
            <pc:docMk/>
            <pc:sldMk cId="1500512188" sldId="310"/>
            <ac:picMk id="6" creationId="{00000000-0000-0000-0000-000000000000}"/>
          </ac:picMkLst>
        </pc:picChg>
      </pc:sldChg>
      <pc:sldChg chg="modSp">
        <pc:chgData name="jared Eusea" userId="c35ac16b14b0c2c6" providerId="LiveId" clId="{AF49B30D-9224-4FC7-ABB3-4BC53D60C32E}" dt="2018-08-08T15:16:03.825" v="713" actId="20577"/>
        <pc:sldMkLst>
          <pc:docMk/>
          <pc:sldMk cId="3851370538" sldId="311"/>
        </pc:sldMkLst>
        <pc:spChg chg="mod">
          <ac:chgData name="jared Eusea" userId="c35ac16b14b0c2c6" providerId="LiveId" clId="{AF49B30D-9224-4FC7-ABB3-4BC53D60C32E}" dt="2018-08-08T15:16:03.825" v="713" actId="20577"/>
          <ac:spMkLst>
            <pc:docMk/>
            <pc:sldMk cId="3851370538" sldId="311"/>
            <ac:spMk id="5" creationId="{00000000-0000-0000-0000-000000000000}"/>
          </ac:spMkLst>
        </pc:spChg>
        <pc:picChg chg="mod">
          <ac:chgData name="jared Eusea" userId="c35ac16b14b0c2c6" providerId="LiveId" clId="{AF49B30D-9224-4FC7-ABB3-4BC53D60C32E}" dt="2018-07-24T14:41:52.749" v="74" actId="962"/>
          <ac:picMkLst>
            <pc:docMk/>
            <pc:sldMk cId="3851370538" sldId="311"/>
            <ac:picMk id="6" creationId="{00000000-0000-0000-0000-000000000000}"/>
          </ac:picMkLst>
        </pc:picChg>
      </pc:sldChg>
      <pc:sldChg chg="modSp">
        <pc:chgData name="jared Eusea" userId="c35ac16b14b0c2c6" providerId="LiveId" clId="{AF49B30D-9224-4FC7-ABB3-4BC53D60C32E}" dt="2018-08-08T15:16:16.186" v="720" actId="20577"/>
        <pc:sldMkLst>
          <pc:docMk/>
          <pc:sldMk cId="3636555547" sldId="315"/>
        </pc:sldMkLst>
        <pc:spChg chg="mod">
          <ac:chgData name="jared Eusea" userId="c35ac16b14b0c2c6" providerId="LiveId" clId="{AF49B30D-9224-4FC7-ABB3-4BC53D60C32E}" dt="2018-08-08T15:16:16.186" v="720" actId="20577"/>
          <ac:spMkLst>
            <pc:docMk/>
            <pc:sldMk cId="3636555547" sldId="315"/>
            <ac:spMk id="5" creationId="{00000000-0000-0000-0000-000000000000}"/>
          </ac:spMkLst>
        </pc:spChg>
        <pc:picChg chg="mod">
          <ac:chgData name="jared Eusea" userId="c35ac16b14b0c2c6" providerId="LiveId" clId="{AF49B30D-9224-4FC7-ABB3-4BC53D60C32E}" dt="2018-07-24T14:41:50.775" v="73" actId="962"/>
          <ac:picMkLst>
            <pc:docMk/>
            <pc:sldMk cId="3636555547" sldId="315"/>
            <ac:picMk id="6" creationId="{00000000-0000-0000-0000-000000000000}"/>
          </ac:picMkLst>
        </pc:picChg>
      </pc:sldChg>
      <pc:sldChg chg="modSp">
        <pc:chgData name="jared Eusea" userId="c35ac16b14b0c2c6" providerId="LiveId" clId="{AF49B30D-9224-4FC7-ABB3-4BC53D60C32E}" dt="2018-07-24T14:41:49.631" v="72" actId="962"/>
        <pc:sldMkLst>
          <pc:docMk/>
          <pc:sldMk cId="723468929" sldId="316"/>
        </pc:sldMkLst>
        <pc:picChg chg="mod">
          <ac:chgData name="jared Eusea" userId="c35ac16b14b0c2c6" providerId="LiveId" clId="{AF49B30D-9224-4FC7-ABB3-4BC53D60C32E}" dt="2018-07-24T14:41:49.631" v="72" actId="962"/>
          <ac:picMkLst>
            <pc:docMk/>
            <pc:sldMk cId="723468929" sldId="316"/>
            <ac:picMk id="6" creationId="{00000000-0000-0000-0000-000000000000}"/>
          </ac:picMkLst>
        </pc:picChg>
      </pc:sldChg>
      <pc:sldChg chg="modSp">
        <pc:chgData name="jared Eusea" userId="c35ac16b14b0c2c6" providerId="LiveId" clId="{AF49B30D-9224-4FC7-ABB3-4BC53D60C32E}" dt="2018-07-24T14:41:55.057" v="76" actId="962"/>
        <pc:sldMkLst>
          <pc:docMk/>
          <pc:sldMk cId="3647417504" sldId="317"/>
        </pc:sldMkLst>
        <pc:picChg chg="mod">
          <ac:chgData name="jared Eusea" userId="c35ac16b14b0c2c6" providerId="LiveId" clId="{AF49B30D-9224-4FC7-ABB3-4BC53D60C32E}" dt="2018-07-24T14:41:55.057" v="76" actId="962"/>
          <ac:picMkLst>
            <pc:docMk/>
            <pc:sldMk cId="3647417504" sldId="317"/>
            <ac:picMk id="6" creationId="{00000000-0000-0000-0000-000000000000}"/>
          </ac:picMkLst>
        </pc:picChg>
      </pc:sldChg>
      <pc:sldChg chg="modSp">
        <pc:chgData name="jared Eusea" userId="c35ac16b14b0c2c6" providerId="LiveId" clId="{AF49B30D-9224-4FC7-ABB3-4BC53D60C32E}" dt="2018-08-08T15:18:18.750" v="740" actId="20577"/>
        <pc:sldMkLst>
          <pc:docMk/>
          <pc:sldMk cId="1252159719" sldId="318"/>
        </pc:sldMkLst>
        <pc:spChg chg="mod">
          <ac:chgData name="jared Eusea" userId="c35ac16b14b0c2c6" providerId="LiveId" clId="{AF49B30D-9224-4FC7-ABB3-4BC53D60C32E}" dt="2018-08-08T15:18:18.750" v="740" actId="20577"/>
          <ac:spMkLst>
            <pc:docMk/>
            <pc:sldMk cId="1252159719" sldId="318"/>
            <ac:spMk id="5" creationId="{00000000-0000-0000-0000-000000000000}"/>
          </ac:spMkLst>
        </pc:spChg>
        <pc:picChg chg="mod">
          <ac:chgData name="jared Eusea" userId="c35ac16b14b0c2c6" providerId="LiveId" clId="{AF49B30D-9224-4FC7-ABB3-4BC53D60C32E}" dt="2018-07-24T14:42:00.803" v="81" actId="962"/>
          <ac:picMkLst>
            <pc:docMk/>
            <pc:sldMk cId="1252159719" sldId="318"/>
            <ac:picMk id="6" creationId="{00000000-0000-0000-0000-000000000000}"/>
          </ac:picMkLst>
        </pc:picChg>
      </pc:sldChg>
      <pc:sldChg chg="modSp">
        <pc:chgData name="jared Eusea" userId="c35ac16b14b0c2c6" providerId="LiveId" clId="{AF49B30D-9224-4FC7-ABB3-4BC53D60C32E}" dt="2018-08-08T15:18:24.716" v="747" actId="20577"/>
        <pc:sldMkLst>
          <pc:docMk/>
          <pc:sldMk cId="3643147066" sldId="320"/>
        </pc:sldMkLst>
        <pc:spChg chg="mod">
          <ac:chgData name="jared Eusea" userId="c35ac16b14b0c2c6" providerId="LiveId" clId="{AF49B30D-9224-4FC7-ABB3-4BC53D60C32E}" dt="2018-08-08T15:18:24.716" v="747" actId="20577"/>
          <ac:spMkLst>
            <pc:docMk/>
            <pc:sldMk cId="3643147066" sldId="320"/>
            <ac:spMk id="5" creationId="{00000000-0000-0000-0000-000000000000}"/>
          </ac:spMkLst>
        </pc:spChg>
        <pc:picChg chg="mod">
          <ac:chgData name="jared Eusea" userId="c35ac16b14b0c2c6" providerId="LiveId" clId="{AF49B30D-9224-4FC7-ABB3-4BC53D60C32E}" dt="2018-07-24T14:41:53.971" v="75" actId="962"/>
          <ac:picMkLst>
            <pc:docMk/>
            <pc:sldMk cId="3643147066" sldId="320"/>
            <ac:picMk id="6" creationId="{00000000-0000-0000-0000-000000000000}"/>
          </ac:picMkLst>
        </pc:picChg>
      </pc:sldChg>
      <pc:sldChg chg="modSp">
        <pc:chgData name="jared Eusea" userId="c35ac16b14b0c2c6" providerId="LiveId" clId="{AF49B30D-9224-4FC7-ABB3-4BC53D60C32E}" dt="2018-08-08T15:18:37.712" v="749" actId="20577"/>
        <pc:sldMkLst>
          <pc:docMk/>
          <pc:sldMk cId="2798392396" sldId="321"/>
        </pc:sldMkLst>
        <pc:spChg chg="mod">
          <ac:chgData name="jared Eusea" userId="c35ac16b14b0c2c6" providerId="LiveId" clId="{AF49B30D-9224-4FC7-ABB3-4BC53D60C32E}" dt="2018-08-08T15:18:37.712" v="749" actId="20577"/>
          <ac:spMkLst>
            <pc:docMk/>
            <pc:sldMk cId="2798392396" sldId="321"/>
            <ac:spMk id="5" creationId="{00000000-0000-0000-0000-000000000000}"/>
          </ac:spMkLst>
        </pc:spChg>
        <pc:picChg chg="mod">
          <ac:chgData name="jared Eusea" userId="c35ac16b14b0c2c6" providerId="LiveId" clId="{AF49B30D-9224-4FC7-ABB3-4BC53D60C32E}" dt="2018-07-24T14:41:59.585" v="80" actId="962"/>
          <ac:picMkLst>
            <pc:docMk/>
            <pc:sldMk cId="2798392396" sldId="321"/>
            <ac:picMk id="6" creationId="{00000000-0000-0000-0000-000000000000}"/>
          </ac:picMkLst>
        </pc:picChg>
      </pc:sldChg>
      <pc:sldChg chg="modSp">
        <pc:chgData name="jared Eusea" userId="c35ac16b14b0c2c6" providerId="LiveId" clId="{AF49B30D-9224-4FC7-ABB3-4BC53D60C32E}" dt="2018-08-08T15:19:03.172" v="770" actId="20577"/>
        <pc:sldMkLst>
          <pc:docMk/>
          <pc:sldMk cId="2070104060" sldId="322"/>
        </pc:sldMkLst>
        <pc:spChg chg="mod">
          <ac:chgData name="jared Eusea" userId="c35ac16b14b0c2c6" providerId="LiveId" clId="{AF49B30D-9224-4FC7-ABB3-4BC53D60C32E}" dt="2018-08-08T15:19:03.172" v="770" actId="20577"/>
          <ac:spMkLst>
            <pc:docMk/>
            <pc:sldMk cId="2070104060" sldId="322"/>
            <ac:spMk id="5" creationId="{00000000-0000-0000-0000-000000000000}"/>
          </ac:spMkLst>
        </pc:spChg>
        <pc:picChg chg="mod">
          <ac:chgData name="jared Eusea" userId="c35ac16b14b0c2c6" providerId="LiveId" clId="{AF49B30D-9224-4FC7-ABB3-4BC53D60C32E}" dt="2018-07-24T14:41:58.629" v="79" actId="962"/>
          <ac:picMkLst>
            <pc:docMk/>
            <pc:sldMk cId="2070104060" sldId="322"/>
            <ac:picMk id="6" creationId="{00000000-0000-0000-0000-000000000000}"/>
          </ac:picMkLst>
        </pc:picChg>
      </pc:sldChg>
      <pc:sldChg chg="modSp">
        <pc:chgData name="jared Eusea" userId="c35ac16b14b0c2c6" providerId="LiveId" clId="{AF49B30D-9224-4FC7-ABB3-4BC53D60C32E}" dt="2018-07-24T14:42:09.284" v="89" actId="962"/>
        <pc:sldMkLst>
          <pc:docMk/>
          <pc:sldMk cId="4023021221" sldId="323"/>
        </pc:sldMkLst>
        <pc:picChg chg="mod">
          <ac:chgData name="jared Eusea" userId="c35ac16b14b0c2c6" providerId="LiveId" clId="{AF49B30D-9224-4FC7-ABB3-4BC53D60C32E}" dt="2018-07-24T14:42:09.284" v="89" actId="962"/>
          <ac:picMkLst>
            <pc:docMk/>
            <pc:sldMk cId="4023021221" sldId="323"/>
            <ac:picMk id="6" creationId="{00000000-0000-0000-0000-000000000000}"/>
          </ac:picMkLst>
        </pc:picChg>
      </pc:sldChg>
      <pc:sldChg chg="modSp">
        <pc:chgData name="jared Eusea" userId="c35ac16b14b0c2c6" providerId="LiveId" clId="{AF49B30D-9224-4FC7-ABB3-4BC53D60C32E}" dt="2018-08-08T15:19:17.503" v="787" actId="20577"/>
        <pc:sldMkLst>
          <pc:docMk/>
          <pc:sldMk cId="46558404" sldId="325"/>
        </pc:sldMkLst>
        <pc:spChg chg="mod">
          <ac:chgData name="jared Eusea" userId="c35ac16b14b0c2c6" providerId="LiveId" clId="{AF49B30D-9224-4FC7-ABB3-4BC53D60C32E}" dt="2018-08-08T15:19:17.503" v="787" actId="20577"/>
          <ac:spMkLst>
            <pc:docMk/>
            <pc:sldMk cId="46558404" sldId="325"/>
            <ac:spMk id="5" creationId="{00000000-0000-0000-0000-000000000000}"/>
          </ac:spMkLst>
        </pc:spChg>
        <pc:picChg chg="mod">
          <ac:chgData name="jared Eusea" userId="c35ac16b14b0c2c6" providerId="LiveId" clId="{AF49B30D-9224-4FC7-ABB3-4BC53D60C32E}" dt="2018-07-24T14:42:02.787" v="83" actId="962"/>
          <ac:picMkLst>
            <pc:docMk/>
            <pc:sldMk cId="46558404" sldId="325"/>
            <ac:picMk id="6" creationId="{00000000-0000-0000-0000-000000000000}"/>
          </ac:picMkLst>
        </pc:picChg>
      </pc:sldChg>
      <pc:sldChg chg="modSp">
        <pc:chgData name="jared Eusea" userId="c35ac16b14b0c2c6" providerId="LiveId" clId="{AF49B30D-9224-4FC7-ABB3-4BC53D60C32E}" dt="2018-08-08T15:19:21.659" v="788" actId="20577"/>
        <pc:sldMkLst>
          <pc:docMk/>
          <pc:sldMk cId="3269624905" sldId="326"/>
        </pc:sldMkLst>
        <pc:spChg chg="mod">
          <ac:chgData name="jared Eusea" userId="c35ac16b14b0c2c6" providerId="LiveId" clId="{AF49B30D-9224-4FC7-ABB3-4BC53D60C32E}" dt="2018-08-08T15:19:21.659" v="788" actId="20577"/>
          <ac:spMkLst>
            <pc:docMk/>
            <pc:sldMk cId="3269624905" sldId="326"/>
            <ac:spMk id="5" creationId="{00000000-0000-0000-0000-000000000000}"/>
          </ac:spMkLst>
        </pc:spChg>
        <pc:picChg chg="mod">
          <ac:chgData name="jared Eusea" userId="c35ac16b14b0c2c6" providerId="LiveId" clId="{AF49B30D-9224-4FC7-ABB3-4BC53D60C32E}" dt="2018-07-24T14:42:05.843" v="86" actId="962"/>
          <ac:picMkLst>
            <pc:docMk/>
            <pc:sldMk cId="3269624905" sldId="326"/>
            <ac:picMk id="6" creationId="{00000000-0000-0000-0000-000000000000}"/>
          </ac:picMkLst>
        </pc:picChg>
      </pc:sldChg>
      <pc:sldChg chg="modSp">
        <pc:chgData name="jared Eusea" userId="c35ac16b14b0c2c6" providerId="LiveId" clId="{AF49B30D-9224-4FC7-ABB3-4BC53D60C32E}" dt="2018-07-24T14:42:07.948" v="88" actId="962"/>
        <pc:sldMkLst>
          <pc:docMk/>
          <pc:sldMk cId="3454524089" sldId="328"/>
        </pc:sldMkLst>
        <pc:picChg chg="mod">
          <ac:chgData name="jared Eusea" userId="c35ac16b14b0c2c6" providerId="LiveId" clId="{AF49B30D-9224-4FC7-ABB3-4BC53D60C32E}" dt="2018-07-24T14:42:07.948" v="88" actId="962"/>
          <ac:picMkLst>
            <pc:docMk/>
            <pc:sldMk cId="3454524089" sldId="328"/>
            <ac:picMk id="6" creationId="{00000000-0000-0000-0000-000000000000}"/>
          </ac:picMkLst>
        </pc:picChg>
      </pc:sldChg>
      <pc:sldChg chg="modSp">
        <pc:chgData name="jared Eusea" userId="c35ac16b14b0c2c6" providerId="LiveId" clId="{AF49B30D-9224-4FC7-ABB3-4BC53D60C32E}" dt="2018-08-08T15:20:24.544" v="833" actId="6549"/>
        <pc:sldMkLst>
          <pc:docMk/>
          <pc:sldMk cId="116818829" sldId="330"/>
        </pc:sldMkLst>
        <pc:spChg chg="mod">
          <ac:chgData name="jared Eusea" userId="c35ac16b14b0c2c6" providerId="LiveId" clId="{AF49B30D-9224-4FC7-ABB3-4BC53D60C32E}" dt="2018-08-08T15:20:24.544" v="833" actId="6549"/>
          <ac:spMkLst>
            <pc:docMk/>
            <pc:sldMk cId="116818829" sldId="330"/>
            <ac:spMk id="5" creationId="{00000000-0000-0000-0000-000000000000}"/>
          </ac:spMkLst>
        </pc:spChg>
        <pc:picChg chg="mod">
          <ac:chgData name="jared Eusea" userId="c35ac16b14b0c2c6" providerId="LiveId" clId="{AF49B30D-9224-4FC7-ABB3-4BC53D60C32E}" dt="2018-07-24T14:42:06.883" v="87" actId="962"/>
          <ac:picMkLst>
            <pc:docMk/>
            <pc:sldMk cId="116818829" sldId="330"/>
            <ac:picMk id="6" creationId="{00000000-0000-0000-0000-000000000000}"/>
          </ac:picMkLst>
        </pc:picChg>
      </pc:sldChg>
      <pc:sldChg chg="modSp">
        <pc:chgData name="jared Eusea" userId="c35ac16b14b0c2c6" providerId="LiveId" clId="{AF49B30D-9224-4FC7-ABB3-4BC53D60C32E}" dt="2018-07-24T14:42:16.143" v="94" actId="962"/>
        <pc:sldMkLst>
          <pc:docMk/>
          <pc:sldMk cId="699540041" sldId="331"/>
        </pc:sldMkLst>
        <pc:picChg chg="mod">
          <ac:chgData name="jared Eusea" userId="c35ac16b14b0c2c6" providerId="LiveId" clId="{AF49B30D-9224-4FC7-ABB3-4BC53D60C32E}" dt="2018-07-24T14:42:16.143" v="94" actId="962"/>
          <ac:picMkLst>
            <pc:docMk/>
            <pc:sldMk cId="699540041" sldId="331"/>
            <ac:picMk id="6" creationId="{00000000-0000-0000-0000-000000000000}"/>
          </ac:picMkLst>
        </pc:picChg>
        <pc:picChg chg="mod">
          <ac:chgData name="jared Eusea" userId="c35ac16b14b0c2c6" providerId="LiveId" clId="{AF49B30D-9224-4FC7-ABB3-4BC53D60C32E}" dt="2018-07-24T14:42:11.906" v="91" actId="962"/>
          <ac:picMkLst>
            <pc:docMk/>
            <pc:sldMk cId="699540041" sldId="331"/>
            <ac:picMk id="8" creationId="{00000000-0000-0000-0000-000000000000}"/>
          </ac:picMkLst>
        </pc:picChg>
      </pc:sldChg>
      <pc:sldChg chg="modSp">
        <pc:chgData name="jared Eusea" userId="c35ac16b14b0c2c6" providerId="LiveId" clId="{AF49B30D-9224-4FC7-ABB3-4BC53D60C32E}" dt="2018-08-08T15:20:45.392" v="846" actId="20577"/>
        <pc:sldMkLst>
          <pc:docMk/>
          <pc:sldMk cId="2900871831" sldId="332"/>
        </pc:sldMkLst>
        <pc:spChg chg="mod">
          <ac:chgData name="jared Eusea" userId="c35ac16b14b0c2c6" providerId="LiveId" clId="{AF49B30D-9224-4FC7-ABB3-4BC53D60C32E}" dt="2018-08-08T15:20:45.392" v="846" actId="20577"/>
          <ac:spMkLst>
            <pc:docMk/>
            <pc:sldMk cId="2900871831" sldId="332"/>
            <ac:spMk id="5" creationId="{00000000-0000-0000-0000-000000000000}"/>
          </ac:spMkLst>
        </pc:spChg>
        <pc:picChg chg="mod">
          <ac:chgData name="jared Eusea" userId="c35ac16b14b0c2c6" providerId="LiveId" clId="{AF49B30D-9224-4FC7-ABB3-4BC53D60C32E}" dt="2018-07-24T14:42:17.210" v="95" actId="962"/>
          <ac:picMkLst>
            <pc:docMk/>
            <pc:sldMk cId="2900871831" sldId="332"/>
            <ac:picMk id="6" creationId="{00000000-0000-0000-0000-000000000000}"/>
          </ac:picMkLst>
        </pc:picChg>
      </pc:sldChg>
      <pc:sldChg chg="modSp">
        <pc:chgData name="jared Eusea" userId="c35ac16b14b0c2c6" providerId="LiveId" clId="{AF49B30D-9224-4FC7-ABB3-4BC53D60C32E}" dt="2018-08-08T15:20:50.890" v="854" actId="20577"/>
        <pc:sldMkLst>
          <pc:docMk/>
          <pc:sldMk cId="831906289" sldId="333"/>
        </pc:sldMkLst>
        <pc:spChg chg="mod">
          <ac:chgData name="jared Eusea" userId="c35ac16b14b0c2c6" providerId="LiveId" clId="{AF49B30D-9224-4FC7-ABB3-4BC53D60C32E}" dt="2018-08-08T15:20:50.890" v="854" actId="20577"/>
          <ac:spMkLst>
            <pc:docMk/>
            <pc:sldMk cId="831906289" sldId="333"/>
            <ac:spMk id="5" creationId="{00000000-0000-0000-0000-000000000000}"/>
          </ac:spMkLst>
        </pc:spChg>
        <pc:picChg chg="mod">
          <ac:chgData name="jared Eusea" userId="c35ac16b14b0c2c6" providerId="LiveId" clId="{AF49B30D-9224-4FC7-ABB3-4BC53D60C32E}" dt="2018-07-24T14:42:22.505" v="97" actId="962"/>
          <ac:picMkLst>
            <pc:docMk/>
            <pc:sldMk cId="831906289" sldId="333"/>
            <ac:picMk id="6" creationId="{00000000-0000-0000-0000-000000000000}"/>
          </ac:picMkLst>
        </pc:picChg>
      </pc:sldChg>
      <pc:sldChg chg="modSp">
        <pc:chgData name="jared Eusea" userId="c35ac16b14b0c2c6" providerId="LiveId" clId="{AF49B30D-9224-4FC7-ABB3-4BC53D60C32E}" dt="2018-08-08T15:20:55.056" v="861" actId="20577"/>
        <pc:sldMkLst>
          <pc:docMk/>
          <pc:sldMk cId="1723533924" sldId="334"/>
        </pc:sldMkLst>
        <pc:spChg chg="mod">
          <ac:chgData name="jared Eusea" userId="c35ac16b14b0c2c6" providerId="LiveId" clId="{AF49B30D-9224-4FC7-ABB3-4BC53D60C32E}" dt="2018-08-08T15:20:55.056" v="861" actId="20577"/>
          <ac:spMkLst>
            <pc:docMk/>
            <pc:sldMk cId="1723533924" sldId="334"/>
            <ac:spMk id="5" creationId="{00000000-0000-0000-0000-000000000000}"/>
          </ac:spMkLst>
        </pc:spChg>
        <pc:picChg chg="mod">
          <ac:chgData name="jared Eusea" userId="c35ac16b14b0c2c6" providerId="LiveId" clId="{AF49B30D-9224-4FC7-ABB3-4BC53D60C32E}" dt="2018-07-24T14:42:28.698" v="101" actId="962"/>
          <ac:picMkLst>
            <pc:docMk/>
            <pc:sldMk cId="1723533924" sldId="334"/>
            <ac:picMk id="6" creationId="{00000000-0000-0000-0000-000000000000}"/>
          </ac:picMkLst>
        </pc:picChg>
      </pc:sldChg>
      <pc:sldChg chg="modSp">
        <pc:chgData name="jared Eusea" userId="c35ac16b14b0c2c6" providerId="LiveId" clId="{AF49B30D-9224-4FC7-ABB3-4BC53D60C32E}" dt="2018-07-24T14:42:32.655" v="103" actId="962"/>
        <pc:sldMkLst>
          <pc:docMk/>
          <pc:sldMk cId="522557466" sldId="335"/>
        </pc:sldMkLst>
        <pc:picChg chg="mod">
          <ac:chgData name="jared Eusea" userId="c35ac16b14b0c2c6" providerId="LiveId" clId="{AF49B30D-9224-4FC7-ABB3-4BC53D60C32E}" dt="2018-07-24T14:42:32.655" v="103" actId="962"/>
          <ac:picMkLst>
            <pc:docMk/>
            <pc:sldMk cId="522557466" sldId="335"/>
            <ac:picMk id="6" creationId="{00000000-0000-0000-0000-000000000000}"/>
          </ac:picMkLst>
        </pc:picChg>
      </pc:sldChg>
      <pc:sldChg chg="modSp">
        <pc:chgData name="jared Eusea" userId="c35ac16b14b0c2c6" providerId="LiveId" clId="{AF49B30D-9224-4FC7-ABB3-4BC53D60C32E}" dt="2018-08-08T15:21:15.283" v="886" actId="20577"/>
        <pc:sldMkLst>
          <pc:docMk/>
          <pc:sldMk cId="788178570" sldId="337"/>
        </pc:sldMkLst>
        <pc:spChg chg="mod">
          <ac:chgData name="jared Eusea" userId="c35ac16b14b0c2c6" providerId="LiveId" clId="{AF49B30D-9224-4FC7-ABB3-4BC53D60C32E}" dt="2018-08-08T15:21:15.283" v="886" actId="20577"/>
          <ac:spMkLst>
            <pc:docMk/>
            <pc:sldMk cId="788178570" sldId="337"/>
            <ac:spMk id="5" creationId="{00000000-0000-0000-0000-000000000000}"/>
          </ac:spMkLst>
        </pc:spChg>
        <pc:picChg chg="mod">
          <ac:chgData name="jared Eusea" userId="c35ac16b14b0c2c6" providerId="LiveId" clId="{AF49B30D-9224-4FC7-ABB3-4BC53D60C32E}" dt="2018-07-24T14:42:35.814" v="105" actId="962"/>
          <ac:picMkLst>
            <pc:docMk/>
            <pc:sldMk cId="788178570" sldId="337"/>
            <ac:picMk id="6" creationId="{00000000-0000-0000-0000-000000000000}"/>
          </ac:picMkLst>
        </pc:picChg>
      </pc:sldChg>
      <pc:sldChg chg="modSp">
        <pc:chgData name="jared Eusea" userId="c35ac16b14b0c2c6" providerId="LiveId" clId="{AF49B30D-9224-4FC7-ABB3-4BC53D60C32E}" dt="2018-07-24T14:42:39.210" v="106" actId="962"/>
        <pc:sldMkLst>
          <pc:docMk/>
          <pc:sldMk cId="351607632" sldId="339"/>
        </pc:sldMkLst>
        <pc:picChg chg="mod">
          <ac:chgData name="jared Eusea" userId="c35ac16b14b0c2c6" providerId="LiveId" clId="{AF49B30D-9224-4FC7-ABB3-4BC53D60C32E}" dt="2018-07-24T14:42:39.210" v="106" actId="962"/>
          <ac:picMkLst>
            <pc:docMk/>
            <pc:sldMk cId="351607632" sldId="339"/>
            <ac:picMk id="6" creationId="{00000000-0000-0000-0000-000000000000}"/>
          </ac:picMkLst>
        </pc:picChg>
      </pc:sldChg>
      <pc:sldChg chg="modSp">
        <pc:chgData name="jared Eusea" userId="c35ac16b14b0c2c6" providerId="LiveId" clId="{AF49B30D-9224-4FC7-ABB3-4BC53D60C32E}" dt="2018-08-08T15:22:23.767" v="910" actId="20577"/>
        <pc:sldMkLst>
          <pc:docMk/>
          <pc:sldMk cId="1802385417" sldId="341"/>
        </pc:sldMkLst>
        <pc:spChg chg="mod">
          <ac:chgData name="jared Eusea" userId="c35ac16b14b0c2c6" providerId="LiveId" clId="{AF49B30D-9224-4FC7-ABB3-4BC53D60C32E}" dt="2018-08-08T15:22:23.767" v="910" actId="20577"/>
          <ac:spMkLst>
            <pc:docMk/>
            <pc:sldMk cId="1802385417" sldId="341"/>
            <ac:spMk id="5" creationId="{00000000-0000-0000-0000-000000000000}"/>
          </ac:spMkLst>
        </pc:spChg>
        <pc:picChg chg="mod">
          <ac:chgData name="jared Eusea" userId="c35ac16b14b0c2c6" providerId="LiveId" clId="{AF49B30D-9224-4FC7-ABB3-4BC53D60C32E}" dt="2018-07-24T14:42:43.824" v="109" actId="962"/>
          <ac:picMkLst>
            <pc:docMk/>
            <pc:sldMk cId="1802385417" sldId="341"/>
            <ac:picMk id="6" creationId="{00000000-0000-0000-0000-000000000000}"/>
          </ac:picMkLst>
        </pc:picChg>
      </pc:sldChg>
      <pc:sldChg chg="modSp">
        <pc:chgData name="jared Eusea" userId="c35ac16b14b0c2c6" providerId="LiveId" clId="{AF49B30D-9224-4FC7-ABB3-4BC53D60C32E}" dt="2018-07-24T14:42:47.629" v="112" actId="962"/>
        <pc:sldMkLst>
          <pc:docMk/>
          <pc:sldMk cId="1468519732" sldId="342"/>
        </pc:sldMkLst>
        <pc:picChg chg="mod">
          <ac:chgData name="jared Eusea" userId="c35ac16b14b0c2c6" providerId="LiveId" clId="{AF49B30D-9224-4FC7-ABB3-4BC53D60C32E}" dt="2018-07-24T14:42:47.629" v="112" actId="962"/>
          <ac:picMkLst>
            <pc:docMk/>
            <pc:sldMk cId="1468519732" sldId="342"/>
            <ac:picMk id="6" creationId="{00000000-0000-0000-0000-000000000000}"/>
          </ac:picMkLst>
        </pc:picChg>
      </pc:sldChg>
      <pc:sldChg chg="modSp">
        <pc:chgData name="jared Eusea" userId="c35ac16b14b0c2c6" providerId="LiveId" clId="{AF49B30D-9224-4FC7-ABB3-4BC53D60C32E}" dt="2018-07-24T14:42:46.392" v="111" actId="962"/>
        <pc:sldMkLst>
          <pc:docMk/>
          <pc:sldMk cId="473171765" sldId="343"/>
        </pc:sldMkLst>
        <pc:picChg chg="mod">
          <ac:chgData name="jared Eusea" userId="c35ac16b14b0c2c6" providerId="LiveId" clId="{AF49B30D-9224-4FC7-ABB3-4BC53D60C32E}" dt="2018-07-24T14:42:46.392" v="111" actId="962"/>
          <ac:picMkLst>
            <pc:docMk/>
            <pc:sldMk cId="473171765" sldId="343"/>
            <ac:picMk id="6" creationId="{00000000-0000-0000-0000-000000000000}"/>
          </ac:picMkLst>
        </pc:picChg>
      </pc:sldChg>
      <pc:sldChg chg="modSp">
        <pc:chgData name="jared Eusea" userId="c35ac16b14b0c2c6" providerId="LiveId" clId="{AF49B30D-9224-4FC7-ABB3-4BC53D60C32E}" dt="2018-08-08T15:23:01.084" v="925" actId="20577"/>
        <pc:sldMkLst>
          <pc:docMk/>
          <pc:sldMk cId="4259312843" sldId="345"/>
        </pc:sldMkLst>
        <pc:spChg chg="mod">
          <ac:chgData name="jared Eusea" userId="c35ac16b14b0c2c6" providerId="LiveId" clId="{AF49B30D-9224-4FC7-ABB3-4BC53D60C32E}" dt="2018-08-08T15:23:01.084" v="925" actId="20577"/>
          <ac:spMkLst>
            <pc:docMk/>
            <pc:sldMk cId="4259312843" sldId="345"/>
            <ac:spMk id="5" creationId="{00000000-0000-0000-0000-000000000000}"/>
          </ac:spMkLst>
        </pc:spChg>
        <pc:picChg chg="mod">
          <ac:chgData name="jared Eusea" userId="c35ac16b14b0c2c6" providerId="LiveId" clId="{AF49B30D-9224-4FC7-ABB3-4BC53D60C32E}" dt="2018-07-24T14:42:49.540" v="113" actId="962"/>
          <ac:picMkLst>
            <pc:docMk/>
            <pc:sldMk cId="4259312843" sldId="345"/>
            <ac:picMk id="6" creationId="{00000000-0000-0000-0000-000000000000}"/>
          </ac:picMkLst>
        </pc:picChg>
      </pc:sldChg>
      <pc:sldChg chg="modSp">
        <pc:chgData name="jared Eusea" userId="c35ac16b14b0c2c6" providerId="LiveId" clId="{AF49B30D-9224-4FC7-ABB3-4BC53D60C32E}" dt="2018-08-08T15:23:08.744" v="933" actId="20577"/>
        <pc:sldMkLst>
          <pc:docMk/>
          <pc:sldMk cId="2899569105" sldId="347"/>
        </pc:sldMkLst>
        <pc:spChg chg="mod">
          <ac:chgData name="jared Eusea" userId="c35ac16b14b0c2c6" providerId="LiveId" clId="{AF49B30D-9224-4FC7-ABB3-4BC53D60C32E}" dt="2018-08-08T15:23:08.744" v="933" actId="20577"/>
          <ac:spMkLst>
            <pc:docMk/>
            <pc:sldMk cId="2899569105" sldId="347"/>
            <ac:spMk id="5" creationId="{00000000-0000-0000-0000-000000000000}"/>
          </ac:spMkLst>
        </pc:spChg>
        <pc:picChg chg="mod">
          <ac:chgData name="jared Eusea" userId="c35ac16b14b0c2c6" providerId="LiveId" clId="{AF49B30D-9224-4FC7-ABB3-4BC53D60C32E}" dt="2018-07-24T14:42:53.998" v="116" actId="962"/>
          <ac:picMkLst>
            <pc:docMk/>
            <pc:sldMk cId="2899569105" sldId="347"/>
            <ac:picMk id="6" creationId="{00000000-0000-0000-0000-000000000000}"/>
          </ac:picMkLst>
        </pc:picChg>
      </pc:sldChg>
      <pc:sldChg chg="modSp">
        <pc:chgData name="jared Eusea" userId="c35ac16b14b0c2c6" providerId="LiveId" clId="{AF49B30D-9224-4FC7-ABB3-4BC53D60C32E}" dt="2018-08-08T15:23:25.010" v="936" actId="20577"/>
        <pc:sldMkLst>
          <pc:docMk/>
          <pc:sldMk cId="2728383521" sldId="348"/>
        </pc:sldMkLst>
        <pc:spChg chg="mod">
          <ac:chgData name="jared Eusea" userId="c35ac16b14b0c2c6" providerId="LiveId" clId="{AF49B30D-9224-4FC7-ABB3-4BC53D60C32E}" dt="2018-08-08T15:23:25.010" v="936" actId="20577"/>
          <ac:spMkLst>
            <pc:docMk/>
            <pc:sldMk cId="2728383521" sldId="348"/>
            <ac:spMk id="5" creationId="{00000000-0000-0000-0000-000000000000}"/>
          </ac:spMkLst>
        </pc:spChg>
        <pc:picChg chg="mod">
          <ac:chgData name="jared Eusea" userId="c35ac16b14b0c2c6" providerId="LiveId" clId="{AF49B30D-9224-4FC7-ABB3-4BC53D60C32E}" dt="2018-07-24T14:42:52.239" v="115" actId="962"/>
          <ac:picMkLst>
            <pc:docMk/>
            <pc:sldMk cId="2728383521" sldId="348"/>
            <ac:picMk id="6" creationId="{00000000-0000-0000-0000-000000000000}"/>
          </ac:picMkLst>
        </pc:picChg>
      </pc:sldChg>
      <pc:sldChg chg="modSp">
        <pc:chgData name="jared Eusea" userId="c35ac16b14b0c2c6" providerId="LiveId" clId="{AF49B30D-9224-4FC7-ABB3-4BC53D60C32E}" dt="2018-07-24T14:42:55.689" v="117" actId="962"/>
        <pc:sldMkLst>
          <pc:docMk/>
          <pc:sldMk cId="3925763285" sldId="349"/>
        </pc:sldMkLst>
        <pc:picChg chg="mod">
          <ac:chgData name="jared Eusea" userId="c35ac16b14b0c2c6" providerId="LiveId" clId="{AF49B30D-9224-4FC7-ABB3-4BC53D60C32E}" dt="2018-07-24T14:42:55.689" v="117" actId="962"/>
          <ac:picMkLst>
            <pc:docMk/>
            <pc:sldMk cId="3925763285" sldId="349"/>
            <ac:picMk id="7" creationId="{00000000-0000-0000-0000-000000000000}"/>
          </ac:picMkLst>
        </pc:picChg>
      </pc:sldChg>
      <pc:sldChg chg="modSp">
        <pc:chgData name="jared Eusea" userId="c35ac16b14b0c2c6" providerId="LiveId" clId="{AF49B30D-9224-4FC7-ABB3-4BC53D60C32E}" dt="2018-08-08T15:23:44.698" v="940" actId="20577"/>
        <pc:sldMkLst>
          <pc:docMk/>
          <pc:sldMk cId="1764475569" sldId="350"/>
        </pc:sldMkLst>
        <pc:spChg chg="mod">
          <ac:chgData name="jared Eusea" userId="c35ac16b14b0c2c6" providerId="LiveId" clId="{AF49B30D-9224-4FC7-ABB3-4BC53D60C32E}" dt="2018-08-08T15:23:44.698" v="940" actId="20577"/>
          <ac:spMkLst>
            <pc:docMk/>
            <pc:sldMk cId="1764475569" sldId="350"/>
            <ac:spMk id="5" creationId="{00000000-0000-0000-0000-000000000000}"/>
          </ac:spMkLst>
        </pc:spChg>
        <pc:picChg chg="mod">
          <ac:chgData name="jared Eusea" userId="c35ac16b14b0c2c6" providerId="LiveId" clId="{AF49B30D-9224-4FC7-ABB3-4BC53D60C32E}" dt="2018-07-24T14:43:15.254" v="131" actId="962"/>
          <ac:picMkLst>
            <pc:docMk/>
            <pc:sldMk cId="1764475569" sldId="350"/>
            <ac:picMk id="7" creationId="{00000000-0000-0000-0000-000000000000}"/>
          </ac:picMkLst>
        </pc:picChg>
      </pc:sldChg>
      <pc:sldChg chg="modSp">
        <pc:chgData name="jared Eusea" userId="c35ac16b14b0c2c6" providerId="LiveId" clId="{AF49B30D-9224-4FC7-ABB3-4BC53D60C32E}" dt="2018-08-08T15:23:58.480" v="959" actId="20577"/>
        <pc:sldMkLst>
          <pc:docMk/>
          <pc:sldMk cId="91107401" sldId="352"/>
        </pc:sldMkLst>
        <pc:spChg chg="mod">
          <ac:chgData name="jared Eusea" userId="c35ac16b14b0c2c6" providerId="LiveId" clId="{AF49B30D-9224-4FC7-ABB3-4BC53D60C32E}" dt="2018-08-08T15:23:58.480" v="959" actId="20577"/>
          <ac:spMkLst>
            <pc:docMk/>
            <pc:sldMk cId="91107401" sldId="352"/>
            <ac:spMk id="5" creationId="{00000000-0000-0000-0000-000000000000}"/>
          </ac:spMkLst>
        </pc:spChg>
        <pc:picChg chg="mod">
          <ac:chgData name="jared Eusea" userId="c35ac16b14b0c2c6" providerId="LiveId" clId="{AF49B30D-9224-4FC7-ABB3-4BC53D60C32E}" dt="2018-07-24T14:43:11.682" v="128" actId="962"/>
          <ac:picMkLst>
            <pc:docMk/>
            <pc:sldMk cId="91107401" sldId="352"/>
            <ac:picMk id="7" creationId="{00000000-0000-0000-0000-000000000000}"/>
          </ac:picMkLst>
        </pc:picChg>
      </pc:sldChg>
      <pc:sldChg chg="modSp">
        <pc:chgData name="jared Eusea" userId="c35ac16b14b0c2c6" providerId="LiveId" clId="{AF49B30D-9224-4FC7-ABB3-4BC53D60C32E}" dt="2018-07-24T14:43:09.672" v="126" actId="962"/>
        <pc:sldMkLst>
          <pc:docMk/>
          <pc:sldMk cId="1765911983" sldId="353"/>
        </pc:sldMkLst>
        <pc:picChg chg="mod">
          <ac:chgData name="jared Eusea" userId="c35ac16b14b0c2c6" providerId="LiveId" clId="{AF49B30D-9224-4FC7-ABB3-4BC53D60C32E}" dt="2018-07-24T14:43:09.672" v="126" actId="962"/>
          <ac:picMkLst>
            <pc:docMk/>
            <pc:sldMk cId="1765911983" sldId="353"/>
            <ac:picMk id="6" creationId="{00000000-0000-0000-0000-000000000000}"/>
          </ac:picMkLst>
        </pc:picChg>
      </pc:sldChg>
      <pc:sldChg chg="modSp">
        <pc:chgData name="jared Eusea" userId="c35ac16b14b0c2c6" providerId="LiveId" clId="{AF49B30D-9224-4FC7-ABB3-4BC53D60C32E}" dt="2018-08-08T15:24:10.444" v="963" actId="20577"/>
        <pc:sldMkLst>
          <pc:docMk/>
          <pc:sldMk cId="2144395949" sldId="354"/>
        </pc:sldMkLst>
        <pc:spChg chg="mod">
          <ac:chgData name="jared Eusea" userId="c35ac16b14b0c2c6" providerId="LiveId" clId="{AF49B30D-9224-4FC7-ABB3-4BC53D60C32E}" dt="2018-08-08T15:24:10.444" v="963" actId="20577"/>
          <ac:spMkLst>
            <pc:docMk/>
            <pc:sldMk cId="2144395949" sldId="354"/>
            <ac:spMk id="5" creationId="{00000000-0000-0000-0000-000000000000}"/>
          </ac:spMkLst>
        </pc:spChg>
        <pc:picChg chg="mod">
          <ac:chgData name="jared Eusea" userId="c35ac16b14b0c2c6" providerId="LiveId" clId="{AF49B30D-9224-4FC7-ABB3-4BC53D60C32E}" dt="2018-07-24T14:42:57.927" v="119" actId="962"/>
          <ac:picMkLst>
            <pc:docMk/>
            <pc:sldMk cId="2144395949" sldId="354"/>
            <ac:picMk id="6" creationId="{00000000-0000-0000-0000-000000000000}"/>
          </ac:picMkLst>
        </pc:picChg>
      </pc:sldChg>
      <pc:sldChg chg="modSp">
        <pc:chgData name="jared Eusea" userId="c35ac16b14b0c2c6" providerId="LiveId" clId="{AF49B30D-9224-4FC7-ABB3-4BC53D60C32E}" dt="2018-08-08T15:24:25.030" v="974" actId="20577"/>
        <pc:sldMkLst>
          <pc:docMk/>
          <pc:sldMk cId="4068133578" sldId="355"/>
        </pc:sldMkLst>
        <pc:spChg chg="mod">
          <ac:chgData name="jared Eusea" userId="c35ac16b14b0c2c6" providerId="LiveId" clId="{AF49B30D-9224-4FC7-ABB3-4BC53D60C32E}" dt="2018-08-08T15:24:25.030" v="974" actId="20577"/>
          <ac:spMkLst>
            <pc:docMk/>
            <pc:sldMk cId="4068133578" sldId="355"/>
            <ac:spMk id="5" creationId="{00000000-0000-0000-0000-000000000000}"/>
          </ac:spMkLst>
        </pc:spChg>
        <pc:picChg chg="mod">
          <ac:chgData name="jared Eusea" userId="c35ac16b14b0c2c6" providerId="LiveId" clId="{AF49B30D-9224-4FC7-ABB3-4BC53D60C32E}" dt="2018-07-24T14:43:10.677" v="127" actId="962"/>
          <ac:picMkLst>
            <pc:docMk/>
            <pc:sldMk cId="4068133578" sldId="355"/>
            <ac:picMk id="6" creationId="{00000000-0000-0000-0000-000000000000}"/>
          </ac:picMkLst>
        </pc:picChg>
      </pc:sldChg>
      <pc:sldChg chg="modSp">
        <pc:chgData name="jared Eusea" userId="c35ac16b14b0c2c6" providerId="LiveId" clId="{AF49B30D-9224-4FC7-ABB3-4BC53D60C32E}" dt="2018-07-24T14:42:59.028" v="120" actId="962"/>
        <pc:sldMkLst>
          <pc:docMk/>
          <pc:sldMk cId="1052053906" sldId="356"/>
        </pc:sldMkLst>
        <pc:picChg chg="mod">
          <ac:chgData name="jared Eusea" userId="c35ac16b14b0c2c6" providerId="LiveId" clId="{AF49B30D-9224-4FC7-ABB3-4BC53D60C32E}" dt="2018-07-24T14:42:59.028" v="120" actId="962"/>
          <ac:picMkLst>
            <pc:docMk/>
            <pc:sldMk cId="1052053906" sldId="356"/>
            <ac:picMk id="6" creationId="{00000000-0000-0000-0000-000000000000}"/>
          </ac:picMkLst>
        </pc:picChg>
      </pc:sldChg>
      <pc:sldChg chg="modSp">
        <pc:chgData name="jared Eusea" userId="c35ac16b14b0c2c6" providerId="LiveId" clId="{AF49B30D-9224-4FC7-ABB3-4BC53D60C32E}" dt="2018-07-24T14:43:13.907" v="130" actId="962"/>
        <pc:sldMkLst>
          <pc:docMk/>
          <pc:sldMk cId="2383269378" sldId="360"/>
        </pc:sldMkLst>
        <pc:picChg chg="mod">
          <ac:chgData name="jared Eusea" userId="c35ac16b14b0c2c6" providerId="LiveId" clId="{AF49B30D-9224-4FC7-ABB3-4BC53D60C32E}" dt="2018-07-24T14:43:13.907" v="130" actId="962"/>
          <ac:picMkLst>
            <pc:docMk/>
            <pc:sldMk cId="2383269378" sldId="360"/>
            <ac:picMk id="6" creationId="{00000000-0000-0000-0000-000000000000}"/>
          </ac:picMkLst>
        </pc:picChg>
      </pc:sldChg>
      <pc:sldChg chg="modSp">
        <pc:chgData name="jared Eusea" userId="c35ac16b14b0c2c6" providerId="LiveId" clId="{AF49B30D-9224-4FC7-ABB3-4BC53D60C32E}" dt="2018-08-08T15:25:19.287" v="1004" actId="20577"/>
        <pc:sldMkLst>
          <pc:docMk/>
          <pc:sldMk cId="773964125" sldId="361"/>
        </pc:sldMkLst>
        <pc:spChg chg="mod">
          <ac:chgData name="jared Eusea" userId="c35ac16b14b0c2c6" providerId="LiveId" clId="{AF49B30D-9224-4FC7-ABB3-4BC53D60C32E}" dt="2018-08-08T15:25:19.287" v="1004" actId="20577"/>
          <ac:spMkLst>
            <pc:docMk/>
            <pc:sldMk cId="773964125" sldId="361"/>
            <ac:spMk id="5" creationId="{00000000-0000-0000-0000-000000000000}"/>
          </ac:spMkLst>
        </pc:spChg>
        <pc:picChg chg="mod">
          <ac:chgData name="jared Eusea" userId="c35ac16b14b0c2c6" providerId="LiveId" clId="{AF49B30D-9224-4FC7-ABB3-4BC53D60C32E}" dt="2018-07-24T14:43:01.357" v="122" actId="962"/>
          <ac:picMkLst>
            <pc:docMk/>
            <pc:sldMk cId="773964125" sldId="361"/>
            <ac:picMk id="6" creationId="{00000000-0000-0000-0000-000000000000}"/>
          </ac:picMkLst>
        </pc:picChg>
      </pc:sldChg>
      <pc:sldChg chg="modSp">
        <pc:chgData name="jared Eusea" userId="c35ac16b14b0c2c6" providerId="LiveId" clId="{AF49B30D-9224-4FC7-ABB3-4BC53D60C32E}" dt="2018-08-08T15:25:23.437" v="1011" actId="20577"/>
        <pc:sldMkLst>
          <pc:docMk/>
          <pc:sldMk cId="3875030194" sldId="362"/>
        </pc:sldMkLst>
        <pc:spChg chg="mod">
          <ac:chgData name="jared Eusea" userId="c35ac16b14b0c2c6" providerId="LiveId" clId="{AF49B30D-9224-4FC7-ABB3-4BC53D60C32E}" dt="2018-08-08T15:25:23.437" v="1011" actId="20577"/>
          <ac:spMkLst>
            <pc:docMk/>
            <pc:sldMk cId="3875030194" sldId="362"/>
            <ac:spMk id="5" creationId="{00000000-0000-0000-0000-000000000000}"/>
          </ac:spMkLst>
        </pc:spChg>
        <pc:picChg chg="mod">
          <ac:chgData name="jared Eusea" userId="c35ac16b14b0c2c6" providerId="LiveId" clId="{AF49B30D-9224-4FC7-ABB3-4BC53D60C32E}" dt="2018-07-24T14:43:12.771" v="129" actId="962"/>
          <ac:picMkLst>
            <pc:docMk/>
            <pc:sldMk cId="3875030194" sldId="362"/>
            <ac:picMk id="6" creationId="{00000000-0000-0000-0000-000000000000}"/>
          </ac:picMkLst>
        </pc:picChg>
      </pc:sldChg>
      <pc:sldChg chg="modSp">
        <pc:chgData name="jared Eusea" userId="c35ac16b14b0c2c6" providerId="LiveId" clId="{AF49B30D-9224-4FC7-ABB3-4BC53D60C32E}" dt="2018-08-08T15:25:27.961" v="1020" actId="20577"/>
        <pc:sldMkLst>
          <pc:docMk/>
          <pc:sldMk cId="2102847229" sldId="364"/>
        </pc:sldMkLst>
        <pc:spChg chg="mod">
          <ac:chgData name="jared Eusea" userId="c35ac16b14b0c2c6" providerId="LiveId" clId="{AF49B30D-9224-4FC7-ABB3-4BC53D60C32E}" dt="2018-08-08T15:25:27.961" v="1020" actId="20577"/>
          <ac:spMkLst>
            <pc:docMk/>
            <pc:sldMk cId="2102847229" sldId="364"/>
            <ac:spMk id="5" creationId="{00000000-0000-0000-0000-000000000000}"/>
          </ac:spMkLst>
        </pc:spChg>
        <pc:picChg chg="mod">
          <ac:chgData name="jared Eusea" userId="c35ac16b14b0c2c6" providerId="LiveId" clId="{AF49B30D-9224-4FC7-ABB3-4BC53D60C32E}" dt="2018-07-24T14:43:27.585" v="136" actId="962"/>
          <ac:picMkLst>
            <pc:docMk/>
            <pc:sldMk cId="2102847229" sldId="364"/>
            <ac:picMk id="6" creationId="{00000000-0000-0000-0000-000000000000}"/>
          </ac:picMkLst>
        </pc:picChg>
      </pc:sldChg>
      <pc:sldChg chg="modSp">
        <pc:chgData name="jared Eusea" userId="c35ac16b14b0c2c6" providerId="LiveId" clId="{AF49B30D-9224-4FC7-ABB3-4BC53D60C32E}" dt="2018-07-24T14:43:17.330" v="133" actId="962"/>
        <pc:sldMkLst>
          <pc:docMk/>
          <pc:sldMk cId="2317611898" sldId="367"/>
        </pc:sldMkLst>
        <pc:picChg chg="mod">
          <ac:chgData name="jared Eusea" userId="c35ac16b14b0c2c6" providerId="LiveId" clId="{AF49B30D-9224-4FC7-ABB3-4BC53D60C32E}" dt="2018-07-24T14:43:17.330" v="133" actId="962"/>
          <ac:picMkLst>
            <pc:docMk/>
            <pc:sldMk cId="2317611898" sldId="367"/>
            <ac:picMk id="6" creationId="{00000000-0000-0000-0000-000000000000}"/>
          </ac:picMkLst>
        </pc:picChg>
      </pc:sldChg>
      <pc:sldChg chg="modSp">
        <pc:chgData name="jared Eusea" userId="c35ac16b14b0c2c6" providerId="LiveId" clId="{AF49B30D-9224-4FC7-ABB3-4BC53D60C32E}" dt="2018-08-08T15:02:22.970" v="216" actId="20577"/>
        <pc:sldMkLst>
          <pc:docMk/>
          <pc:sldMk cId="650297095" sldId="373"/>
        </pc:sldMkLst>
        <pc:spChg chg="mod">
          <ac:chgData name="jared Eusea" userId="c35ac16b14b0c2c6" providerId="LiveId" clId="{AF49B30D-9224-4FC7-ABB3-4BC53D60C32E}" dt="2018-08-08T15:02:22.970" v="216" actId="20577"/>
          <ac:spMkLst>
            <pc:docMk/>
            <pc:sldMk cId="650297095" sldId="373"/>
            <ac:spMk id="5" creationId="{00000000-0000-0000-0000-000000000000}"/>
          </ac:spMkLst>
        </pc:spChg>
        <pc:picChg chg="mod">
          <ac:chgData name="jared Eusea" userId="c35ac16b14b0c2c6" providerId="LiveId" clId="{AF49B30D-9224-4FC7-ABB3-4BC53D60C32E}" dt="2018-07-24T14:41:31.836" v="56" actId="962"/>
          <ac:picMkLst>
            <pc:docMk/>
            <pc:sldMk cId="650297095" sldId="373"/>
            <ac:picMk id="6" creationId="{00000000-0000-0000-0000-000000000000}"/>
          </ac:picMkLst>
        </pc:picChg>
      </pc:sldChg>
      <pc:sldChg chg="modSp">
        <pc:chgData name="jared Eusea" userId="c35ac16b14b0c2c6" providerId="LiveId" clId="{AF49B30D-9224-4FC7-ABB3-4BC53D60C32E}" dt="2018-08-08T15:05:14.138" v="375" actId="20577"/>
        <pc:sldMkLst>
          <pc:docMk/>
          <pc:sldMk cId="2836145420" sldId="374"/>
        </pc:sldMkLst>
        <pc:spChg chg="mod">
          <ac:chgData name="jared Eusea" userId="c35ac16b14b0c2c6" providerId="LiveId" clId="{AF49B30D-9224-4FC7-ABB3-4BC53D60C32E}" dt="2018-08-08T15:05:14.138" v="375" actId="20577"/>
          <ac:spMkLst>
            <pc:docMk/>
            <pc:sldMk cId="2836145420" sldId="374"/>
            <ac:spMk id="5" creationId="{00000000-0000-0000-0000-000000000000}"/>
          </ac:spMkLst>
        </pc:spChg>
        <pc:picChg chg="mod">
          <ac:chgData name="jared Eusea" userId="c35ac16b14b0c2c6" providerId="LiveId" clId="{AF49B30D-9224-4FC7-ABB3-4BC53D60C32E}" dt="2018-07-24T14:41:39.495" v="63" actId="962"/>
          <ac:picMkLst>
            <pc:docMk/>
            <pc:sldMk cId="2836145420" sldId="374"/>
            <ac:picMk id="6" creationId="{00000000-0000-0000-0000-000000000000}"/>
          </ac:picMkLst>
        </pc:picChg>
      </pc:sldChg>
      <pc:sldChg chg="modSp">
        <pc:chgData name="jared Eusea" userId="c35ac16b14b0c2c6" providerId="LiveId" clId="{AF49B30D-9224-4FC7-ABB3-4BC53D60C32E}" dt="2018-08-08T15:05:48.733" v="419" actId="20577"/>
        <pc:sldMkLst>
          <pc:docMk/>
          <pc:sldMk cId="1094321693" sldId="375"/>
        </pc:sldMkLst>
        <pc:spChg chg="mod">
          <ac:chgData name="jared Eusea" userId="c35ac16b14b0c2c6" providerId="LiveId" clId="{AF49B30D-9224-4FC7-ABB3-4BC53D60C32E}" dt="2018-08-08T15:05:48.733" v="419" actId="20577"/>
          <ac:spMkLst>
            <pc:docMk/>
            <pc:sldMk cId="1094321693" sldId="375"/>
            <ac:spMk id="5" creationId="{00000000-0000-0000-0000-000000000000}"/>
          </ac:spMkLst>
        </pc:spChg>
        <pc:picChg chg="mod">
          <ac:chgData name="jared Eusea" userId="c35ac16b14b0c2c6" providerId="LiveId" clId="{AF49B30D-9224-4FC7-ABB3-4BC53D60C32E}" dt="2018-07-24T14:40:57.327" v="26" actId="962"/>
          <ac:picMkLst>
            <pc:docMk/>
            <pc:sldMk cId="1094321693" sldId="375"/>
            <ac:picMk id="9" creationId="{00000000-0000-0000-0000-000000000000}"/>
          </ac:picMkLst>
        </pc:picChg>
      </pc:sldChg>
      <pc:sldChg chg="modSp">
        <pc:chgData name="jared Eusea" userId="c35ac16b14b0c2c6" providerId="LiveId" clId="{AF49B30D-9224-4FC7-ABB3-4BC53D60C32E}" dt="2018-08-08T15:07:30.764" v="440" actId="20577"/>
        <pc:sldMkLst>
          <pc:docMk/>
          <pc:sldMk cId="2812826219" sldId="376"/>
        </pc:sldMkLst>
        <pc:spChg chg="mod">
          <ac:chgData name="jared Eusea" userId="c35ac16b14b0c2c6" providerId="LiveId" clId="{AF49B30D-9224-4FC7-ABB3-4BC53D60C32E}" dt="2018-08-08T15:07:30.764" v="440" actId="20577"/>
          <ac:spMkLst>
            <pc:docMk/>
            <pc:sldMk cId="2812826219" sldId="376"/>
            <ac:spMk id="5" creationId="{00000000-0000-0000-0000-000000000000}"/>
          </ac:spMkLst>
        </pc:spChg>
        <pc:picChg chg="mod">
          <ac:chgData name="jared Eusea" userId="c35ac16b14b0c2c6" providerId="LiveId" clId="{AF49B30D-9224-4FC7-ABB3-4BC53D60C32E}" dt="2018-07-24T14:40:56.321" v="25" actId="962"/>
          <ac:picMkLst>
            <pc:docMk/>
            <pc:sldMk cId="2812826219" sldId="376"/>
            <ac:picMk id="6" creationId="{00000000-0000-0000-0000-000000000000}"/>
          </ac:picMkLst>
        </pc:picChg>
      </pc:sldChg>
      <pc:sldChg chg="modSp">
        <pc:chgData name="jared Eusea" userId="c35ac16b14b0c2c6" providerId="LiveId" clId="{AF49B30D-9224-4FC7-ABB3-4BC53D60C32E}" dt="2018-08-08T15:03:34.708" v="240" actId="14100"/>
        <pc:sldMkLst>
          <pc:docMk/>
          <pc:sldMk cId="586358418" sldId="378"/>
        </pc:sldMkLst>
        <pc:spChg chg="mod">
          <ac:chgData name="jared Eusea" userId="c35ac16b14b0c2c6" providerId="LiveId" clId="{AF49B30D-9224-4FC7-ABB3-4BC53D60C32E}" dt="2018-08-08T15:03:34.708" v="240" actId="14100"/>
          <ac:spMkLst>
            <pc:docMk/>
            <pc:sldMk cId="586358418" sldId="378"/>
            <ac:spMk id="5" creationId="{00000000-0000-0000-0000-000000000000}"/>
          </ac:spMkLst>
        </pc:spChg>
        <pc:picChg chg="mod">
          <ac:chgData name="jared Eusea" userId="c35ac16b14b0c2c6" providerId="LiveId" clId="{AF49B30D-9224-4FC7-ABB3-4BC53D60C32E}" dt="2018-07-24T14:41:25.970" v="50" actId="962"/>
          <ac:picMkLst>
            <pc:docMk/>
            <pc:sldMk cId="586358418" sldId="378"/>
            <ac:picMk id="6" creationId="{00000000-0000-0000-0000-000000000000}"/>
          </ac:picMkLst>
        </pc:picChg>
      </pc:sldChg>
      <pc:sldChg chg="modSp">
        <pc:chgData name="jared Eusea" userId="c35ac16b14b0c2c6" providerId="LiveId" clId="{AF49B30D-9224-4FC7-ABB3-4BC53D60C32E}" dt="2018-08-08T15:04:25.523" v="326" actId="20577"/>
        <pc:sldMkLst>
          <pc:docMk/>
          <pc:sldMk cId="476364955" sldId="379"/>
        </pc:sldMkLst>
        <pc:spChg chg="mod">
          <ac:chgData name="jared Eusea" userId="c35ac16b14b0c2c6" providerId="LiveId" clId="{AF49B30D-9224-4FC7-ABB3-4BC53D60C32E}" dt="2018-08-08T15:04:25.523" v="326" actId="20577"/>
          <ac:spMkLst>
            <pc:docMk/>
            <pc:sldMk cId="476364955" sldId="379"/>
            <ac:spMk id="5" creationId="{00000000-0000-0000-0000-000000000000}"/>
          </ac:spMkLst>
        </pc:spChg>
        <pc:picChg chg="mod">
          <ac:chgData name="jared Eusea" userId="c35ac16b14b0c2c6" providerId="LiveId" clId="{AF49B30D-9224-4FC7-ABB3-4BC53D60C32E}" dt="2018-07-24T14:40:13.033" v="14" actId="962"/>
          <ac:picMkLst>
            <pc:docMk/>
            <pc:sldMk cId="476364955" sldId="379"/>
            <ac:picMk id="6" creationId="{00000000-0000-0000-0000-000000000000}"/>
          </ac:picMkLst>
        </pc:picChg>
      </pc:sldChg>
      <pc:sldChg chg="modSp">
        <pc:chgData name="jared Eusea" userId="c35ac16b14b0c2c6" providerId="LiveId" clId="{AF49B30D-9224-4FC7-ABB3-4BC53D60C32E}" dt="2018-08-08T15:05:05.710" v="368" actId="20577"/>
        <pc:sldMkLst>
          <pc:docMk/>
          <pc:sldMk cId="1101108582" sldId="380"/>
        </pc:sldMkLst>
        <pc:spChg chg="mod">
          <ac:chgData name="jared Eusea" userId="c35ac16b14b0c2c6" providerId="LiveId" clId="{AF49B30D-9224-4FC7-ABB3-4BC53D60C32E}" dt="2018-08-08T15:05:05.710" v="368" actId="20577"/>
          <ac:spMkLst>
            <pc:docMk/>
            <pc:sldMk cId="1101108582" sldId="380"/>
            <ac:spMk id="5" creationId="{00000000-0000-0000-0000-000000000000}"/>
          </ac:spMkLst>
        </pc:spChg>
        <pc:picChg chg="mod">
          <ac:chgData name="jared Eusea" userId="c35ac16b14b0c2c6" providerId="LiveId" clId="{AF49B30D-9224-4FC7-ABB3-4BC53D60C32E}" dt="2018-07-24T14:41:30.900" v="55" actId="962"/>
          <ac:picMkLst>
            <pc:docMk/>
            <pc:sldMk cId="1101108582" sldId="380"/>
            <ac:picMk id="6" creationId="{00000000-0000-0000-0000-000000000000}"/>
          </ac:picMkLst>
        </pc:picChg>
      </pc:sldChg>
      <pc:sldChg chg="modSp">
        <pc:chgData name="jared Eusea" userId="c35ac16b14b0c2c6" providerId="LiveId" clId="{AF49B30D-9224-4FC7-ABB3-4BC53D60C32E}" dt="2018-08-08T15:05:25.887" v="394" actId="20577"/>
        <pc:sldMkLst>
          <pc:docMk/>
          <pc:sldMk cId="783456310" sldId="383"/>
        </pc:sldMkLst>
        <pc:spChg chg="mod">
          <ac:chgData name="jared Eusea" userId="c35ac16b14b0c2c6" providerId="LiveId" clId="{AF49B30D-9224-4FC7-ABB3-4BC53D60C32E}" dt="2018-08-08T15:05:25.887" v="394" actId="20577"/>
          <ac:spMkLst>
            <pc:docMk/>
            <pc:sldMk cId="783456310" sldId="383"/>
            <ac:spMk id="5" creationId="{00000000-0000-0000-0000-000000000000}"/>
          </ac:spMkLst>
        </pc:spChg>
        <pc:picChg chg="mod">
          <ac:chgData name="jared Eusea" userId="c35ac16b14b0c2c6" providerId="LiveId" clId="{AF49B30D-9224-4FC7-ABB3-4BC53D60C32E}" dt="2018-07-24T14:41:32.831" v="57" actId="962"/>
          <ac:picMkLst>
            <pc:docMk/>
            <pc:sldMk cId="783456310" sldId="383"/>
            <ac:picMk id="6" creationId="{00000000-0000-0000-0000-000000000000}"/>
          </ac:picMkLst>
        </pc:picChg>
      </pc:sldChg>
      <pc:sldChg chg="modSp">
        <pc:chgData name="jared Eusea" userId="c35ac16b14b0c2c6" providerId="LiveId" clId="{AF49B30D-9224-4FC7-ABB3-4BC53D60C32E}" dt="2018-08-08T15:05:19.877" v="384" actId="20577"/>
        <pc:sldMkLst>
          <pc:docMk/>
          <pc:sldMk cId="3539773629" sldId="384"/>
        </pc:sldMkLst>
        <pc:spChg chg="mod">
          <ac:chgData name="jared Eusea" userId="c35ac16b14b0c2c6" providerId="LiveId" clId="{AF49B30D-9224-4FC7-ABB3-4BC53D60C32E}" dt="2018-08-08T15:05:19.877" v="384" actId="20577"/>
          <ac:spMkLst>
            <pc:docMk/>
            <pc:sldMk cId="3539773629" sldId="384"/>
            <ac:spMk id="5" creationId="{00000000-0000-0000-0000-000000000000}"/>
          </ac:spMkLst>
        </pc:spChg>
        <pc:picChg chg="mod">
          <ac:chgData name="jared Eusea" userId="c35ac16b14b0c2c6" providerId="LiveId" clId="{AF49B30D-9224-4FC7-ABB3-4BC53D60C32E}" dt="2018-07-24T14:42:13.174" v="92" actId="962"/>
          <ac:picMkLst>
            <pc:docMk/>
            <pc:sldMk cId="3539773629" sldId="384"/>
            <ac:picMk id="6" creationId="{00000000-0000-0000-0000-000000000000}"/>
          </ac:picMkLst>
        </pc:picChg>
      </pc:sldChg>
      <pc:sldChg chg="modSp">
        <pc:chgData name="jared Eusea" userId="c35ac16b14b0c2c6" providerId="LiveId" clId="{AF49B30D-9224-4FC7-ABB3-4BC53D60C32E}" dt="2018-08-08T15:05:44.374" v="412" actId="20577"/>
        <pc:sldMkLst>
          <pc:docMk/>
          <pc:sldMk cId="344094867" sldId="385"/>
        </pc:sldMkLst>
        <pc:spChg chg="mod">
          <ac:chgData name="jared Eusea" userId="c35ac16b14b0c2c6" providerId="LiveId" clId="{AF49B30D-9224-4FC7-ABB3-4BC53D60C32E}" dt="2018-08-08T15:05:44.374" v="412" actId="20577"/>
          <ac:spMkLst>
            <pc:docMk/>
            <pc:sldMk cId="344094867" sldId="385"/>
            <ac:spMk id="5" creationId="{00000000-0000-0000-0000-000000000000}"/>
          </ac:spMkLst>
        </pc:spChg>
        <pc:picChg chg="mod">
          <ac:chgData name="jared Eusea" userId="c35ac16b14b0c2c6" providerId="LiveId" clId="{AF49B30D-9224-4FC7-ABB3-4BC53D60C32E}" dt="2018-07-24T14:40:58.400" v="27" actId="962"/>
          <ac:picMkLst>
            <pc:docMk/>
            <pc:sldMk cId="344094867" sldId="385"/>
            <ac:picMk id="9" creationId="{00000000-0000-0000-0000-000000000000}"/>
          </ac:picMkLst>
        </pc:picChg>
      </pc:sldChg>
      <pc:sldChg chg="modSp">
        <pc:chgData name="jared Eusea" userId="c35ac16b14b0c2c6" providerId="LiveId" clId="{AF49B30D-9224-4FC7-ABB3-4BC53D60C32E}" dt="2018-08-08T15:05:36.471" v="402" actId="20577"/>
        <pc:sldMkLst>
          <pc:docMk/>
          <pc:sldMk cId="3355433720" sldId="386"/>
        </pc:sldMkLst>
        <pc:spChg chg="mod">
          <ac:chgData name="jared Eusea" userId="c35ac16b14b0c2c6" providerId="LiveId" clId="{AF49B30D-9224-4FC7-ABB3-4BC53D60C32E}" dt="2018-08-08T15:05:36.471" v="402" actId="20577"/>
          <ac:spMkLst>
            <pc:docMk/>
            <pc:sldMk cId="3355433720" sldId="386"/>
            <ac:spMk id="5" creationId="{00000000-0000-0000-0000-000000000000}"/>
          </ac:spMkLst>
        </pc:spChg>
        <pc:picChg chg="mod">
          <ac:chgData name="jared Eusea" userId="c35ac16b14b0c2c6" providerId="LiveId" clId="{AF49B30D-9224-4FC7-ABB3-4BC53D60C32E}" dt="2018-07-24T14:41:35.574" v="59" actId="962"/>
          <ac:picMkLst>
            <pc:docMk/>
            <pc:sldMk cId="3355433720" sldId="386"/>
            <ac:picMk id="9" creationId="{00000000-0000-0000-0000-000000000000}"/>
          </ac:picMkLst>
        </pc:picChg>
      </pc:sldChg>
      <pc:sldChg chg="modSp">
        <pc:chgData name="jared Eusea" userId="c35ac16b14b0c2c6" providerId="LiveId" clId="{AF49B30D-9224-4FC7-ABB3-4BC53D60C32E}" dt="2018-08-08T15:20:40.159" v="842" actId="20577"/>
        <pc:sldMkLst>
          <pc:docMk/>
          <pc:sldMk cId="4010529623" sldId="387"/>
        </pc:sldMkLst>
        <pc:spChg chg="mod">
          <ac:chgData name="jared Eusea" userId="c35ac16b14b0c2c6" providerId="LiveId" clId="{AF49B30D-9224-4FC7-ABB3-4BC53D60C32E}" dt="2018-08-08T15:20:40.159" v="842" actId="20577"/>
          <ac:spMkLst>
            <pc:docMk/>
            <pc:sldMk cId="4010529623" sldId="387"/>
            <ac:spMk id="5" creationId="{00000000-0000-0000-0000-000000000000}"/>
          </ac:spMkLst>
        </pc:spChg>
        <pc:picChg chg="mod">
          <ac:chgData name="jared Eusea" userId="c35ac16b14b0c2c6" providerId="LiveId" clId="{AF49B30D-9224-4FC7-ABB3-4BC53D60C32E}" dt="2018-07-24T14:42:14.586" v="93" actId="962"/>
          <ac:picMkLst>
            <pc:docMk/>
            <pc:sldMk cId="4010529623" sldId="387"/>
            <ac:picMk id="6" creationId="{00000000-0000-0000-0000-000000000000}"/>
          </ac:picMkLst>
        </pc:picChg>
      </pc:sldChg>
      <pc:sldChg chg="modSp">
        <pc:chgData name="jared Eusea" userId="c35ac16b14b0c2c6" providerId="LiveId" clId="{AF49B30D-9224-4FC7-ABB3-4BC53D60C32E}" dt="2018-08-08T15:10:06.697" v="566" actId="20577"/>
        <pc:sldMkLst>
          <pc:docMk/>
          <pc:sldMk cId="3025728677" sldId="388"/>
        </pc:sldMkLst>
        <pc:spChg chg="mod">
          <ac:chgData name="jared Eusea" userId="c35ac16b14b0c2c6" providerId="LiveId" clId="{AF49B30D-9224-4FC7-ABB3-4BC53D60C32E}" dt="2018-08-08T15:10:06.697" v="566" actId="20577"/>
          <ac:spMkLst>
            <pc:docMk/>
            <pc:sldMk cId="3025728677" sldId="388"/>
            <ac:spMk id="5" creationId="{00000000-0000-0000-0000-000000000000}"/>
          </ac:spMkLst>
        </pc:spChg>
        <pc:picChg chg="mod">
          <ac:chgData name="jared Eusea" userId="c35ac16b14b0c2c6" providerId="LiveId" clId="{AF49B30D-9224-4FC7-ABB3-4BC53D60C32E}" dt="2018-07-24T14:41:07.255" v="35" actId="962"/>
          <ac:picMkLst>
            <pc:docMk/>
            <pc:sldMk cId="3025728677" sldId="388"/>
            <ac:picMk id="6" creationId="{00000000-0000-0000-0000-000000000000}"/>
          </ac:picMkLst>
        </pc:picChg>
      </pc:sldChg>
      <pc:sldChg chg="modSp">
        <pc:chgData name="jared Eusea" userId="c35ac16b14b0c2c6" providerId="LiveId" clId="{AF49B30D-9224-4FC7-ABB3-4BC53D60C32E}" dt="2018-08-08T15:02:34.941" v="235" actId="20577"/>
        <pc:sldMkLst>
          <pc:docMk/>
          <pc:sldMk cId="2844535099" sldId="389"/>
        </pc:sldMkLst>
        <pc:spChg chg="mod">
          <ac:chgData name="jared Eusea" userId="c35ac16b14b0c2c6" providerId="LiveId" clId="{AF49B30D-9224-4FC7-ABB3-4BC53D60C32E}" dt="2018-08-08T15:02:34.941" v="235" actId="20577"/>
          <ac:spMkLst>
            <pc:docMk/>
            <pc:sldMk cId="2844535099" sldId="389"/>
            <ac:spMk id="5" creationId="{00000000-0000-0000-0000-000000000000}"/>
          </ac:spMkLst>
        </pc:spChg>
        <pc:picChg chg="mod">
          <ac:chgData name="jared Eusea" userId="c35ac16b14b0c2c6" providerId="LiveId" clId="{AF49B30D-9224-4FC7-ABB3-4BC53D60C32E}" dt="2018-07-24T14:40:16.571" v="17" actId="962"/>
          <ac:picMkLst>
            <pc:docMk/>
            <pc:sldMk cId="2844535099" sldId="389"/>
            <ac:picMk id="6" creationId="{00000000-0000-0000-0000-000000000000}"/>
          </ac:picMkLst>
        </pc:picChg>
      </pc:sldChg>
      <pc:sldChg chg="modSp">
        <pc:chgData name="jared Eusea" userId="c35ac16b14b0c2c6" providerId="LiveId" clId="{AF49B30D-9224-4FC7-ABB3-4BC53D60C32E}" dt="2018-08-08T15:10:57.588" v="587" actId="20577"/>
        <pc:sldMkLst>
          <pc:docMk/>
          <pc:sldMk cId="2447576852" sldId="391"/>
        </pc:sldMkLst>
        <pc:spChg chg="mod">
          <ac:chgData name="jared Eusea" userId="c35ac16b14b0c2c6" providerId="LiveId" clId="{AF49B30D-9224-4FC7-ABB3-4BC53D60C32E}" dt="2018-08-08T15:10:57.588" v="587" actId="20577"/>
          <ac:spMkLst>
            <pc:docMk/>
            <pc:sldMk cId="2447576852" sldId="391"/>
            <ac:spMk id="5" creationId="{00000000-0000-0000-0000-000000000000}"/>
          </ac:spMkLst>
        </pc:spChg>
        <pc:picChg chg="mod">
          <ac:chgData name="jared Eusea" userId="c35ac16b14b0c2c6" providerId="LiveId" clId="{AF49B30D-9224-4FC7-ABB3-4BC53D60C32E}" dt="2018-07-24T14:41:22.028" v="48" actId="962"/>
          <ac:picMkLst>
            <pc:docMk/>
            <pc:sldMk cId="2447576852" sldId="391"/>
            <ac:picMk id="6" creationId="{00000000-0000-0000-0000-000000000000}"/>
          </ac:picMkLst>
        </pc:picChg>
      </pc:sldChg>
      <pc:sldChg chg="modSp">
        <pc:chgData name="jared Eusea" userId="c35ac16b14b0c2c6" providerId="LiveId" clId="{AF49B30D-9224-4FC7-ABB3-4BC53D60C32E}" dt="2018-08-08T15:11:13.358" v="602" actId="20577"/>
        <pc:sldMkLst>
          <pc:docMk/>
          <pc:sldMk cId="788388901" sldId="392"/>
        </pc:sldMkLst>
        <pc:spChg chg="mod">
          <ac:chgData name="jared Eusea" userId="c35ac16b14b0c2c6" providerId="LiveId" clId="{AF49B30D-9224-4FC7-ABB3-4BC53D60C32E}" dt="2018-08-08T15:11:13.358" v="602" actId="20577"/>
          <ac:spMkLst>
            <pc:docMk/>
            <pc:sldMk cId="788388901" sldId="392"/>
            <ac:spMk id="5" creationId="{00000000-0000-0000-0000-000000000000}"/>
          </ac:spMkLst>
        </pc:spChg>
        <pc:picChg chg="mod">
          <ac:chgData name="jared Eusea" userId="c35ac16b14b0c2c6" providerId="LiveId" clId="{AF49B30D-9224-4FC7-ABB3-4BC53D60C32E}" dt="2018-07-24T14:41:18.546" v="45" actId="962"/>
          <ac:picMkLst>
            <pc:docMk/>
            <pc:sldMk cId="788388901" sldId="392"/>
            <ac:picMk id="6" creationId="{00000000-0000-0000-0000-000000000000}"/>
          </ac:picMkLst>
        </pc:picChg>
      </pc:sldChg>
      <pc:sldChg chg="modSp">
        <pc:chgData name="jared Eusea" userId="c35ac16b14b0c2c6" providerId="LiveId" clId="{AF49B30D-9224-4FC7-ABB3-4BC53D60C32E}" dt="2018-08-08T15:15:33.503" v="689" actId="20577"/>
        <pc:sldMkLst>
          <pc:docMk/>
          <pc:sldMk cId="3434159170" sldId="393"/>
        </pc:sldMkLst>
        <pc:spChg chg="mod">
          <ac:chgData name="jared Eusea" userId="c35ac16b14b0c2c6" providerId="LiveId" clId="{AF49B30D-9224-4FC7-ABB3-4BC53D60C32E}" dt="2018-08-08T15:15:33.503" v="689" actId="20577"/>
          <ac:spMkLst>
            <pc:docMk/>
            <pc:sldMk cId="3434159170" sldId="393"/>
            <ac:spMk id="5" creationId="{00000000-0000-0000-0000-000000000000}"/>
          </ac:spMkLst>
        </pc:spChg>
        <pc:picChg chg="mod">
          <ac:chgData name="jared Eusea" userId="c35ac16b14b0c2c6" providerId="LiveId" clId="{AF49B30D-9224-4FC7-ABB3-4BC53D60C32E}" dt="2018-07-24T14:41:46.640" v="70" actId="962"/>
          <ac:picMkLst>
            <pc:docMk/>
            <pc:sldMk cId="3434159170" sldId="393"/>
            <ac:picMk id="6" creationId="{00000000-0000-0000-0000-000000000000}"/>
          </ac:picMkLst>
        </pc:picChg>
      </pc:sldChg>
      <pc:sldChg chg="addSp delSp modSp">
        <pc:chgData name="jared Eusea" userId="c35ac16b14b0c2c6" providerId="LiveId" clId="{AF49B30D-9224-4FC7-ABB3-4BC53D60C32E}" dt="2018-08-08T15:15:41.652" v="701" actId="20577"/>
        <pc:sldMkLst>
          <pc:docMk/>
          <pc:sldMk cId="3378373489" sldId="394"/>
        </pc:sldMkLst>
        <pc:spChg chg="mod">
          <ac:chgData name="jared Eusea" userId="c35ac16b14b0c2c6" providerId="LiveId" clId="{AF49B30D-9224-4FC7-ABB3-4BC53D60C32E}" dt="2018-08-08T15:15:41.652" v="701" actId="20577"/>
          <ac:spMkLst>
            <pc:docMk/>
            <pc:sldMk cId="3378373489" sldId="394"/>
            <ac:spMk id="5" creationId="{00000000-0000-0000-0000-000000000000}"/>
          </ac:spMkLst>
        </pc:spChg>
        <pc:picChg chg="del mod">
          <ac:chgData name="jared Eusea" userId="c35ac16b14b0c2c6" providerId="LiveId" clId="{AF49B30D-9224-4FC7-ABB3-4BC53D60C32E}" dt="2018-07-24T15:36:44.464" v="139" actId="478"/>
          <ac:picMkLst>
            <pc:docMk/>
            <pc:sldMk cId="3378373489" sldId="394"/>
            <ac:picMk id="6" creationId="{00000000-0000-0000-0000-000000000000}"/>
          </ac:picMkLst>
        </pc:picChg>
        <pc:picChg chg="add">
          <ac:chgData name="jared Eusea" userId="c35ac16b14b0c2c6" providerId="LiveId" clId="{AF49B30D-9224-4FC7-ABB3-4BC53D60C32E}" dt="2018-07-24T15:36:44.955" v="140" actId="20577"/>
          <ac:picMkLst>
            <pc:docMk/>
            <pc:sldMk cId="3378373489" sldId="394"/>
            <ac:picMk id="7" creationId="{6BE38669-46DC-45DE-AF18-D7BB5668BA59}"/>
          </ac:picMkLst>
        </pc:picChg>
      </pc:sldChg>
      <pc:sldChg chg="modSp">
        <pc:chgData name="jared Eusea" userId="c35ac16b14b0c2c6" providerId="LiveId" clId="{AF49B30D-9224-4FC7-ABB3-4BC53D60C32E}" dt="2018-08-08T15:16:30.382" v="730" actId="20577"/>
        <pc:sldMkLst>
          <pc:docMk/>
          <pc:sldMk cId="3149818981" sldId="395"/>
        </pc:sldMkLst>
        <pc:spChg chg="mod">
          <ac:chgData name="jared Eusea" userId="c35ac16b14b0c2c6" providerId="LiveId" clId="{AF49B30D-9224-4FC7-ABB3-4BC53D60C32E}" dt="2018-08-08T15:16:30.382" v="730" actId="20577"/>
          <ac:spMkLst>
            <pc:docMk/>
            <pc:sldMk cId="3149818981" sldId="395"/>
            <ac:spMk id="5" creationId="{00000000-0000-0000-0000-000000000000}"/>
          </ac:spMkLst>
        </pc:spChg>
        <pc:picChg chg="mod">
          <ac:chgData name="jared Eusea" userId="c35ac16b14b0c2c6" providerId="LiveId" clId="{AF49B30D-9224-4FC7-ABB3-4BC53D60C32E}" dt="2018-07-24T14:41:42.607" v="66" actId="962"/>
          <ac:picMkLst>
            <pc:docMk/>
            <pc:sldMk cId="3149818981" sldId="395"/>
            <ac:picMk id="6" creationId="{00000000-0000-0000-0000-000000000000}"/>
          </ac:picMkLst>
        </pc:picChg>
      </pc:sldChg>
      <pc:sldChg chg="modSp">
        <pc:chgData name="jared Eusea" userId="c35ac16b14b0c2c6" providerId="LiveId" clId="{AF49B30D-9224-4FC7-ABB3-4BC53D60C32E}" dt="2018-08-08T15:18:12.293" v="739" actId="20577"/>
        <pc:sldMkLst>
          <pc:docMk/>
          <pc:sldMk cId="744677144" sldId="396"/>
        </pc:sldMkLst>
        <pc:spChg chg="mod">
          <ac:chgData name="jared Eusea" userId="c35ac16b14b0c2c6" providerId="LiveId" clId="{AF49B30D-9224-4FC7-ABB3-4BC53D60C32E}" dt="2018-08-08T15:18:12.293" v="739" actId="20577"/>
          <ac:spMkLst>
            <pc:docMk/>
            <pc:sldMk cId="744677144" sldId="396"/>
            <ac:spMk id="5" creationId="{00000000-0000-0000-0000-000000000000}"/>
          </ac:spMkLst>
        </pc:spChg>
        <pc:picChg chg="mod">
          <ac:chgData name="jared Eusea" userId="c35ac16b14b0c2c6" providerId="LiveId" clId="{AF49B30D-9224-4FC7-ABB3-4BC53D60C32E}" dt="2018-07-24T14:41:56.409" v="77" actId="962"/>
          <ac:picMkLst>
            <pc:docMk/>
            <pc:sldMk cId="744677144" sldId="396"/>
            <ac:picMk id="6" creationId="{00000000-0000-0000-0000-000000000000}"/>
          </ac:picMkLst>
        </pc:picChg>
      </pc:sldChg>
      <pc:sldChg chg="modSp">
        <pc:chgData name="jared Eusea" userId="c35ac16b14b0c2c6" providerId="LiveId" clId="{AF49B30D-9224-4FC7-ABB3-4BC53D60C32E}" dt="2018-08-08T15:19:11.950" v="780" actId="20577"/>
        <pc:sldMkLst>
          <pc:docMk/>
          <pc:sldMk cId="2534100723" sldId="397"/>
        </pc:sldMkLst>
        <pc:spChg chg="mod">
          <ac:chgData name="jared Eusea" userId="c35ac16b14b0c2c6" providerId="LiveId" clId="{AF49B30D-9224-4FC7-ABB3-4BC53D60C32E}" dt="2018-08-08T15:19:11.950" v="780" actId="20577"/>
          <ac:spMkLst>
            <pc:docMk/>
            <pc:sldMk cId="2534100723" sldId="397"/>
            <ac:spMk id="5" creationId="{00000000-0000-0000-0000-000000000000}"/>
          </ac:spMkLst>
        </pc:spChg>
        <pc:picChg chg="mod">
          <ac:chgData name="jared Eusea" userId="c35ac16b14b0c2c6" providerId="LiveId" clId="{AF49B30D-9224-4FC7-ABB3-4BC53D60C32E}" dt="2018-07-24T14:41:57.486" v="78" actId="962"/>
          <ac:picMkLst>
            <pc:docMk/>
            <pc:sldMk cId="2534100723" sldId="397"/>
            <ac:picMk id="6" creationId="{00000000-0000-0000-0000-000000000000}"/>
          </ac:picMkLst>
        </pc:picChg>
      </pc:sldChg>
      <pc:sldChg chg="modSp">
        <pc:chgData name="jared Eusea" userId="c35ac16b14b0c2c6" providerId="LiveId" clId="{AF49B30D-9224-4FC7-ABB3-4BC53D60C32E}" dt="2018-08-08T15:20:07.159" v="826" actId="20577"/>
        <pc:sldMkLst>
          <pc:docMk/>
          <pc:sldMk cId="2183366949" sldId="399"/>
        </pc:sldMkLst>
        <pc:spChg chg="mod">
          <ac:chgData name="jared Eusea" userId="c35ac16b14b0c2c6" providerId="LiveId" clId="{AF49B30D-9224-4FC7-ABB3-4BC53D60C32E}" dt="2018-08-08T15:20:07.159" v="826" actId="20577"/>
          <ac:spMkLst>
            <pc:docMk/>
            <pc:sldMk cId="2183366949" sldId="399"/>
            <ac:spMk id="5" creationId="{00000000-0000-0000-0000-000000000000}"/>
          </ac:spMkLst>
        </pc:spChg>
        <pc:picChg chg="mod">
          <ac:chgData name="jared Eusea" userId="c35ac16b14b0c2c6" providerId="LiveId" clId="{AF49B30D-9224-4FC7-ABB3-4BC53D60C32E}" dt="2018-07-24T14:42:25.957" v="99" actId="962"/>
          <ac:picMkLst>
            <pc:docMk/>
            <pc:sldMk cId="2183366949" sldId="399"/>
            <ac:picMk id="6" creationId="{00000000-0000-0000-0000-000000000000}"/>
          </ac:picMkLst>
        </pc:picChg>
      </pc:sldChg>
      <pc:sldChg chg="modSp">
        <pc:chgData name="jared Eusea" userId="c35ac16b14b0c2c6" providerId="LiveId" clId="{AF49B30D-9224-4FC7-ABB3-4BC53D60C32E}" dt="2018-08-08T15:20:30.054" v="838" actId="6549"/>
        <pc:sldMkLst>
          <pc:docMk/>
          <pc:sldMk cId="2765555906" sldId="401"/>
        </pc:sldMkLst>
        <pc:spChg chg="mod">
          <ac:chgData name="jared Eusea" userId="c35ac16b14b0c2c6" providerId="LiveId" clId="{AF49B30D-9224-4FC7-ABB3-4BC53D60C32E}" dt="2018-08-08T15:20:30.054" v="838" actId="6549"/>
          <ac:spMkLst>
            <pc:docMk/>
            <pc:sldMk cId="2765555906" sldId="401"/>
            <ac:spMk id="5" creationId="{00000000-0000-0000-0000-000000000000}"/>
          </ac:spMkLst>
        </pc:spChg>
        <pc:picChg chg="mod">
          <ac:chgData name="jared Eusea" userId="c35ac16b14b0c2c6" providerId="LiveId" clId="{AF49B30D-9224-4FC7-ABB3-4BC53D60C32E}" dt="2018-07-24T14:42:31.237" v="102" actId="962"/>
          <ac:picMkLst>
            <pc:docMk/>
            <pc:sldMk cId="2765555906" sldId="401"/>
            <ac:picMk id="6" creationId="{00000000-0000-0000-0000-000000000000}"/>
          </ac:picMkLst>
        </pc:picChg>
      </pc:sldChg>
      <pc:sldChg chg="modSp">
        <pc:chgData name="jared Eusea" userId="c35ac16b14b0c2c6" providerId="LiveId" clId="{AF49B30D-9224-4FC7-ABB3-4BC53D60C32E}" dt="2018-08-08T15:21:06.938" v="869" actId="20577"/>
        <pc:sldMkLst>
          <pc:docMk/>
          <pc:sldMk cId="2776895703" sldId="402"/>
        </pc:sldMkLst>
        <pc:spChg chg="mod">
          <ac:chgData name="jared Eusea" userId="c35ac16b14b0c2c6" providerId="LiveId" clId="{AF49B30D-9224-4FC7-ABB3-4BC53D60C32E}" dt="2018-08-08T15:21:06.938" v="869" actId="20577"/>
          <ac:spMkLst>
            <pc:docMk/>
            <pc:sldMk cId="2776895703" sldId="402"/>
            <ac:spMk id="5" creationId="{00000000-0000-0000-0000-000000000000}"/>
          </ac:spMkLst>
        </pc:spChg>
        <pc:picChg chg="mod">
          <ac:chgData name="jared Eusea" userId="c35ac16b14b0c2c6" providerId="LiveId" clId="{AF49B30D-9224-4FC7-ABB3-4BC53D60C32E}" dt="2018-07-24T14:42:20.012" v="96" actId="962"/>
          <ac:picMkLst>
            <pc:docMk/>
            <pc:sldMk cId="2776895703" sldId="402"/>
            <ac:picMk id="6" creationId="{00000000-0000-0000-0000-000000000000}"/>
          </ac:picMkLst>
        </pc:picChg>
      </pc:sldChg>
      <pc:sldChg chg="modSp">
        <pc:chgData name="jared Eusea" userId="c35ac16b14b0c2c6" providerId="LiveId" clId="{AF49B30D-9224-4FC7-ABB3-4BC53D60C32E}" dt="2018-08-08T15:21:35.871" v="887" actId="403"/>
        <pc:sldMkLst>
          <pc:docMk/>
          <pc:sldMk cId="2448023414" sldId="403"/>
        </pc:sldMkLst>
        <pc:spChg chg="mod">
          <ac:chgData name="jared Eusea" userId="c35ac16b14b0c2c6" providerId="LiveId" clId="{AF49B30D-9224-4FC7-ABB3-4BC53D60C32E}" dt="2018-08-08T15:21:11.495" v="879" actId="20577"/>
          <ac:spMkLst>
            <pc:docMk/>
            <pc:sldMk cId="2448023414" sldId="403"/>
            <ac:spMk id="5" creationId="{00000000-0000-0000-0000-000000000000}"/>
          </ac:spMkLst>
        </pc:spChg>
        <pc:spChg chg="mod">
          <ac:chgData name="jared Eusea" userId="c35ac16b14b0c2c6" providerId="LiveId" clId="{AF49B30D-9224-4FC7-ABB3-4BC53D60C32E}" dt="2018-08-08T15:21:35.871" v="887" actId="403"/>
          <ac:spMkLst>
            <pc:docMk/>
            <pc:sldMk cId="2448023414" sldId="403"/>
            <ac:spMk id="8" creationId="{FDF98905-B746-4E54-8FEC-80B669D25E4C}"/>
          </ac:spMkLst>
        </pc:spChg>
        <pc:picChg chg="mod">
          <ac:chgData name="jared Eusea" userId="c35ac16b14b0c2c6" providerId="LiveId" clId="{AF49B30D-9224-4FC7-ABB3-4BC53D60C32E}" dt="2018-07-24T14:42:33.909" v="104" actId="962"/>
          <ac:picMkLst>
            <pc:docMk/>
            <pc:sldMk cId="2448023414" sldId="403"/>
            <ac:picMk id="6" creationId="{00000000-0000-0000-0000-000000000000}"/>
          </ac:picMkLst>
        </pc:picChg>
      </pc:sldChg>
      <pc:sldChg chg="modSp">
        <pc:chgData name="jared Eusea" userId="c35ac16b14b0c2c6" providerId="LiveId" clId="{AF49B30D-9224-4FC7-ABB3-4BC53D60C32E}" dt="2018-08-08T15:22:17.826" v="901" actId="20577"/>
        <pc:sldMkLst>
          <pc:docMk/>
          <pc:sldMk cId="4065404123" sldId="404"/>
        </pc:sldMkLst>
        <pc:spChg chg="mod">
          <ac:chgData name="jared Eusea" userId="c35ac16b14b0c2c6" providerId="LiveId" clId="{AF49B30D-9224-4FC7-ABB3-4BC53D60C32E}" dt="2018-08-08T15:22:17.826" v="901" actId="20577"/>
          <ac:spMkLst>
            <pc:docMk/>
            <pc:sldMk cId="4065404123" sldId="404"/>
            <ac:spMk id="5" creationId="{00000000-0000-0000-0000-000000000000}"/>
          </ac:spMkLst>
        </pc:spChg>
        <pc:picChg chg="mod">
          <ac:chgData name="jared Eusea" userId="c35ac16b14b0c2c6" providerId="LiveId" clId="{AF49B30D-9224-4FC7-ABB3-4BC53D60C32E}" dt="2018-07-24T14:42:40.655" v="107" actId="962"/>
          <ac:picMkLst>
            <pc:docMk/>
            <pc:sldMk cId="4065404123" sldId="404"/>
            <ac:picMk id="6" creationId="{00000000-0000-0000-0000-000000000000}"/>
          </ac:picMkLst>
        </pc:picChg>
      </pc:sldChg>
      <pc:sldChg chg="modSp">
        <pc:chgData name="jared Eusea" userId="c35ac16b14b0c2c6" providerId="LiveId" clId="{AF49B30D-9224-4FC7-ABB3-4BC53D60C32E}" dt="2018-08-08T15:21:58.703" v="891" actId="20577"/>
        <pc:sldMkLst>
          <pc:docMk/>
          <pc:sldMk cId="447293188" sldId="406"/>
        </pc:sldMkLst>
        <pc:spChg chg="mod">
          <ac:chgData name="jared Eusea" userId="c35ac16b14b0c2c6" providerId="LiveId" clId="{AF49B30D-9224-4FC7-ABB3-4BC53D60C32E}" dt="2018-08-08T15:21:58.703" v="891" actId="20577"/>
          <ac:spMkLst>
            <pc:docMk/>
            <pc:sldMk cId="447293188" sldId="406"/>
            <ac:spMk id="5" creationId="{00000000-0000-0000-0000-000000000000}"/>
          </ac:spMkLst>
        </pc:spChg>
        <pc:picChg chg="mod">
          <ac:chgData name="jared Eusea" userId="c35ac16b14b0c2c6" providerId="LiveId" clId="{AF49B30D-9224-4FC7-ABB3-4BC53D60C32E}" dt="2018-07-24T14:42:42.371" v="108" actId="962"/>
          <ac:picMkLst>
            <pc:docMk/>
            <pc:sldMk cId="447293188" sldId="406"/>
            <ac:picMk id="6" creationId="{00000000-0000-0000-0000-000000000000}"/>
          </ac:picMkLst>
        </pc:picChg>
      </pc:sldChg>
      <pc:sldChg chg="modSp">
        <pc:chgData name="jared Eusea" userId="c35ac16b14b0c2c6" providerId="LiveId" clId="{AF49B30D-9224-4FC7-ABB3-4BC53D60C32E}" dt="2018-08-08T15:19:36.273" v="797" actId="20577"/>
        <pc:sldMkLst>
          <pc:docMk/>
          <pc:sldMk cId="3321988391" sldId="407"/>
        </pc:sldMkLst>
        <pc:spChg chg="mod">
          <ac:chgData name="jared Eusea" userId="c35ac16b14b0c2c6" providerId="LiveId" clId="{AF49B30D-9224-4FC7-ABB3-4BC53D60C32E}" dt="2018-08-08T15:19:36.273" v="797" actId="20577"/>
          <ac:spMkLst>
            <pc:docMk/>
            <pc:sldMk cId="3321988391" sldId="407"/>
            <ac:spMk id="5" creationId="{00000000-0000-0000-0000-000000000000}"/>
          </ac:spMkLst>
        </pc:spChg>
        <pc:picChg chg="mod">
          <ac:chgData name="jared Eusea" userId="c35ac16b14b0c2c6" providerId="LiveId" clId="{AF49B30D-9224-4FC7-ABB3-4BC53D60C32E}" dt="2018-07-24T14:42:01.777" v="82" actId="962"/>
          <ac:picMkLst>
            <pc:docMk/>
            <pc:sldMk cId="3321988391" sldId="407"/>
            <ac:picMk id="6" creationId="{00000000-0000-0000-0000-000000000000}"/>
          </ac:picMkLst>
        </pc:picChg>
      </pc:sldChg>
      <pc:sldChg chg="modSp">
        <pc:chgData name="jared Eusea" userId="c35ac16b14b0c2c6" providerId="LiveId" clId="{AF49B30D-9224-4FC7-ABB3-4BC53D60C32E}" dt="2018-08-08T15:19:45.052" v="816" actId="20577"/>
        <pc:sldMkLst>
          <pc:docMk/>
          <pc:sldMk cId="2827784875" sldId="408"/>
        </pc:sldMkLst>
        <pc:spChg chg="mod">
          <ac:chgData name="jared Eusea" userId="c35ac16b14b0c2c6" providerId="LiveId" clId="{AF49B30D-9224-4FC7-ABB3-4BC53D60C32E}" dt="2018-08-08T15:19:45.052" v="816" actId="20577"/>
          <ac:spMkLst>
            <pc:docMk/>
            <pc:sldMk cId="2827784875" sldId="408"/>
            <ac:spMk id="5" creationId="{00000000-0000-0000-0000-000000000000}"/>
          </ac:spMkLst>
        </pc:spChg>
        <pc:picChg chg="mod">
          <ac:chgData name="jared Eusea" userId="c35ac16b14b0c2c6" providerId="LiveId" clId="{AF49B30D-9224-4FC7-ABB3-4BC53D60C32E}" dt="2018-07-24T14:42:04.850" v="85" actId="962"/>
          <ac:picMkLst>
            <pc:docMk/>
            <pc:sldMk cId="2827784875" sldId="408"/>
            <ac:picMk id="6" creationId="{00000000-0000-0000-0000-000000000000}"/>
          </ac:picMkLst>
        </pc:picChg>
      </pc:sldChg>
      <pc:sldChg chg="modSp">
        <pc:chgData name="jared Eusea" userId="c35ac16b14b0c2c6" providerId="LiveId" clId="{AF49B30D-9224-4FC7-ABB3-4BC53D60C32E}" dt="2018-07-24T14:42:03.842" v="84" actId="962"/>
        <pc:sldMkLst>
          <pc:docMk/>
          <pc:sldMk cId="892326418" sldId="409"/>
        </pc:sldMkLst>
        <pc:picChg chg="mod">
          <ac:chgData name="jared Eusea" userId="c35ac16b14b0c2c6" providerId="LiveId" clId="{AF49B30D-9224-4FC7-ABB3-4BC53D60C32E}" dt="2018-07-24T14:42:03.842" v="84" actId="962"/>
          <ac:picMkLst>
            <pc:docMk/>
            <pc:sldMk cId="892326418" sldId="409"/>
            <ac:picMk id="6" creationId="{00000000-0000-0000-0000-000000000000}"/>
          </ac:picMkLst>
        </pc:picChg>
      </pc:sldChg>
      <pc:sldChg chg="modSp">
        <pc:chgData name="jared Eusea" userId="c35ac16b14b0c2c6" providerId="LiveId" clId="{AF49B30D-9224-4FC7-ABB3-4BC53D60C32E}" dt="2018-08-08T15:22:50.914" v="919" actId="6549"/>
        <pc:sldMkLst>
          <pc:docMk/>
          <pc:sldMk cId="858652250" sldId="410"/>
        </pc:sldMkLst>
        <pc:spChg chg="mod">
          <ac:chgData name="jared Eusea" userId="c35ac16b14b0c2c6" providerId="LiveId" clId="{AF49B30D-9224-4FC7-ABB3-4BC53D60C32E}" dt="2018-08-08T15:22:50.914" v="919" actId="6549"/>
          <ac:spMkLst>
            <pc:docMk/>
            <pc:sldMk cId="858652250" sldId="410"/>
            <ac:spMk id="5" creationId="{00000000-0000-0000-0000-000000000000}"/>
          </ac:spMkLst>
        </pc:spChg>
        <pc:picChg chg="mod">
          <ac:chgData name="jared Eusea" userId="c35ac16b14b0c2c6" providerId="LiveId" clId="{AF49B30D-9224-4FC7-ABB3-4BC53D60C32E}" dt="2018-07-24T14:42:50.999" v="114" actId="962"/>
          <ac:picMkLst>
            <pc:docMk/>
            <pc:sldMk cId="858652250" sldId="410"/>
            <ac:picMk id="6" creationId="{00000000-0000-0000-0000-000000000000}"/>
          </ac:picMkLst>
        </pc:picChg>
      </pc:sldChg>
      <pc:sldChg chg="modSp">
        <pc:chgData name="jared Eusea" userId="c35ac16b14b0c2c6" providerId="LiveId" clId="{AF49B30D-9224-4FC7-ABB3-4BC53D60C32E}" dt="2018-08-08T15:23:51.877" v="951" actId="20577"/>
        <pc:sldMkLst>
          <pc:docMk/>
          <pc:sldMk cId="671995396" sldId="412"/>
        </pc:sldMkLst>
        <pc:spChg chg="mod">
          <ac:chgData name="jared Eusea" userId="c35ac16b14b0c2c6" providerId="LiveId" clId="{AF49B30D-9224-4FC7-ABB3-4BC53D60C32E}" dt="2018-08-08T15:23:51.877" v="951" actId="20577"/>
          <ac:spMkLst>
            <pc:docMk/>
            <pc:sldMk cId="671995396" sldId="412"/>
            <ac:spMk id="5" creationId="{00000000-0000-0000-0000-000000000000}"/>
          </ac:spMkLst>
        </pc:spChg>
        <pc:picChg chg="mod">
          <ac:chgData name="jared Eusea" userId="c35ac16b14b0c2c6" providerId="LiveId" clId="{AF49B30D-9224-4FC7-ABB3-4BC53D60C32E}" dt="2018-07-24T14:42:56.713" v="118" actId="962"/>
          <ac:picMkLst>
            <pc:docMk/>
            <pc:sldMk cId="671995396" sldId="412"/>
            <ac:picMk id="7" creationId="{00000000-0000-0000-0000-000000000000}"/>
          </ac:picMkLst>
        </pc:picChg>
      </pc:sldChg>
      <pc:sldChg chg="modSp">
        <pc:chgData name="jared Eusea" userId="c35ac16b14b0c2c6" providerId="LiveId" clId="{AF49B30D-9224-4FC7-ABB3-4BC53D60C32E}" dt="2018-08-08T15:25:00.777" v="996" actId="20577"/>
        <pc:sldMkLst>
          <pc:docMk/>
          <pc:sldMk cId="730895307" sldId="413"/>
        </pc:sldMkLst>
        <pc:spChg chg="mod">
          <ac:chgData name="jared Eusea" userId="c35ac16b14b0c2c6" providerId="LiveId" clId="{AF49B30D-9224-4FC7-ABB3-4BC53D60C32E}" dt="2018-08-08T15:25:00.777" v="996" actId="20577"/>
          <ac:spMkLst>
            <pc:docMk/>
            <pc:sldMk cId="730895307" sldId="413"/>
            <ac:spMk id="5" creationId="{00000000-0000-0000-0000-000000000000}"/>
          </ac:spMkLst>
        </pc:spChg>
        <pc:picChg chg="mod">
          <ac:chgData name="jared Eusea" userId="c35ac16b14b0c2c6" providerId="LiveId" clId="{AF49B30D-9224-4FC7-ABB3-4BC53D60C32E}" dt="2018-07-24T14:43:00.154" v="121" actId="962"/>
          <ac:picMkLst>
            <pc:docMk/>
            <pc:sldMk cId="730895307" sldId="413"/>
            <ac:picMk id="6" creationId="{00000000-0000-0000-0000-000000000000}"/>
          </ac:picMkLst>
        </pc:picChg>
      </pc:sldChg>
      <pc:sldChg chg="addSp delSp modSp">
        <pc:chgData name="jared Eusea" userId="c35ac16b14b0c2c6" providerId="LiveId" clId="{AF49B30D-9224-4FC7-ABB3-4BC53D60C32E}" dt="2018-08-08T15:24:42.502" v="984" actId="20577"/>
        <pc:sldMkLst>
          <pc:docMk/>
          <pc:sldMk cId="1466370347" sldId="415"/>
        </pc:sldMkLst>
        <pc:spChg chg="add del">
          <ac:chgData name="jared Eusea" userId="c35ac16b14b0c2c6" providerId="LiveId" clId="{AF49B30D-9224-4FC7-ABB3-4BC53D60C32E}" dt="2018-07-24T14:43:04.623" v="124" actId="962"/>
          <ac:spMkLst>
            <pc:docMk/>
            <pc:sldMk cId="1466370347" sldId="415"/>
            <ac:spMk id="4" creationId="{A1141422-ED4E-4799-93BE-C2CA22B0B5BF}"/>
          </ac:spMkLst>
        </pc:spChg>
        <pc:spChg chg="mod">
          <ac:chgData name="jared Eusea" userId="c35ac16b14b0c2c6" providerId="LiveId" clId="{AF49B30D-9224-4FC7-ABB3-4BC53D60C32E}" dt="2018-08-08T15:24:42.502" v="984" actId="20577"/>
          <ac:spMkLst>
            <pc:docMk/>
            <pc:sldMk cId="1466370347" sldId="415"/>
            <ac:spMk id="5" creationId="{00000000-0000-0000-0000-000000000000}"/>
          </ac:spMkLst>
        </pc:spChg>
        <pc:picChg chg="mod">
          <ac:chgData name="jared Eusea" userId="c35ac16b14b0c2c6" providerId="LiveId" clId="{AF49B30D-9224-4FC7-ABB3-4BC53D60C32E}" dt="2018-07-24T14:43:08.199" v="125" actId="962"/>
          <ac:picMkLst>
            <pc:docMk/>
            <pc:sldMk cId="1466370347" sldId="415"/>
            <ac:picMk id="6" creationId="{00000000-0000-0000-0000-000000000000}"/>
          </ac:picMkLst>
        </pc:picChg>
      </pc:sldChg>
      <pc:sldChg chg="modSp">
        <pc:chgData name="jared Eusea" userId="c35ac16b14b0c2c6" providerId="LiveId" clId="{AF49B30D-9224-4FC7-ABB3-4BC53D60C32E}" dt="2018-08-08T15:25:38.614" v="1029" actId="20577"/>
        <pc:sldMkLst>
          <pc:docMk/>
          <pc:sldMk cId="307103896" sldId="418"/>
        </pc:sldMkLst>
        <pc:spChg chg="mod">
          <ac:chgData name="jared Eusea" userId="c35ac16b14b0c2c6" providerId="LiveId" clId="{AF49B30D-9224-4FC7-ABB3-4BC53D60C32E}" dt="2018-08-08T15:25:38.614" v="1029" actId="20577"/>
          <ac:spMkLst>
            <pc:docMk/>
            <pc:sldMk cId="307103896" sldId="418"/>
            <ac:spMk id="5" creationId="{00000000-0000-0000-0000-000000000000}"/>
          </ac:spMkLst>
        </pc:spChg>
        <pc:picChg chg="mod">
          <ac:chgData name="jared Eusea" userId="c35ac16b14b0c2c6" providerId="LiveId" clId="{AF49B30D-9224-4FC7-ABB3-4BC53D60C32E}" dt="2018-07-24T14:43:16.249" v="132" actId="962"/>
          <ac:picMkLst>
            <pc:docMk/>
            <pc:sldMk cId="307103896" sldId="418"/>
            <ac:picMk id="6" creationId="{00000000-0000-0000-0000-000000000000}"/>
          </ac:picMkLst>
        </pc:picChg>
      </pc:sldChg>
      <pc:sldChg chg="modSp">
        <pc:chgData name="jared Eusea" userId="c35ac16b14b0c2c6" providerId="LiveId" clId="{AF49B30D-9224-4FC7-ABB3-4BC53D60C32E}" dt="2018-08-08T15:25:45.876" v="1050" actId="20577"/>
        <pc:sldMkLst>
          <pc:docMk/>
          <pc:sldMk cId="2978662856" sldId="419"/>
        </pc:sldMkLst>
        <pc:spChg chg="mod">
          <ac:chgData name="jared Eusea" userId="c35ac16b14b0c2c6" providerId="LiveId" clId="{AF49B30D-9224-4FC7-ABB3-4BC53D60C32E}" dt="2018-08-08T15:25:45.876" v="1050" actId="20577"/>
          <ac:spMkLst>
            <pc:docMk/>
            <pc:sldMk cId="2978662856" sldId="419"/>
            <ac:spMk id="5" creationId="{00000000-0000-0000-0000-000000000000}"/>
          </ac:spMkLst>
        </pc:spChg>
        <pc:picChg chg="mod">
          <ac:chgData name="jared Eusea" userId="c35ac16b14b0c2c6" providerId="LiveId" clId="{AF49B30D-9224-4FC7-ABB3-4BC53D60C32E}" dt="2018-07-24T14:43:29.840" v="137" actId="962"/>
          <ac:picMkLst>
            <pc:docMk/>
            <pc:sldMk cId="2978662856" sldId="419"/>
            <ac:picMk id="6" creationId="{00000000-0000-0000-0000-000000000000}"/>
          </ac:picMkLst>
        </pc:picChg>
      </pc:sldChg>
      <pc:sldChg chg="modSp">
        <pc:chgData name="jared Eusea" userId="c35ac16b14b0c2c6" providerId="LiveId" clId="{AF49B30D-9224-4FC7-ABB3-4BC53D60C32E}" dt="2018-08-08T15:09:23.231" v="525" actId="20577"/>
        <pc:sldMkLst>
          <pc:docMk/>
          <pc:sldMk cId="3750412366" sldId="420"/>
        </pc:sldMkLst>
        <pc:spChg chg="mod">
          <ac:chgData name="jared Eusea" userId="c35ac16b14b0c2c6" providerId="LiveId" clId="{AF49B30D-9224-4FC7-ABB3-4BC53D60C32E}" dt="2018-08-08T15:09:23.231" v="525" actId="20577"/>
          <ac:spMkLst>
            <pc:docMk/>
            <pc:sldMk cId="3750412366" sldId="420"/>
            <ac:spMk id="5" creationId="{00000000-0000-0000-0000-000000000000}"/>
          </ac:spMkLst>
        </pc:spChg>
        <pc:spChg chg="mod">
          <ac:chgData name="jared Eusea" userId="c35ac16b14b0c2c6" providerId="LiveId" clId="{AF49B30D-9224-4FC7-ABB3-4BC53D60C32E}" dt="2018-08-08T15:09:19.110" v="513" actId="20577"/>
          <ac:spMkLst>
            <pc:docMk/>
            <pc:sldMk cId="3750412366" sldId="420"/>
            <ac:spMk id="7" creationId="{00000000-0000-0000-0000-000000000000}"/>
          </ac:spMkLst>
        </pc:spChg>
        <pc:picChg chg="mod">
          <ac:chgData name="jared Eusea" userId="c35ac16b14b0c2c6" providerId="LiveId" clId="{AF49B30D-9224-4FC7-ABB3-4BC53D60C32E}" dt="2018-07-24T14:41:45.705" v="69" actId="962"/>
          <ac:picMkLst>
            <pc:docMk/>
            <pc:sldMk cId="3750412366" sldId="420"/>
            <ac:picMk id="6" creationId="{00000000-0000-0000-0000-000000000000}"/>
          </ac:picMkLst>
        </pc:picChg>
      </pc:sldChg>
      <pc:sldChg chg="modSp">
        <pc:chgData name="jared Eusea" userId="c35ac16b14b0c2c6" providerId="LiveId" clId="{AF49B30D-9224-4FC7-ABB3-4BC53D60C32E}" dt="2018-08-08T15:09:09.973" v="512" actId="20577"/>
        <pc:sldMkLst>
          <pc:docMk/>
          <pc:sldMk cId="4285188652" sldId="421"/>
        </pc:sldMkLst>
        <pc:spChg chg="mod">
          <ac:chgData name="jared Eusea" userId="c35ac16b14b0c2c6" providerId="LiveId" clId="{AF49B30D-9224-4FC7-ABB3-4BC53D60C32E}" dt="2018-08-08T15:09:09.973" v="512" actId="20577"/>
          <ac:spMkLst>
            <pc:docMk/>
            <pc:sldMk cId="4285188652" sldId="421"/>
            <ac:spMk id="5" creationId="{00000000-0000-0000-0000-000000000000}"/>
          </ac:spMkLst>
        </pc:spChg>
        <pc:spChg chg="mod">
          <ac:chgData name="jared Eusea" userId="c35ac16b14b0c2c6" providerId="LiveId" clId="{AF49B30D-9224-4FC7-ABB3-4BC53D60C32E}" dt="2018-08-08T15:09:05.889" v="498" actId="20577"/>
          <ac:spMkLst>
            <pc:docMk/>
            <pc:sldMk cId="4285188652" sldId="421"/>
            <ac:spMk id="7" creationId="{00000000-0000-0000-0000-000000000000}"/>
          </ac:spMkLst>
        </pc:spChg>
        <pc:picChg chg="mod">
          <ac:chgData name="jared Eusea" userId="c35ac16b14b0c2c6" providerId="LiveId" clId="{AF49B30D-9224-4FC7-ABB3-4BC53D60C32E}" dt="2018-07-24T14:42:44.979" v="110" actId="962"/>
          <ac:picMkLst>
            <pc:docMk/>
            <pc:sldMk cId="4285188652" sldId="421"/>
            <ac:picMk id="6" creationId="{00000000-0000-0000-0000-000000000000}"/>
          </ac:picMkLst>
        </pc:picChg>
      </pc:sldChg>
      <pc:sldChg chg="addSp delSp modSp">
        <pc:chgData name="jared Eusea" userId="c35ac16b14b0c2c6" providerId="LiveId" clId="{AF49B30D-9224-4FC7-ABB3-4BC53D60C32E}" dt="2018-08-08T15:08:54.400" v="497" actId="20577"/>
        <pc:sldMkLst>
          <pc:docMk/>
          <pc:sldMk cId="1280033360" sldId="422"/>
        </pc:sldMkLst>
        <pc:spChg chg="add del">
          <ac:chgData name="jared Eusea" userId="c35ac16b14b0c2c6" providerId="LiveId" clId="{AF49B30D-9224-4FC7-ABB3-4BC53D60C32E}" dt="2018-07-24T14:43:21.499" v="135" actId="962"/>
          <ac:spMkLst>
            <pc:docMk/>
            <pc:sldMk cId="1280033360" sldId="422"/>
            <ac:spMk id="3" creationId="{F2FDDB9B-B13E-47FD-82A0-503806BB79A3}"/>
          </ac:spMkLst>
        </pc:spChg>
        <pc:spChg chg="mod">
          <ac:chgData name="jared Eusea" userId="c35ac16b14b0c2c6" providerId="LiveId" clId="{AF49B30D-9224-4FC7-ABB3-4BC53D60C32E}" dt="2018-08-08T15:08:54.400" v="497" actId="20577"/>
          <ac:spMkLst>
            <pc:docMk/>
            <pc:sldMk cId="1280033360" sldId="422"/>
            <ac:spMk id="5" creationId="{00000000-0000-0000-0000-000000000000}"/>
          </ac:spMkLst>
        </pc:spChg>
        <pc:spChg chg="mod">
          <ac:chgData name="jared Eusea" userId="c35ac16b14b0c2c6" providerId="LiveId" clId="{AF49B30D-9224-4FC7-ABB3-4BC53D60C32E}" dt="2018-08-08T15:08:50.097" v="485" actId="20577"/>
          <ac:spMkLst>
            <pc:docMk/>
            <pc:sldMk cId="1280033360" sldId="422"/>
            <ac:spMk id="7" creationId="{00000000-0000-0000-0000-000000000000}"/>
          </ac:spMkLst>
        </pc:spChg>
        <pc:picChg chg="mod">
          <ac:chgData name="jared Eusea" userId="c35ac16b14b0c2c6" providerId="LiveId" clId="{AF49B30D-9224-4FC7-ABB3-4BC53D60C32E}" dt="2018-07-24T14:43:31.280" v="138" actId="962"/>
          <ac:picMkLst>
            <pc:docMk/>
            <pc:sldMk cId="1280033360" sldId="422"/>
            <ac:picMk id="6" creationId="{00000000-0000-0000-0000-000000000000}"/>
          </ac:picMkLst>
        </pc:picChg>
      </pc:sldChg>
      <pc:sldChg chg="modSp">
        <pc:chgData name="jared Eusea" userId="c35ac16b14b0c2c6" providerId="LiveId" clId="{AF49B30D-9224-4FC7-ABB3-4BC53D60C32E}" dt="2018-08-08T15:09:56.837" v="548" actId="20577"/>
        <pc:sldMkLst>
          <pc:docMk/>
          <pc:sldMk cId="1591345487" sldId="423"/>
        </pc:sldMkLst>
        <pc:spChg chg="mod">
          <ac:chgData name="jared Eusea" userId="c35ac16b14b0c2c6" providerId="LiveId" clId="{AF49B30D-9224-4FC7-ABB3-4BC53D60C32E}" dt="2018-08-08T15:09:56.837" v="548" actId="20577"/>
          <ac:spMkLst>
            <pc:docMk/>
            <pc:sldMk cId="1591345487" sldId="423"/>
            <ac:spMk id="5" creationId="{00000000-0000-0000-0000-000000000000}"/>
          </ac:spMkLst>
        </pc:spChg>
        <pc:picChg chg="mod">
          <ac:chgData name="jared Eusea" userId="c35ac16b14b0c2c6" providerId="LiveId" clId="{AF49B30D-9224-4FC7-ABB3-4BC53D60C32E}" dt="2018-07-24T14:41:06.156" v="34" actId="962"/>
          <ac:picMkLst>
            <pc:docMk/>
            <pc:sldMk cId="1591345487" sldId="423"/>
            <ac:picMk id="6"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7/30/2019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E32E23-05C9-4D56-BE97-98B33836ED96}" type="datetimeFigureOut">
              <a:rPr lang="en-US" smtClean="0"/>
              <a:t>7/30/2019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464C8-EBAB-45D7-8631-BE4E1DFE2F2A}" type="slidenum">
              <a:rPr lang="en-US" smtClean="0"/>
              <a:t>‹#›</a:t>
            </a:fld>
            <a:endParaRPr lang="en-US"/>
          </a:p>
        </p:txBody>
      </p:sp>
    </p:spTree>
    <p:extLst>
      <p:ext uri="{BB962C8B-B14F-4D97-AF65-F5344CB8AC3E}">
        <p14:creationId xmlns:p14="http://schemas.microsoft.com/office/powerpoint/2010/main" val="2222244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45134-46D0-433A-9A21-5F15D20C58C2}" type="slidenum">
              <a:rPr lang="en-US" smtClean="0"/>
              <a:t>37</a:t>
            </a:fld>
            <a:endParaRPr lang="en-US"/>
          </a:p>
        </p:txBody>
      </p:sp>
    </p:spTree>
    <p:extLst>
      <p:ext uri="{BB962C8B-B14F-4D97-AF65-F5344CB8AC3E}">
        <p14:creationId xmlns:p14="http://schemas.microsoft.com/office/powerpoint/2010/main" val="339182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45134-46D0-433A-9A21-5F15D20C58C2}" type="slidenum">
              <a:rPr lang="en-US" smtClean="0"/>
              <a:t>64</a:t>
            </a:fld>
            <a:endParaRPr lang="en-US"/>
          </a:p>
        </p:txBody>
      </p:sp>
    </p:spTree>
    <p:extLst>
      <p:ext uri="{BB962C8B-B14F-4D97-AF65-F5344CB8AC3E}">
        <p14:creationId xmlns:p14="http://schemas.microsoft.com/office/powerpoint/2010/main" val="3150863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45134-46D0-433A-9A21-5F15D20C58C2}" type="slidenum">
              <a:rPr lang="en-US" smtClean="0"/>
              <a:t>96</a:t>
            </a:fld>
            <a:endParaRPr lang="en-US"/>
          </a:p>
        </p:txBody>
      </p:sp>
    </p:spTree>
    <p:extLst>
      <p:ext uri="{BB962C8B-B14F-4D97-AF65-F5344CB8AC3E}">
        <p14:creationId xmlns:p14="http://schemas.microsoft.com/office/powerpoint/2010/main" val="3828467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09914ABD-8469-4EA6-98A6-4A3836460EE7}" type="datetime4">
              <a:rPr lang="en-US" smtClean="0"/>
              <a:t>July 30, 2019</a:t>
            </a:fld>
            <a:endParaRPr lang="en-US"/>
          </a:p>
        </p:txBody>
      </p:sp>
      <p:sp>
        <p:nvSpPr>
          <p:cNvPr id="6" name="Footer Placeholder 5"/>
          <p:cNvSpPr>
            <a:spLocks noGrp="1"/>
          </p:cNvSpPr>
          <p:nvPr>
            <p:ph type="ftr" sz="quarter" idx="11"/>
          </p:nvPr>
        </p:nvSpPr>
        <p:spPr/>
        <p:txBody>
          <a:bodyPr/>
          <a:lstStyle/>
          <a:p>
            <a:r>
              <a:rPr lang="en-US"/>
              <a:t>Prepared for OpenStax Algebra and Trigonometry by River Parishes Community College under CC BY-SA 4.0</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C664219-517C-4C42-B7DA-F4B0D155929C}" type="datetime4">
              <a:rPr lang="en-US" smtClean="0"/>
              <a:t>July 30, 2019</a:t>
            </a:fld>
            <a:endParaRPr lang="en-US"/>
          </a:p>
        </p:txBody>
      </p:sp>
      <p:sp>
        <p:nvSpPr>
          <p:cNvPr id="5" name="Footer Placeholder 4"/>
          <p:cNvSpPr>
            <a:spLocks noGrp="1"/>
          </p:cNvSpPr>
          <p:nvPr>
            <p:ph type="ftr" sz="quarter" idx="11"/>
          </p:nvPr>
        </p:nvSpPr>
        <p:spPr/>
        <p:txBody>
          <a:bodyPr/>
          <a:lstStyle/>
          <a:p>
            <a:r>
              <a:rPr lang="en-US"/>
              <a:t>Prepared for OpenStax Algebra and Trigonometry by River Parishes Community College under CC BY-SA 4.0</a:t>
            </a:r>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4953BBF-5202-4870-9408-29263C6CDDD7}" type="datetime4">
              <a:rPr lang="en-US" smtClean="0"/>
              <a:t>July 30, 2019</a:t>
            </a:fld>
            <a:endParaRPr lang="en-US"/>
          </a:p>
        </p:txBody>
      </p:sp>
      <p:sp>
        <p:nvSpPr>
          <p:cNvPr id="6" name="Footer Placeholder 5"/>
          <p:cNvSpPr>
            <a:spLocks noGrp="1"/>
          </p:cNvSpPr>
          <p:nvPr>
            <p:ph type="ftr" sz="quarter" idx="11"/>
          </p:nvPr>
        </p:nvSpPr>
        <p:spPr/>
        <p:txBody>
          <a:bodyPr/>
          <a:lstStyle/>
          <a:p>
            <a:r>
              <a:rPr lang="en-US"/>
              <a:t>Prepared for OpenStax Algebra and Trigonometry by River Parishes Community College under CC BY-SA 4.0</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49B3AB8-9247-4A6D-ACA8-F043C1017D8D}" type="datetime4">
              <a:rPr lang="en-US" smtClean="0"/>
              <a:t>July 30, 2019</a:t>
            </a:fld>
            <a:endParaRPr lang="en-US" dirty="0"/>
          </a:p>
        </p:txBody>
      </p:sp>
      <p:sp>
        <p:nvSpPr>
          <p:cNvPr id="5" name="Footer Placeholder 4"/>
          <p:cNvSpPr>
            <a:spLocks noGrp="1"/>
          </p:cNvSpPr>
          <p:nvPr>
            <p:ph type="ftr" sz="quarter" idx="11"/>
          </p:nvPr>
        </p:nvSpPr>
        <p:spPr/>
        <p:txBody>
          <a:bodyPr/>
          <a:lstStyle/>
          <a:p>
            <a:r>
              <a:rPr lang="en-US"/>
              <a:t>Prepared for OpenStax Algebra and Trigonometry by River Parishes Community College under CC BY-SA 4.0</a:t>
            </a:r>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F68C1E5C-2B96-4726-BBE7-AC3BABD51759}" type="datetime4">
              <a:rPr lang="en-US" smtClean="0"/>
              <a:t>July 30, 2019</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Prepared for OpenStax Algebra and Trigonometry by River Parishes Community College under CC BY-SA 4.0</a:t>
            </a:r>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0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10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10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0.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hyperlink" Target="https://www.openstaxcollege.org/"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9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1804"/>
            <a:ext cx="8062912" cy="2537927"/>
          </a:xfrm>
        </p:spPr>
        <p:txBody>
          <a:bodyPr>
            <a:noAutofit/>
          </a:bodyPr>
          <a:lstStyle/>
          <a:p>
            <a:pPr algn="ctr"/>
            <a:r>
              <a:rPr lang="en-US" sz="4000" b="1" cap="none" dirty="0">
                <a:solidFill>
                  <a:srgbClr val="212F62"/>
                </a:solidFill>
              </a:rPr>
              <a:t>Chapter 7</a:t>
            </a:r>
            <a:br>
              <a:rPr lang="en-US" sz="4000" b="1" cap="none" dirty="0">
                <a:solidFill>
                  <a:srgbClr val="212F62"/>
                </a:solidFill>
              </a:rPr>
            </a:br>
            <a:br>
              <a:rPr lang="en-US" sz="4000" b="1" cap="none" dirty="0">
                <a:solidFill>
                  <a:srgbClr val="212F62"/>
                </a:solidFill>
              </a:rPr>
            </a:br>
            <a:r>
              <a:rPr lang="en-US" sz="4000" b="1" dirty="0">
                <a:solidFill>
                  <a:srgbClr val="212F62"/>
                </a:solidFill>
              </a:rPr>
              <a:t>THE UNIT CIRCLE: SINE AND COSINE FUNCTIONS</a:t>
            </a:r>
            <a:endParaRPr lang="en-US" sz="4000" dirty="0"/>
          </a:p>
        </p:txBody>
      </p:sp>
      <p:sp>
        <p:nvSpPr>
          <p:cNvPr id="5" name="Title 4"/>
          <p:cNvSpPr txBox="1">
            <a:spLocks/>
          </p:cNvSpPr>
          <p:nvPr/>
        </p:nvSpPr>
        <p:spPr>
          <a:xfrm>
            <a:off x="845052" y="3697089"/>
            <a:ext cx="7287208" cy="659535"/>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pPr algn="ctr"/>
            <a:r>
              <a:rPr lang="en-US" sz="3200" dirty="0"/>
              <a:t>Section 7.1 - angles</a:t>
            </a:r>
          </a:p>
        </p:txBody>
      </p:sp>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8094" y="5415694"/>
            <a:ext cx="1507110" cy="1077181"/>
          </a:xfrm>
          <a:prstGeom prst="rect">
            <a:avLst/>
          </a:prstGeom>
        </p:spPr>
      </p:pic>
    </p:spTree>
    <p:extLst>
      <p:ext uri="{BB962C8B-B14F-4D97-AF65-F5344CB8AC3E}">
        <p14:creationId xmlns:p14="http://schemas.microsoft.com/office/powerpoint/2010/main" val="2489487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Autofit/>
          </a:bodyPr>
          <a:lstStyle/>
          <a:p>
            <a:r>
              <a:rPr lang="en-US" dirty="0"/>
              <a:t>Relating Arc Lengths to Radius</a:t>
            </a:r>
          </a:p>
        </p:txBody>
      </p:sp>
      <p:sp>
        <p:nvSpPr>
          <p:cNvPr id="7" name="Text Placeholder 6"/>
          <p:cNvSpPr>
            <a:spLocks noGrp="1"/>
          </p:cNvSpPr>
          <p:nvPr>
            <p:ph type="body" sz="quarter" idx="14"/>
          </p:nvPr>
        </p:nvSpPr>
        <p:spPr>
          <a:xfrm>
            <a:off x="457200" y="1474237"/>
            <a:ext cx="8062912" cy="1598846"/>
          </a:xfrm>
        </p:spPr>
        <p:txBody>
          <a:bodyPr>
            <a:noAutofit/>
          </a:bodyPr>
          <a:lstStyle/>
          <a:p>
            <a:r>
              <a:rPr lang="en-US" sz="1600" dirty="0"/>
              <a:t>An </a:t>
            </a:r>
            <a:r>
              <a:rPr lang="en-US" sz="1600" b="1" dirty="0"/>
              <a:t>arc length </a:t>
            </a:r>
            <a:r>
              <a:rPr lang="en-US" sz="1600" i="1" dirty="0"/>
              <a:t>s </a:t>
            </a:r>
            <a:r>
              <a:rPr lang="en-US" sz="1600" dirty="0"/>
              <a:t>is the length of the curve along the arc. Just as the full circumference of a circle always has a constant ratio to the radius, the arc length produced by any given angle also has a constant relation to the radius, regardless of the length of the radius. This ratio, called the radian measure, is the same regardless of the radius of the circle—it depends only on the angle. This property allows us to define a measure of any angle as the ratio of the arc length </a:t>
            </a:r>
            <a:r>
              <a:rPr lang="en-US" sz="1600" i="1" dirty="0"/>
              <a:t>s </a:t>
            </a:r>
            <a:r>
              <a:rPr lang="en-US" sz="1600" dirty="0"/>
              <a:t>to the radius </a:t>
            </a:r>
            <a:r>
              <a:rPr lang="en-US" sz="1600" i="1" dirty="0"/>
              <a:t>r</a:t>
            </a:r>
            <a:r>
              <a:rPr lang="en-US" sz="1600" dirty="0"/>
              <a:t>.</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8" name="Picture 7" descr="This ratio, called the radian measure, is the same regardless of the radius of the circle—it depends only on the angle. This property allows us to define a measure of any angle as the ratio of the arc length s to the radius r. See Figure." title="Relating Arc Lengths to Radiu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7531" y="3825558"/>
            <a:ext cx="8588990" cy="2664203"/>
          </a:xfrm>
          <a:prstGeom prst="rect">
            <a:avLst/>
          </a:prstGeom>
        </p:spPr>
      </p:pic>
      <p:pic>
        <p:nvPicPr>
          <p:cNvPr id="2" name="Picture 1" descr="This ratio, called the radian measure, is the same regardless of the radius of the circle—it depends only on the angle. This property allows us to define a measure of any angle as the ratio of the arc length s to the radius r. See Figure." title="Arc Length Formula"/>
          <p:cNvPicPr>
            <a:picLocks noChangeAspect="1"/>
          </p:cNvPicPr>
          <p:nvPr/>
        </p:nvPicPr>
        <p:blipFill>
          <a:blip r:embed="rId4"/>
          <a:stretch>
            <a:fillRect/>
          </a:stretch>
        </p:blipFill>
        <p:spPr>
          <a:xfrm>
            <a:off x="3956374" y="3109531"/>
            <a:ext cx="895350" cy="752475"/>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2606451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1045819"/>
          </a:xfrm>
        </p:spPr>
        <p:txBody>
          <a:bodyPr>
            <a:noAutofit/>
          </a:bodyPr>
          <a:lstStyle/>
          <a:p>
            <a:r>
              <a:rPr lang="en-US" sz="1800" dirty="0"/>
              <a:t>Finding Exact Values of the Trigonometric </a:t>
            </a:r>
            <a:br>
              <a:rPr lang="en-US" sz="1800" dirty="0"/>
            </a:br>
            <a:r>
              <a:rPr lang="en-US" sz="1800" dirty="0"/>
              <a:t>Functions try it</a:t>
            </a:r>
          </a:p>
        </p:txBody>
      </p:sp>
      <p:pic>
        <p:nvPicPr>
          <p:cNvPr id="6" name="Picture 5" descr="&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903DCFE-145B-5F4E-810A-E8EECE0CFA4A}"/>
                  </a:ext>
                </a:extLst>
              </p:cNvPr>
              <p:cNvSpPr/>
              <p:nvPr/>
            </p:nvSpPr>
            <p:spPr>
              <a:xfrm>
                <a:off x="457200" y="1300512"/>
                <a:ext cx="8153400" cy="1086644"/>
              </a:xfrm>
              <a:prstGeom prst="rect">
                <a:avLst/>
              </a:prstGeom>
            </p:spPr>
            <p:txBody>
              <a:bodyPr wrap="square">
                <a:spAutoFit/>
              </a:bodyPr>
              <a:lstStyle/>
              <a:p>
                <a:r>
                  <a:rPr lang="en-US" dirty="0">
                    <a:solidFill>
                      <a:srgbClr val="555555"/>
                    </a:solidFill>
                    <a:latin typeface="Helvetica Neue" panose="02000503000000020004" pitchFamily="2" charset="0"/>
                  </a:rPr>
                  <a:t>Try It:	The point</a:t>
                </a:r>
                <a:r>
                  <a:rPr lang="en-US" dirty="0">
                    <a:solidFill>
                      <a:srgbClr val="555555"/>
                    </a:solidFill>
                    <a:latin typeface="STIXSizeTwoSym" pitchFamily="2" charset="2"/>
                  </a:rPr>
                  <a:t>(</a:t>
                </a:r>
                <a14:m>
                  <m:oMath xmlns:m="http://schemas.openxmlformats.org/officeDocument/2006/math">
                    <m:f>
                      <m:fPr>
                        <m:ctrlPr>
                          <a:rPr lang="el-GR" i="1" dirty="0" smtClean="0">
                            <a:solidFill>
                              <a:srgbClr val="555555"/>
                            </a:solidFill>
                            <a:latin typeface="Cambria Math" panose="02040503050406030204" pitchFamily="18" charset="0"/>
                          </a:rPr>
                        </m:ctrlPr>
                      </m:fPr>
                      <m:num>
                        <m:r>
                          <a:rPr lang="en-US" i="1" dirty="0">
                            <a:solidFill>
                              <a:srgbClr val="555555"/>
                            </a:solidFill>
                            <a:latin typeface="Cambria Math" panose="02040503050406030204" pitchFamily="18" charset="0"/>
                          </a:rPr>
                          <m:t>√2</m:t>
                        </m:r>
                      </m:num>
                      <m:den>
                        <m:r>
                          <a:rPr lang="el-GR" i="1" dirty="0" smtClean="0">
                            <a:solidFill>
                              <a:srgbClr val="555555"/>
                            </a:solidFill>
                            <a:latin typeface="Cambria Math" panose="02040503050406030204" pitchFamily="18" charset="0"/>
                          </a:rPr>
                          <m:t>2</m:t>
                        </m:r>
                      </m:den>
                    </m:f>
                    <m:r>
                      <a:rPr lang="en-US" i="1" dirty="0">
                        <a:solidFill>
                          <a:srgbClr val="555555"/>
                        </a:solidFill>
                        <a:latin typeface="Cambria Math" panose="02040503050406030204" pitchFamily="18" charset="0"/>
                      </a:rPr>
                      <m:t>,</m:t>
                    </m:r>
                    <m:r>
                      <a:rPr lang="en-US" i="1" dirty="0" smtClean="0">
                        <a:solidFill>
                          <a:srgbClr val="555555"/>
                        </a:solidFill>
                        <a:latin typeface="Cambria Math" panose="02040503050406030204" pitchFamily="18" charset="0"/>
                      </a:rPr>
                      <m:t>−</m:t>
                    </m:r>
                    <m:f>
                      <m:fPr>
                        <m:ctrlPr>
                          <a:rPr lang="el-GR" i="1" dirty="0">
                            <a:solidFill>
                              <a:srgbClr val="555555"/>
                            </a:solidFill>
                            <a:latin typeface="Cambria Math" panose="02040503050406030204" pitchFamily="18" charset="0"/>
                          </a:rPr>
                        </m:ctrlPr>
                      </m:fPr>
                      <m:num>
                        <m:r>
                          <a:rPr lang="en-US" i="1" dirty="0">
                            <a:solidFill>
                              <a:srgbClr val="555555"/>
                            </a:solidFill>
                            <a:latin typeface="Cambria Math" panose="02040503050406030204" pitchFamily="18" charset="0"/>
                          </a:rPr>
                          <m:t>√2</m:t>
                        </m:r>
                      </m:num>
                      <m:den>
                        <m:r>
                          <a:rPr lang="el-GR" i="1" dirty="0">
                            <a:solidFill>
                              <a:srgbClr val="555555"/>
                            </a:solidFill>
                            <a:latin typeface="Cambria Math" panose="02040503050406030204" pitchFamily="18" charset="0"/>
                          </a:rPr>
                          <m:t>2</m:t>
                        </m:r>
                      </m:den>
                    </m:f>
                  </m:oMath>
                </a14:m>
                <a:r>
                  <a:rPr lang="en-US" dirty="0">
                    <a:solidFill>
                      <a:srgbClr val="555555"/>
                    </a:solidFill>
                    <a:latin typeface="STIXSizeTwoSym" pitchFamily="2" charset="2"/>
                  </a:rPr>
                  <a:t>)</a:t>
                </a:r>
                <a:r>
                  <a:rPr lang="en-US" dirty="0">
                    <a:solidFill>
                      <a:srgbClr val="555555"/>
                    </a:solidFill>
                    <a:latin typeface="Helvetica Neue" panose="02000503000000020004" pitchFamily="2" charset="0"/>
                  </a:rPr>
                  <a:t>  is on the unit circle, as shown in </a:t>
                </a:r>
                <a:r>
                  <a:rPr lang="en-US" dirty="0">
                    <a:solidFill>
                      <a:srgbClr val="21366B"/>
                    </a:solidFill>
                    <a:latin typeface="Helvetica Neue" panose="02000503000000020004" pitchFamily="2" charset="0"/>
                  </a:rPr>
                  <a:t>Figure</a:t>
                </a:r>
                <a:r>
                  <a:rPr lang="en-US" dirty="0">
                    <a:solidFill>
                      <a:srgbClr val="555555"/>
                    </a:solidFill>
                    <a:latin typeface="Helvetica Neue" panose="02000503000000020004" pitchFamily="2" charset="0"/>
                  </a:rPr>
                  <a:t>. Find </a:t>
                </a:r>
                <a:r>
                  <a:rPr lang="en-US" dirty="0">
                    <a:solidFill>
                      <a:srgbClr val="555555"/>
                    </a:solidFill>
                    <a:latin typeface="STIXGeneral-Regular" pitchFamily="2" charset="2"/>
                  </a:rPr>
                  <a:t>sin </a:t>
                </a:r>
                <a:r>
                  <a:rPr lang="en-US" dirty="0">
                    <a:solidFill>
                      <a:srgbClr val="555555"/>
                    </a:solidFill>
                    <a:latin typeface="STIXGeneral-Italic" pitchFamily="2" charset="2"/>
                  </a:rPr>
                  <a:t>t </a:t>
                </a:r>
                <a:r>
                  <a:rPr lang="en-US" dirty="0">
                    <a:solidFill>
                      <a:srgbClr val="555555"/>
                    </a:solidFill>
                    <a:latin typeface="STIXGeneral-Regular" pitchFamily="2" charset="2"/>
                  </a:rPr>
                  <a:t>, cos </a:t>
                </a:r>
                <a:r>
                  <a:rPr lang="en-US" dirty="0">
                    <a:solidFill>
                      <a:srgbClr val="555555"/>
                    </a:solidFill>
                    <a:latin typeface="STIXGeneral-Italic" pitchFamily="2" charset="2"/>
                  </a:rPr>
                  <a:t>t</a:t>
                </a:r>
                <a:r>
                  <a:rPr lang="en-US" dirty="0">
                    <a:solidFill>
                      <a:srgbClr val="555555"/>
                    </a:solidFill>
                    <a:latin typeface="STIXGeneral-Regular" pitchFamily="2" charset="2"/>
                  </a:rPr>
                  <a:t>, tan </a:t>
                </a:r>
                <a:r>
                  <a:rPr lang="en-US" dirty="0">
                    <a:solidFill>
                      <a:srgbClr val="555555"/>
                    </a:solidFill>
                    <a:latin typeface="STIXGeneral-Italic" pitchFamily="2" charset="2"/>
                  </a:rPr>
                  <a:t>t</a:t>
                </a:r>
                <a:r>
                  <a:rPr lang="en-US" dirty="0">
                    <a:solidFill>
                      <a:srgbClr val="555555"/>
                    </a:solidFill>
                    <a:latin typeface="STIXGeneral-Regular" pitchFamily="2" charset="2"/>
                  </a:rPr>
                  <a:t>, sec </a:t>
                </a:r>
                <a:r>
                  <a:rPr lang="en-US" dirty="0">
                    <a:solidFill>
                      <a:srgbClr val="555555"/>
                    </a:solidFill>
                    <a:latin typeface="STIXGeneral-Italic" pitchFamily="2" charset="2"/>
                  </a:rPr>
                  <a:t>t</a:t>
                </a:r>
                <a:r>
                  <a:rPr lang="en-US" dirty="0">
                    <a:solidFill>
                      <a:srgbClr val="555555"/>
                    </a:solidFill>
                    <a:latin typeface="STIXGeneral-Regular" pitchFamily="2" charset="2"/>
                  </a:rPr>
                  <a:t>, </a:t>
                </a:r>
                <a:r>
                  <a:rPr lang="en-US" dirty="0" err="1">
                    <a:solidFill>
                      <a:srgbClr val="555555"/>
                    </a:solidFill>
                    <a:latin typeface="STIXGeneral-Regular" pitchFamily="2" charset="2"/>
                  </a:rPr>
                  <a:t>csc</a:t>
                </a:r>
                <a:r>
                  <a:rPr lang="en-US" dirty="0">
                    <a:solidFill>
                      <a:srgbClr val="555555"/>
                    </a:solidFill>
                    <a:latin typeface="STIXGeneral-Regular" pitchFamily="2" charset="2"/>
                  </a:rPr>
                  <a:t> </a:t>
                </a:r>
                <a:r>
                  <a:rPr lang="en-US" dirty="0">
                    <a:solidFill>
                      <a:srgbClr val="555555"/>
                    </a:solidFill>
                    <a:latin typeface="STIXGeneral-Italic" pitchFamily="2" charset="2"/>
                  </a:rPr>
                  <a:t>t</a:t>
                </a:r>
                <a:r>
                  <a:rPr lang="en-US" dirty="0">
                    <a:solidFill>
                      <a:srgbClr val="555555"/>
                    </a:solidFill>
                    <a:latin typeface="STIXGeneral-Regular" pitchFamily="2" charset="2"/>
                  </a:rPr>
                  <a:t>, </a:t>
                </a:r>
                <a:r>
                  <a:rPr lang="en-US" dirty="0">
                    <a:solidFill>
                      <a:srgbClr val="555555"/>
                    </a:solidFill>
                    <a:latin typeface="Helvetica Neue" panose="02000503000000020004" pitchFamily="2" charset="0"/>
                  </a:rPr>
                  <a:t> and </a:t>
                </a:r>
                <a:r>
                  <a:rPr lang="en-US" dirty="0">
                    <a:solidFill>
                      <a:srgbClr val="555555"/>
                    </a:solidFill>
                    <a:latin typeface="STIXGeneral-Regular" pitchFamily="2" charset="2"/>
                  </a:rPr>
                  <a:t>cot </a:t>
                </a:r>
                <a:r>
                  <a:rPr lang="en-US" dirty="0">
                    <a:solidFill>
                      <a:srgbClr val="555555"/>
                    </a:solidFill>
                    <a:latin typeface="STIXGeneral-Italic" pitchFamily="2" charset="2"/>
                  </a:rPr>
                  <a:t>t</a:t>
                </a:r>
                <a:r>
                  <a:rPr lang="en-US" dirty="0">
                    <a:solidFill>
                      <a:srgbClr val="555555"/>
                    </a:solidFill>
                    <a:latin typeface="STIXGeneral-Regular" pitchFamily="2" charset="2"/>
                  </a:rPr>
                  <a:t>.</a:t>
                </a:r>
                <a:br>
                  <a:rPr lang="en-US" dirty="0"/>
                </a:br>
                <a:endParaRPr lang="en-US" dirty="0"/>
              </a:p>
            </p:txBody>
          </p:sp>
        </mc:Choice>
        <mc:Fallback xmlns="">
          <p:sp>
            <p:nvSpPr>
              <p:cNvPr id="4" name="Rectangle 3">
                <a:extLst>
                  <a:ext uri="{FF2B5EF4-FFF2-40B4-BE49-F238E27FC236}">
                    <a16:creationId xmlns:a16="http://schemas.microsoft.com/office/drawing/2014/main" id="{5903DCFE-145B-5F4E-810A-E8EECE0CFA4A}"/>
                  </a:ext>
                </a:extLst>
              </p:cNvPr>
              <p:cNvSpPr>
                <a:spLocks noRot="1" noChangeAspect="1" noMove="1" noResize="1" noEditPoints="1" noAdjustHandles="1" noChangeArrowheads="1" noChangeShapeType="1" noTextEdit="1"/>
              </p:cNvSpPr>
              <p:nvPr/>
            </p:nvSpPr>
            <p:spPr>
              <a:xfrm>
                <a:off x="457200" y="1300512"/>
                <a:ext cx="8153400" cy="1086644"/>
              </a:xfrm>
              <a:prstGeom prst="rect">
                <a:avLst/>
              </a:prstGeom>
              <a:blipFill>
                <a:blip r:embed="rId3"/>
                <a:stretch>
                  <a:fillRect l="-623" r="-312"/>
                </a:stretch>
              </a:blipFill>
            </p:spPr>
            <p:txBody>
              <a:bodyPr/>
              <a:lstStyle/>
              <a:p>
                <a:r>
                  <a:rPr lang="en-US">
                    <a:noFill/>
                  </a:rPr>
                  <a:t> </a:t>
                </a:r>
              </a:p>
            </p:txBody>
          </p:sp>
        </mc:Fallback>
      </mc:AlternateContent>
      <p:pic>
        <p:nvPicPr>
          <p:cNvPr id="14338" name="Picture 2" descr="This is an image of a graph of circle with angle of t inscribed with radius 1. Point of (square root of 2 over 2, negative square root of 2 over 2) is at intersection of terminal side of angle and edge of circle. ">
            <a:extLst>
              <a:ext uri="{FF2B5EF4-FFF2-40B4-BE49-F238E27FC236}">
                <a16:creationId xmlns:a16="http://schemas.microsoft.com/office/drawing/2014/main" id="{9A41331C-84B3-0445-B289-165E8C353DC2}"/>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85432" y="2257817"/>
            <a:ext cx="3925168" cy="2796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3128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1045819"/>
          </a:xfrm>
        </p:spPr>
        <p:txBody>
          <a:bodyPr>
            <a:noAutofit/>
          </a:bodyPr>
          <a:lstStyle/>
          <a:p>
            <a:r>
              <a:rPr lang="en-US" sz="1800" dirty="0"/>
              <a:t>Finding Exact Values of the Trigonometric </a:t>
            </a:r>
            <a:br>
              <a:rPr lang="en-US" sz="1800" dirty="0"/>
            </a:br>
            <a:r>
              <a:rPr lang="en-US" sz="1800" dirty="0"/>
              <a:t>Functions try it 2</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348D7F52-E586-464B-A97B-C570D9B5BE77}"/>
                  </a:ext>
                </a:extLst>
              </p:cNvPr>
              <p:cNvSpPr/>
              <p:nvPr/>
            </p:nvSpPr>
            <p:spPr>
              <a:xfrm>
                <a:off x="457200" y="1392535"/>
                <a:ext cx="6400800" cy="736740"/>
              </a:xfrm>
              <a:prstGeom prst="rect">
                <a:avLst/>
              </a:prstGeom>
            </p:spPr>
            <p:txBody>
              <a:bodyPr wrap="square">
                <a:spAutoFit/>
              </a:bodyPr>
              <a:lstStyle/>
              <a:p>
                <a:r>
                  <a:rPr lang="en-US" dirty="0">
                    <a:solidFill>
                      <a:srgbClr val="555555"/>
                    </a:solidFill>
                    <a:latin typeface="Helvetica Neue" panose="02000503000000020004" pitchFamily="2" charset="0"/>
                  </a:rPr>
                  <a:t>Try It:	Find </a:t>
                </a:r>
                <a:r>
                  <a:rPr lang="en-US" dirty="0">
                    <a:solidFill>
                      <a:srgbClr val="555555"/>
                    </a:solidFill>
                    <a:latin typeface="STIXGeneral-Regular" pitchFamily="2" charset="2"/>
                  </a:rPr>
                  <a:t>sin </a:t>
                </a:r>
                <a:r>
                  <a:rPr lang="en-US" dirty="0">
                    <a:solidFill>
                      <a:srgbClr val="555555"/>
                    </a:solidFill>
                    <a:latin typeface="STIXGeneral-Italic" pitchFamily="2" charset="2"/>
                  </a:rPr>
                  <a:t>t</a:t>
                </a:r>
                <a:r>
                  <a:rPr lang="en-US" dirty="0">
                    <a:solidFill>
                      <a:srgbClr val="555555"/>
                    </a:solidFill>
                    <a:latin typeface="STIXGeneral-Regular" pitchFamily="2" charset="2"/>
                  </a:rPr>
                  <a:t>, cos </a:t>
                </a:r>
                <a:r>
                  <a:rPr lang="en-US" dirty="0">
                    <a:solidFill>
                      <a:srgbClr val="555555"/>
                    </a:solidFill>
                    <a:latin typeface="STIXGeneral-Italic" pitchFamily="2" charset="2"/>
                  </a:rPr>
                  <a:t>t</a:t>
                </a:r>
                <a:r>
                  <a:rPr lang="en-US" dirty="0">
                    <a:solidFill>
                      <a:srgbClr val="555555"/>
                    </a:solidFill>
                    <a:latin typeface="STIXGeneral-Regular" pitchFamily="2" charset="2"/>
                  </a:rPr>
                  <a:t>, tan </a:t>
                </a:r>
                <a:r>
                  <a:rPr lang="en-US" dirty="0">
                    <a:solidFill>
                      <a:srgbClr val="555555"/>
                    </a:solidFill>
                    <a:latin typeface="STIXGeneral-Italic" pitchFamily="2" charset="2"/>
                  </a:rPr>
                  <a:t>t</a:t>
                </a:r>
                <a:r>
                  <a:rPr lang="en-US" dirty="0">
                    <a:solidFill>
                      <a:srgbClr val="555555"/>
                    </a:solidFill>
                    <a:latin typeface="STIXGeneral-Regular" pitchFamily="2" charset="2"/>
                  </a:rPr>
                  <a:t>, sec </a:t>
                </a:r>
                <a:r>
                  <a:rPr lang="en-US" dirty="0">
                    <a:solidFill>
                      <a:srgbClr val="555555"/>
                    </a:solidFill>
                    <a:latin typeface="STIXGeneral-Italic" pitchFamily="2" charset="2"/>
                  </a:rPr>
                  <a:t>t</a:t>
                </a:r>
                <a:r>
                  <a:rPr lang="en-US" dirty="0">
                    <a:solidFill>
                      <a:srgbClr val="555555"/>
                    </a:solidFill>
                    <a:latin typeface="STIXGeneral-Regular" pitchFamily="2" charset="2"/>
                  </a:rPr>
                  <a:t>, </a:t>
                </a:r>
                <a:r>
                  <a:rPr lang="en-US" dirty="0" err="1">
                    <a:solidFill>
                      <a:srgbClr val="555555"/>
                    </a:solidFill>
                    <a:latin typeface="STIXGeneral-Regular" pitchFamily="2" charset="2"/>
                  </a:rPr>
                  <a:t>csc</a:t>
                </a:r>
                <a:r>
                  <a:rPr lang="en-US" dirty="0">
                    <a:solidFill>
                      <a:srgbClr val="555555"/>
                    </a:solidFill>
                    <a:latin typeface="STIXGeneral-Regular" pitchFamily="2" charset="2"/>
                  </a:rPr>
                  <a:t> </a:t>
                </a:r>
                <a:r>
                  <a:rPr lang="en-US" dirty="0">
                    <a:solidFill>
                      <a:srgbClr val="555555"/>
                    </a:solidFill>
                    <a:latin typeface="STIXGeneral-Italic" pitchFamily="2" charset="2"/>
                  </a:rPr>
                  <a:t>t</a:t>
                </a:r>
                <a:r>
                  <a:rPr lang="en-US" dirty="0">
                    <a:solidFill>
                      <a:srgbClr val="555555"/>
                    </a:solidFill>
                    <a:latin typeface="Helvetica Neue" panose="02000503000000020004" pitchFamily="2" charset="0"/>
                  </a:rPr>
                  <a:t>, and </a:t>
                </a:r>
                <a:r>
                  <a:rPr lang="en-US" dirty="0">
                    <a:solidFill>
                      <a:srgbClr val="555555"/>
                    </a:solidFill>
                    <a:latin typeface="STIXGeneral-Regular" pitchFamily="2" charset="2"/>
                  </a:rPr>
                  <a:t>cot </a:t>
                </a:r>
                <a:r>
                  <a:rPr lang="en-US" dirty="0">
                    <a:solidFill>
                      <a:srgbClr val="555555"/>
                    </a:solidFill>
                    <a:latin typeface="STIXGeneral-Italic" pitchFamily="2" charset="2"/>
                  </a:rPr>
                  <a:t>t</a:t>
                </a:r>
                <a:r>
                  <a:rPr lang="en-US" dirty="0">
                    <a:solidFill>
                      <a:srgbClr val="555555"/>
                    </a:solidFill>
                    <a:latin typeface="STIXGeneral-Regular" pitchFamily="2" charset="2"/>
                  </a:rPr>
                  <a:t> </a:t>
                </a:r>
                <a:r>
                  <a:rPr lang="en-US" dirty="0">
                    <a:solidFill>
                      <a:srgbClr val="555555"/>
                    </a:solidFill>
                    <a:latin typeface="Helvetica Neue" panose="02000503000000020004" pitchFamily="2" charset="0"/>
                  </a:rPr>
                  <a:t>  when </a:t>
                </a:r>
                <a:r>
                  <a:rPr lang="en-US" dirty="0">
                    <a:solidFill>
                      <a:srgbClr val="555555"/>
                    </a:solidFill>
                    <a:latin typeface="STIXGeneral-Italic" pitchFamily="2" charset="2"/>
                  </a:rPr>
                  <a:t>t </a:t>
                </a:r>
                <a:r>
                  <a:rPr lang="en-US" dirty="0">
                    <a:solidFill>
                      <a:srgbClr val="555555"/>
                    </a:solidFill>
                    <a:latin typeface="STIXGeneral-Regular" pitchFamily="2" charset="2"/>
                  </a:rPr>
                  <a:t>= </a:t>
                </a:r>
                <a14:m>
                  <m:oMath xmlns:m="http://schemas.openxmlformats.org/officeDocument/2006/math">
                    <m:f>
                      <m:fPr>
                        <m:ctrlPr>
                          <a:rPr lang="el-GR" i="1" dirty="0" smtClean="0">
                            <a:solidFill>
                              <a:srgbClr val="555555"/>
                            </a:solidFill>
                            <a:latin typeface="Cambria Math" panose="02040503050406030204" pitchFamily="18" charset="0"/>
                          </a:rPr>
                        </m:ctrlPr>
                      </m:fPr>
                      <m:num>
                        <m:r>
                          <a:rPr lang="el-GR" i="1" dirty="0" smtClean="0">
                            <a:solidFill>
                              <a:srgbClr val="555555"/>
                            </a:solidFill>
                            <a:latin typeface="Cambria Math" panose="02040503050406030204" pitchFamily="18" charset="0"/>
                          </a:rPr>
                          <m:t>𝜋</m:t>
                        </m:r>
                      </m:num>
                      <m:den>
                        <m:r>
                          <a:rPr lang="en-US" b="0" i="1" dirty="0" smtClean="0">
                            <a:solidFill>
                              <a:srgbClr val="555555"/>
                            </a:solidFill>
                            <a:latin typeface="Cambria Math" panose="02040503050406030204" pitchFamily="18" charset="0"/>
                          </a:rPr>
                          <m:t>3</m:t>
                        </m:r>
                      </m:den>
                    </m:f>
                  </m:oMath>
                </a14:m>
                <a:r>
                  <a:rPr lang="el-GR" dirty="0">
                    <a:solidFill>
                      <a:srgbClr val="555555"/>
                    </a:solidFill>
                    <a:latin typeface="STIXGeneral-Regular" pitchFamily="2" charset="2"/>
                  </a:rPr>
                  <a:t>.</a:t>
                </a:r>
                <a:br>
                  <a:rPr lang="el-GR" dirty="0"/>
                </a:br>
                <a:endParaRPr lang="en-US" dirty="0"/>
              </a:p>
            </p:txBody>
          </p:sp>
        </mc:Choice>
        <mc:Fallback xmlns="">
          <p:sp>
            <p:nvSpPr>
              <p:cNvPr id="4" name="Rectangle 3">
                <a:extLst>
                  <a:ext uri="{FF2B5EF4-FFF2-40B4-BE49-F238E27FC236}">
                    <a16:creationId xmlns:a16="http://schemas.microsoft.com/office/drawing/2014/main" id="{348D7F52-E586-464B-A97B-C570D9B5BE77}"/>
                  </a:ext>
                </a:extLst>
              </p:cNvPr>
              <p:cNvSpPr>
                <a:spLocks noRot="1" noChangeAspect="1" noMove="1" noResize="1" noEditPoints="1" noAdjustHandles="1" noChangeArrowheads="1" noChangeShapeType="1" noTextEdit="1"/>
              </p:cNvSpPr>
              <p:nvPr/>
            </p:nvSpPr>
            <p:spPr>
              <a:xfrm>
                <a:off x="457200" y="1392535"/>
                <a:ext cx="6400800" cy="736740"/>
              </a:xfrm>
              <a:prstGeom prst="rect">
                <a:avLst/>
              </a:prstGeom>
              <a:blipFill>
                <a:blip r:embed="rId3"/>
                <a:stretch>
                  <a:fillRect l="-794"/>
                </a:stretch>
              </a:blipFill>
            </p:spPr>
            <p:txBody>
              <a:bodyPr/>
              <a:lstStyle/>
              <a:p>
                <a:r>
                  <a:rPr lang="en-US">
                    <a:noFill/>
                  </a:rPr>
                  <a:t> </a:t>
                </a:r>
              </a:p>
            </p:txBody>
          </p:sp>
        </mc:Fallback>
      </mc:AlternateContent>
    </p:spTree>
    <p:extLst>
      <p:ext uri="{BB962C8B-B14F-4D97-AF65-F5344CB8AC3E}">
        <p14:creationId xmlns:p14="http://schemas.microsoft.com/office/powerpoint/2010/main" val="289956910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1045819"/>
          </a:xfrm>
        </p:spPr>
        <p:txBody>
          <a:bodyPr>
            <a:noAutofit/>
          </a:bodyPr>
          <a:lstStyle/>
          <a:p>
            <a:r>
              <a:rPr lang="en-US" sz="1800" dirty="0"/>
              <a:t>Finding Exact Values of the Trigonometric </a:t>
            </a:r>
            <a:br>
              <a:rPr lang="en-US" sz="1800" dirty="0"/>
            </a:br>
            <a:r>
              <a:rPr lang="en-US" sz="1800" dirty="0"/>
              <a:t>Functions (2)</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7" name="Text Placeholder 6"/>
          <p:cNvSpPr txBox="1">
            <a:spLocks/>
          </p:cNvSpPr>
          <p:nvPr/>
        </p:nvSpPr>
        <p:spPr>
          <a:xfrm>
            <a:off x="457200" y="1400986"/>
            <a:ext cx="8062912" cy="1230248"/>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t>Because we know the sine and cosine values for the common first-quadrant angles, we can find the other function values for those angles as well by setting </a:t>
            </a:r>
            <a:r>
              <a:rPr lang="en-US" sz="1600" i="1" dirty="0"/>
              <a:t>x </a:t>
            </a:r>
            <a:r>
              <a:rPr lang="en-US" sz="1600" dirty="0"/>
              <a:t>equal to the cosine and </a:t>
            </a:r>
            <a:r>
              <a:rPr lang="en-US" sz="1600" i="1" dirty="0"/>
              <a:t>y </a:t>
            </a:r>
            <a:r>
              <a:rPr lang="en-US" sz="1600" dirty="0"/>
              <a:t>equal to the sine and then using the definitions of tangent, secant, cosecant, and cotangent. The results are shown in </a:t>
            </a:r>
            <a:r>
              <a:rPr lang="en-US" sz="1600" b="1" dirty="0"/>
              <a:t>Table 1</a:t>
            </a:r>
            <a:r>
              <a:rPr lang="en-US" sz="1600" dirty="0"/>
              <a:t>.</a:t>
            </a:r>
          </a:p>
        </p:txBody>
      </p:sp>
      <p:pic>
        <p:nvPicPr>
          <p:cNvPr id="3" name="Picture 2" descr="Table shows the results of using the definitions of tangent, secant, cosecant, and cotangent to determine the values of cosine, sine, tangent, secant, cosecant, and cotangent for 0, 30, 45, 60 and 90 degrees."/>
          <p:cNvPicPr>
            <a:picLocks noChangeAspect="1"/>
          </p:cNvPicPr>
          <p:nvPr/>
        </p:nvPicPr>
        <p:blipFill>
          <a:blip r:embed="rId3"/>
          <a:stretch>
            <a:fillRect/>
          </a:stretch>
        </p:blipFill>
        <p:spPr>
          <a:xfrm>
            <a:off x="1104512" y="2745075"/>
            <a:ext cx="6505575" cy="3790950"/>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272838352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Autofit/>
          </a:bodyPr>
          <a:lstStyle/>
          <a:p>
            <a:r>
              <a:rPr lang="en-US" sz="1800" dirty="0"/>
              <a:t>Using Reference Angles to Evaluate </a:t>
            </a:r>
            <a:br>
              <a:rPr lang="en-US" sz="1800" dirty="0"/>
            </a:br>
            <a:r>
              <a:rPr lang="en-US" sz="1800" dirty="0"/>
              <a:t>Tangent, Secant, Cosecant, and Cotangent</a:t>
            </a:r>
          </a:p>
        </p:txBody>
      </p:sp>
      <p:pic>
        <p:nvPicPr>
          <p:cNvPr id="4" name="Picture 3" descr="&#10;This image is a graph of circle with each quadrant labeled. Under quadrant I, labels for sin t, cos t, tan t, sec t, csc t, and cot t. Under quadrant II, labels for sin t and csc t. Under quadrant III, labels for tan t and cot t. Under quadrant IV, labels for cos t, sec t.&#10;The trigonometric functions are each listed in the quadrants in which they are positive.&#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99578" y="2687217"/>
            <a:ext cx="3320534" cy="3444484"/>
          </a:xfrm>
          <a:prstGeom prst="rect">
            <a:avLst/>
          </a:prstGeom>
        </p:spPr>
      </p:pic>
      <p:sp>
        <p:nvSpPr>
          <p:cNvPr id="6" name="Text Placeholder 6"/>
          <p:cNvSpPr txBox="1">
            <a:spLocks/>
          </p:cNvSpPr>
          <p:nvPr/>
        </p:nvSpPr>
        <p:spPr>
          <a:xfrm>
            <a:off x="457200" y="1380932"/>
            <a:ext cx="8062912" cy="1418252"/>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t>We can evaluate trigonometric functions of angles outside the first quadrant using reference angles as we have already done with the sine and cosine functions. </a:t>
            </a:r>
          </a:p>
          <a:p>
            <a:r>
              <a:rPr lang="en-US" sz="1600" dirty="0"/>
              <a:t>The procedure is the same: Find the reference angle formed by the terminal side of the given angle with the horizontal axis. </a:t>
            </a:r>
          </a:p>
          <a:p>
            <a:endParaRPr lang="en-US" sz="1600" dirty="0"/>
          </a:p>
        </p:txBody>
      </p:sp>
      <p:pic>
        <p:nvPicPr>
          <p:cNvPr id="7" name="Picture 6" descr="&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Rectangle 1"/>
          <p:cNvSpPr/>
          <p:nvPr/>
        </p:nvSpPr>
        <p:spPr>
          <a:xfrm>
            <a:off x="457200" y="2927981"/>
            <a:ext cx="4572000" cy="2062103"/>
          </a:xfrm>
          <a:prstGeom prst="rect">
            <a:avLst/>
          </a:prstGeom>
        </p:spPr>
        <p:txBody>
          <a:bodyPr>
            <a:spAutoFit/>
          </a:bodyPr>
          <a:lstStyle/>
          <a:p>
            <a:r>
              <a:rPr lang="en-US" sz="1600" dirty="0"/>
              <a:t>The trigonometric function values for the original angle will be the same as those for the reference angle, except for the positive or negative sign, which is determined by </a:t>
            </a:r>
            <a:r>
              <a:rPr lang="en-US" sz="1600" i="1" dirty="0"/>
              <a:t>x</a:t>
            </a:r>
            <a:r>
              <a:rPr lang="en-US" sz="1600" dirty="0"/>
              <a:t>- and </a:t>
            </a:r>
            <a:r>
              <a:rPr lang="en-US" sz="1600" i="1" dirty="0"/>
              <a:t>y</a:t>
            </a:r>
            <a:r>
              <a:rPr lang="en-US" sz="1600" dirty="0"/>
              <a:t>-values in the original quadrant. </a:t>
            </a:r>
          </a:p>
          <a:p>
            <a:endParaRPr lang="en-US" sz="1600" b="1" dirty="0"/>
          </a:p>
          <a:p>
            <a:r>
              <a:rPr lang="en-US" sz="1600" dirty="0"/>
              <a:t>The figure shows which functions are </a:t>
            </a:r>
          </a:p>
          <a:p>
            <a:r>
              <a:rPr lang="en-US" sz="1600" dirty="0"/>
              <a:t>positive in which quadrant.</a:t>
            </a:r>
          </a:p>
        </p:txBody>
      </p:sp>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39257632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Autofit/>
          </a:bodyPr>
          <a:lstStyle/>
          <a:p>
            <a:r>
              <a:rPr lang="en-US" sz="1800" dirty="0"/>
              <a:t>Using Reference Angles to Evaluate </a:t>
            </a:r>
            <a:br>
              <a:rPr lang="en-US" sz="1800" dirty="0"/>
            </a:br>
            <a:r>
              <a:rPr lang="en-US" sz="1800" dirty="0"/>
              <a:t>Tangent, Secant, Cosecant, and Cotangent (2)</a:t>
            </a:r>
          </a:p>
        </p:txBody>
      </p:sp>
      <p:sp>
        <p:nvSpPr>
          <p:cNvPr id="6" name="Text Placeholder 6"/>
          <p:cNvSpPr txBox="1">
            <a:spLocks/>
          </p:cNvSpPr>
          <p:nvPr/>
        </p:nvSpPr>
        <p:spPr>
          <a:xfrm>
            <a:off x="544285" y="1544054"/>
            <a:ext cx="8062912" cy="398044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800" dirty="0"/>
              <a:t>To help us remember which of the six trigonometric functions are positive in each quadrant, we can use the mnemonic phrase “A Smart Trig Class.” Each of the four words in the phrase corresponds to one of the four quadrants, starting with quadrant I and rotating counterclockwise. </a:t>
            </a:r>
          </a:p>
          <a:p>
            <a:r>
              <a:rPr lang="en-US" sz="1800" dirty="0"/>
              <a:t>In quadrant I, which is “</a:t>
            </a:r>
            <a:r>
              <a:rPr lang="en-US" sz="1800" b="1" dirty="0"/>
              <a:t>A</a:t>
            </a:r>
            <a:r>
              <a:rPr lang="en-US" sz="1800" dirty="0"/>
              <a:t>,” </a:t>
            </a:r>
            <a:r>
              <a:rPr lang="en-US" sz="1800" b="1" dirty="0"/>
              <a:t>a</a:t>
            </a:r>
            <a:r>
              <a:rPr lang="en-US" sz="1800" dirty="0"/>
              <a:t>ll of the six trigonometric functions are positive. </a:t>
            </a:r>
          </a:p>
          <a:p>
            <a:r>
              <a:rPr lang="en-US" sz="1800" dirty="0"/>
              <a:t>In quadrant II, “</a:t>
            </a:r>
            <a:r>
              <a:rPr lang="en-US" sz="1800" b="1" dirty="0"/>
              <a:t>S</a:t>
            </a:r>
            <a:r>
              <a:rPr lang="en-US" sz="1800" dirty="0"/>
              <a:t>mart,” only </a:t>
            </a:r>
            <a:r>
              <a:rPr lang="en-US" sz="1800" b="1" dirty="0"/>
              <a:t>s</a:t>
            </a:r>
            <a:r>
              <a:rPr lang="en-US" sz="1800" dirty="0"/>
              <a:t>ine and its reciprocal function, cosecant, are positive. </a:t>
            </a:r>
          </a:p>
          <a:p>
            <a:r>
              <a:rPr lang="en-US" sz="1800" dirty="0"/>
              <a:t>In quadrant III, “</a:t>
            </a:r>
            <a:r>
              <a:rPr lang="en-US" sz="1800" b="1" dirty="0"/>
              <a:t>T</a:t>
            </a:r>
            <a:r>
              <a:rPr lang="en-US" sz="1800" dirty="0"/>
              <a:t>rig,” only </a:t>
            </a:r>
            <a:r>
              <a:rPr lang="en-US" sz="1800" b="1" dirty="0"/>
              <a:t>t</a:t>
            </a:r>
            <a:r>
              <a:rPr lang="en-US" sz="1800" dirty="0"/>
              <a:t>angent and its reciprocal function, cotangent, are positive. </a:t>
            </a:r>
          </a:p>
          <a:p>
            <a:r>
              <a:rPr lang="en-US" sz="1800" dirty="0"/>
              <a:t>Finally, in quadrant IV, “</a:t>
            </a:r>
            <a:r>
              <a:rPr lang="en-US" sz="1800" b="1" dirty="0"/>
              <a:t>C</a:t>
            </a:r>
            <a:r>
              <a:rPr lang="en-US" sz="1800" dirty="0"/>
              <a:t>lass,” only </a:t>
            </a:r>
            <a:r>
              <a:rPr lang="en-US" sz="1800" b="1" dirty="0"/>
              <a:t>c</a:t>
            </a:r>
            <a:r>
              <a:rPr lang="en-US" sz="1800" dirty="0"/>
              <a:t>osine and its reciprocal function, secant, are positive.</a:t>
            </a:r>
          </a:p>
        </p:txBody>
      </p:sp>
      <p:pic>
        <p:nvPicPr>
          <p:cNvPr id="7" name="Picture 6"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17644755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Autofit/>
          </a:bodyPr>
          <a:lstStyle/>
          <a:p>
            <a:r>
              <a:rPr lang="en-US" sz="1800" dirty="0"/>
              <a:t>Using Reference Angles to Evaluate </a:t>
            </a:r>
            <a:br>
              <a:rPr lang="en-US" sz="1800" dirty="0"/>
            </a:br>
            <a:r>
              <a:rPr lang="en-US" sz="1800" dirty="0"/>
              <a:t>Tangent, Secant, Cosecant, and Cotangent </a:t>
            </a:r>
            <a:br>
              <a:rPr lang="en-US" sz="1800" dirty="0"/>
            </a:br>
            <a:r>
              <a:rPr lang="en-US" sz="1800" dirty="0"/>
              <a:t>Example</a:t>
            </a:r>
          </a:p>
        </p:txBody>
      </p:sp>
      <p:pic>
        <p:nvPicPr>
          <p:cNvPr id="7" name="Picture 6"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
        <p:nvSpPr>
          <p:cNvPr id="8" name="Text Placeholder 6">
            <a:extLst>
              <a:ext uri="{FF2B5EF4-FFF2-40B4-BE49-F238E27FC236}">
                <a16:creationId xmlns:a16="http://schemas.microsoft.com/office/drawing/2014/main" id="{F2544DFB-59FF-426F-9F34-624DDC9BEA7C}"/>
              </a:ext>
            </a:extLst>
          </p:cNvPr>
          <p:cNvSpPr>
            <a:spLocks noGrp="1"/>
          </p:cNvSpPr>
          <p:nvPr>
            <p:ph type="body" sz="quarter" idx="14"/>
          </p:nvPr>
        </p:nvSpPr>
        <p:spPr>
          <a:xfrm>
            <a:off x="457200" y="3285256"/>
            <a:ext cx="8062912" cy="961053"/>
          </a:xfrm>
        </p:spPr>
        <p:txBody>
          <a:bodyPr>
            <a:normAutofit/>
          </a:bodyPr>
          <a:lstStyle/>
          <a:p>
            <a:r>
              <a:rPr lang="en-US" sz="1600" dirty="0">
                <a:solidFill>
                  <a:srgbClr val="0070C0"/>
                </a:solidFill>
              </a:rPr>
              <a:t>Example </a:t>
            </a:r>
            <a:r>
              <a:rPr lang="en-US" sz="1600" b="1" dirty="0"/>
              <a:t>Using Reference Angles to Find Trigonometric Functions</a:t>
            </a:r>
          </a:p>
          <a:p>
            <a:r>
              <a:rPr lang="en-US" sz="1600" dirty="0"/>
              <a:t>Use reference angles to find all six trigonometric functions of 5</a:t>
            </a:r>
            <a:r>
              <a:rPr lang="en-US" sz="1600" i="1" dirty="0"/>
              <a:t>π</a:t>
            </a:r>
            <a:r>
              <a:rPr lang="en-US" sz="1600" dirty="0"/>
              <a:t>/6</a:t>
            </a:r>
            <a:r>
              <a:rPr lang="en-US" sz="1600" i="1" dirty="0"/>
              <a:t> </a:t>
            </a:r>
            <a:r>
              <a:rPr lang="en-US" sz="1600" dirty="0"/>
              <a:t>.</a:t>
            </a:r>
          </a:p>
        </p:txBody>
      </p:sp>
      <p:sp>
        <p:nvSpPr>
          <p:cNvPr id="2" name="Rectangle 1">
            <a:extLst>
              <a:ext uri="{FF2B5EF4-FFF2-40B4-BE49-F238E27FC236}">
                <a16:creationId xmlns:a16="http://schemas.microsoft.com/office/drawing/2014/main" id="{66DBD88B-911F-8345-A09E-EF79B08227BE}"/>
              </a:ext>
            </a:extLst>
          </p:cNvPr>
          <p:cNvSpPr/>
          <p:nvPr/>
        </p:nvSpPr>
        <p:spPr>
          <a:xfrm>
            <a:off x="424958" y="1074918"/>
            <a:ext cx="8295346" cy="2062103"/>
          </a:xfrm>
          <a:prstGeom prst="rect">
            <a:avLst/>
          </a:prstGeom>
        </p:spPr>
        <p:txBody>
          <a:bodyPr wrap="square">
            <a:spAutoFit/>
          </a:bodyPr>
          <a:lstStyle/>
          <a:p>
            <a:r>
              <a:rPr lang="en-US" sz="1600" b="1" dirty="0">
                <a:solidFill>
                  <a:srgbClr val="555555"/>
                </a:solidFill>
                <a:latin typeface="Helvetica Neue" panose="02000503000000020004" pitchFamily="2" charset="0"/>
              </a:rPr>
              <a:t>How To:</a:t>
            </a:r>
          </a:p>
          <a:p>
            <a:r>
              <a:rPr lang="en-US" sz="1600" b="1" dirty="0">
                <a:solidFill>
                  <a:srgbClr val="555555"/>
                </a:solidFill>
                <a:latin typeface="Helvetica Neue" panose="02000503000000020004" pitchFamily="2" charset="0"/>
              </a:rPr>
              <a:t>Given an angle not in the first quadrant, use reference angles to find all six trigonometric functions.</a:t>
            </a:r>
            <a:endParaRPr lang="en-US" sz="1600" dirty="0">
              <a:solidFill>
                <a:srgbClr val="555555"/>
              </a:solidFill>
              <a:latin typeface="Helvetica Neue" panose="02000503000000020004" pitchFamily="2" charset="0"/>
            </a:endParaRPr>
          </a:p>
          <a:p>
            <a:pPr marL="342900" indent="-342900">
              <a:buFont typeface="+mj-lt"/>
              <a:buAutoNum type="arabicPeriod"/>
            </a:pPr>
            <a:r>
              <a:rPr lang="en-US" sz="1600" dirty="0">
                <a:solidFill>
                  <a:srgbClr val="333333"/>
                </a:solidFill>
                <a:latin typeface="Helvetica Neue" panose="02000503000000020004" pitchFamily="2" charset="0"/>
              </a:rPr>
              <a:t>Measure the angle formed by the terminal side of the given angle and the horizontal axis. This is the reference angle.</a:t>
            </a:r>
          </a:p>
          <a:p>
            <a:pPr marL="342900" indent="-342900">
              <a:buFont typeface="+mj-lt"/>
              <a:buAutoNum type="arabicPeriod"/>
            </a:pPr>
            <a:r>
              <a:rPr lang="en-US" sz="1600" dirty="0">
                <a:solidFill>
                  <a:srgbClr val="333333"/>
                </a:solidFill>
                <a:latin typeface="Helvetica Neue" panose="02000503000000020004" pitchFamily="2" charset="0"/>
              </a:rPr>
              <a:t>Evaluate the function at the reference angle.</a:t>
            </a:r>
          </a:p>
          <a:p>
            <a:pPr marL="342900" indent="-342900">
              <a:buFont typeface="+mj-lt"/>
              <a:buAutoNum type="arabicPeriod"/>
            </a:pPr>
            <a:r>
              <a:rPr lang="en-US" sz="1600" dirty="0">
                <a:solidFill>
                  <a:srgbClr val="333333"/>
                </a:solidFill>
                <a:latin typeface="Helvetica Neue" panose="02000503000000020004" pitchFamily="2" charset="0"/>
              </a:rPr>
              <a:t>Observe the quadrant where the terminal side of the original angle is located. Based on the quadrant, determine whether the output is positive or negative.</a:t>
            </a:r>
            <a:endParaRPr lang="en-US" sz="1600" b="0" i="0" u="none" strike="noStrike"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67199539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Autofit/>
          </a:bodyPr>
          <a:lstStyle/>
          <a:p>
            <a:r>
              <a:rPr lang="en-US" sz="1800" dirty="0"/>
              <a:t>Using Reference Angles to Evaluate </a:t>
            </a:r>
            <a:br>
              <a:rPr lang="en-US" sz="1800" dirty="0"/>
            </a:br>
            <a:r>
              <a:rPr lang="en-US" sz="1800" dirty="0"/>
              <a:t>Tangent, Secant, Cosecant, and Cotangent </a:t>
            </a:r>
            <a:br>
              <a:rPr lang="en-US" sz="1800" dirty="0"/>
            </a:br>
            <a:r>
              <a:rPr lang="en-US" sz="1800" dirty="0"/>
              <a:t>Try it</a:t>
            </a:r>
          </a:p>
        </p:txBody>
      </p:sp>
      <p:pic>
        <p:nvPicPr>
          <p:cNvPr id="7" name="Picture 6"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19FB47C4-12C2-6A40-8C21-2457110DB5E8}"/>
                  </a:ext>
                </a:extLst>
              </p:cNvPr>
              <p:cNvSpPr/>
              <p:nvPr/>
            </p:nvSpPr>
            <p:spPr>
              <a:xfrm>
                <a:off x="457200" y="1265535"/>
                <a:ext cx="8204200" cy="807272"/>
              </a:xfrm>
              <a:prstGeom prst="rect">
                <a:avLst/>
              </a:prstGeom>
            </p:spPr>
            <p:txBody>
              <a:bodyPr wrap="square">
                <a:spAutoFit/>
              </a:bodyPr>
              <a:lstStyle/>
              <a:p>
                <a:r>
                  <a:rPr lang="en-US" dirty="0">
                    <a:solidFill>
                      <a:srgbClr val="555555"/>
                    </a:solidFill>
                    <a:latin typeface="Helvetica Neue" panose="02000503000000020004" pitchFamily="2" charset="0"/>
                  </a:rPr>
                  <a:t>Try It:	Use reference angles to find all six trigonometric functions of </a:t>
                </a:r>
                <a:r>
                  <a:rPr lang="en-US" dirty="0">
                    <a:solidFill>
                      <a:srgbClr val="555555"/>
                    </a:solidFill>
                    <a:latin typeface="STIXGeneral-Regular" pitchFamily="2" charset="2"/>
                  </a:rPr>
                  <a:t>− </a:t>
                </a:r>
                <a14:m>
                  <m:oMath xmlns:m="http://schemas.openxmlformats.org/officeDocument/2006/math">
                    <m:f>
                      <m:fPr>
                        <m:ctrlPr>
                          <a:rPr lang="en-US" i="1" smtClean="0">
                            <a:solidFill>
                              <a:srgbClr val="555555"/>
                            </a:solidFill>
                            <a:latin typeface="Cambria Math" panose="02040503050406030204" pitchFamily="18" charset="0"/>
                          </a:rPr>
                        </m:ctrlPr>
                      </m:fPr>
                      <m:num>
                        <m:r>
                          <m:rPr>
                            <m:nor/>
                          </m:rPr>
                          <a:rPr lang="en-US" dirty="0">
                            <a:solidFill>
                              <a:srgbClr val="555555"/>
                            </a:solidFill>
                            <a:latin typeface="STIXGeneral-Regular" pitchFamily="2" charset="2"/>
                          </a:rPr>
                          <m:t>7</m:t>
                        </m:r>
                        <m:r>
                          <m:rPr>
                            <m:nor/>
                          </m:rPr>
                          <a:rPr lang="el-GR" dirty="0">
                            <a:solidFill>
                              <a:srgbClr val="555555"/>
                            </a:solidFill>
                            <a:latin typeface="STIXGeneral-Italic" pitchFamily="2" charset="2"/>
                          </a:rPr>
                          <m:t>π</m:t>
                        </m:r>
                      </m:num>
                      <m:den>
                        <m:r>
                          <m:rPr>
                            <m:nor/>
                          </m:rPr>
                          <a:rPr lang="el-GR" dirty="0">
                            <a:solidFill>
                              <a:srgbClr val="555555"/>
                            </a:solidFill>
                            <a:latin typeface="STIXGeneral-Regular" pitchFamily="2" charset="2"/>
                          </a:rPr>
                          <m:t>4</m:t>
                        </m:r>
                      </m:den>
                    </m:f>
                  </m:oMath>
                </a14:m>
                <a:r>
                  <a:rPr lang="el-GR" dirty="0">
                    <a:solidFill>
                      <a:srgbClr val="555555"/>
                    </a:solidFill>
                    <a:latin typeface="STIXGeneral-Regular" pitchFamily="2" charset="2"/>
                  </a:rPr>
                  <a:t>.</a:t>
                </a:r>
                <a:br>
                  <a:rPr lang="el-GR" dirty="0"/>
                </a:br>
                <a:endParaRPr lang="en-US" dirty="0"/>
              </a:p>
            </p:txBody>
          </p:sp>
        </mc:Choice>
        <mc:Fallback xmlns="">
          <p:sp>
            <p:nvSpPr>
              <p:cNvPr id="4" name="Rectangle 3">
                <a:extLst>
                  <a:ext uri="{FF2B5EF4-FFF2-40B4-BE49-F238E27FC236}">
                    <a16:creationId xmlns:a16="http://schemas.microsoft.com/office/drawing/2014/main" id="{19FB47C4-12C2-6A40-8C21-2457110DB5E8}"/>
                  </a:ext>
                </a:extLst>
              </p:cNvPr>
              <p:cNvSpPr>
                <a:spLocks noRot="1" noChangeAspect="1" noMove="1" noResize="1" noEditPoints="1" noAdjustHandles="1" noChangeArrowheads="1" noChangeShapeType="1" noTextEdit="1"/>
              </p:cNvSpPr>
              <p:nvPr/>
            </p:nvSpPr>
            <p:spPr>
              <a:xfrm>
                <a:off x="457200" y="1265535"/>
                <a:ext cx="8204200" cy="807272"/>
              </a:xfrm>
              <a:prstGeom prst="rect">
                <a:avLst/>
              </a:prstGeom>
              <a:blipFill>
                <a:blip r:embed="rId3"/>
                <a:stretch>
                  <a:fillRect l="-619"/>
                </a:stretch>
              </a:blipFill>
            </p:spPr>
            <p:txBody>
              <a:bodyPr/>
              <a:lstStyle/>
              <a:p>
                <a:r>
                  <a:rPr lang="en-US">
                    <a:noFill/>
                  </a:rPr>
                  <a:t> </a:t>
                </a:r>
              </a:p>
            </p:txBody>
          </p:sp>
        </mc:Fallback>
      </mc:AlternateContent>
    </p:spTree>
    <p:extLst>
      <p:ext uri="{BB962C8B-B14F-4D97-AF65-F5344CB8AC3E}">
        <p14:creationId xmlns:p14="http://schemas.microsoft.com/office/powerpoint/2010/main" val="9110740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Using Even and Odd </a:t>
            </a:r>
            <a:br>
              <a:rPr lang="en-US" dirty="0"/>
            </a:br>
            <a:r>
              <a:rPr lang="en-US" dirty="0"/>
              <a:t>Trigonometric Functions</a:t>
            </a:r>
          </a:p>
        </p:txBody>
      </p:sp>
      <p:sp>
        <p:nvSpPr>
          <p:cNvPr id="7" name="Text Placeholder 6"/>
          <p:cNvSpPr>
            <a:spLocks noGrp="1"/>
          </p:cNvSpPr>
          <p:nvPr>
            <p:ph type="body" sz="quarter" idx="14"/>
          </p:nvPr>
        </p:nvSpPr>
        <p:spPr>
          <a:xfrm>
            <a:off x="457200" y="1261027"/>
            <a:ext cx="8062912" cy="866353"/>
          </a:xfrm>
        </p:spPr>
        <p:txBody>
          <a:bodyPr>
            <a:noAutofit/>
          </a:bodyPr>
          <a:lstStyle/>
          <a:p>
            <a:r>
              <a:rPr lang="en-US" sz="1600" dirty="0"/>
              <a:t>We can test whether a trigonometric function is even or odd by drawing a unit circle with a positive and a negative angle, as in the figure below. We can test each of the six trigonometric functions in this fashion. The results are shown in </a:t>
            </a:r>
            <a:r>
              <a:rPr lang="en-US" sz="1600" b="1" dirty="0"/>
              <a:t>Table 2</a:t>
            </a:r>
            <a:r>
              <a:rPr lang="en-US" sz="1600" dirty="0"/>
              <a:t>.</a:t>
            </a:r>
          </a:p>
        </p:txBody>
      </p:sp>
      <p:pic>
        <p:nvPicPr>
          <p:cNvPr id="4" name="Picture 3" descr="&#10;Graph of circle with angle of t and -t inscribed. Point of (x, y) is at intersection of terminal side of angle t and edge of circle. Point of (x, -y) is at intersection of terminal side of angle -t and edge of circle. "/>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200" y="2127380"/>
            <a:ext cx="2836506" cy="2594895"/>
          </a:xfrm>
          <a:prstGeom prst="rect">
            <a:avLst/>
          </a:prstGeom>
        </p:spPr>
      </p:pic>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2" name="Picture 1" descr="Table that shows that sin t, tan t, csc t, and cot t are all even functions and cos t and sec t are even functions"/>
          <p:cNvPicPr>
            <a:picLocks noChangeAspect="1"/>
          </p:cNvPicPr>
          <p:nvPr/>
        </p:nvPicPr>
        <p:blipFill>
          <a:blip r:embed="rId4"/>
          <a:stretch>
            <a:fillRect/>
          </a:stretch>
        </p:blipFill>
        <p:spPr>
          <a:xfrm>
            <a:off x="3187358" y="3797559"/>
            <a:ext cx="5649163" cy="2470480"/>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176591198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Using Even and Odd </a:t>
            </a:r>
            <a:br>
              <a:rPr lang="en-US" dirty="0"/>
            </a:br>
            <a:r>
              <a:rPr lang="en-US" dirty="0"/>
              <a:t>Trigonometric Functions (2)</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
        <p:nvSpPr>
          <p:cNvPr id="4" name="Rectangle 3">
            <a:extLst>
              <a:ext uri="{FF2B5EF4-FFF2-40B4-BE49-F238E27FC236}">
                <a16:creationId xmlns:a16="http://schemas.microsoft.com/office/drawing/2014/main" id="{5516D973-28E6-4A48-AD04-0C9B7090E9ED}"/>
              </a:ext>
            </a:extLst>
          </p:cNvPr>
          <p:cNvSpPr/>
          <p:nvPr/>
        </p:nvSpPr>
        <p:spPr>
          <a:xfrm>
            <a:off x="457199" y="1305342"/>
            <a:ext cx="8379321" cy="3970318"/>
          </a:xfrm>
          <a:prstGeom prst="rect">
            <a:avLst/>
          </a:prstGeom>
        </p:spPr>
        <p:txBody>
          <a:bodyPr wrap="square">
            <a:spAutoFit/>
          </a:bodyPr>
          <a:lstStyle/>
          <a:p>
            <a:r>
              <a:rPr lang="en-US" cap="all" dirty="0">
                <a:solidFill>
                  <a:srgbClr val="555555"/>
                </a:solidFill>
              </a:rPr>
              <a:t>EVEN AND ODD TRIGONOMETRIC FUNCTIONS</a:t>
            </a:r>
          </a:p>
          <a:p>
            <a:endParaRPr lang="en-US" dirty="0">
              <a:solidFill>
                <a:srgbClr val="555555"/>
              </a:solidFill>
            </a:endParaRPr>
          </a:p>
          <a:p>
            <a:r>
              <a:rPr lang="en-US" dirty="0">
                <a:solidFill>
                  <a:srgbClr val="555555"/>
                </a:solidFill>
              </a:rPr>
              <a:t>An even function is one in which </a:t>
            </a:r>
            <a:r>
              <a:rPr lang="en-US" dirty="0">
                <a:solidFill>
                  <a:srgbClr val="555555"/>
                </a:solidFill>
                <a:latin typeface="STIXGeneral-Italic" pitchFamily="2" charset="2"/>
              </a:rPr>
              <a:t>f</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 = </a:t>
            </a:r>
            <a:r>
              <a:rPr lang="en-US" dirty="0">
                <a:solidFill>
                  <a:srgbClr val="555555"/>
                </a:solidFill>
                <a:latin typeface="STIXGeneral-Italic" pitchFamily="2" charset="2"/>
              </a:rPr>
              <a:t>f</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a:t>
            </a:r>
            <a:r>
              <a:rPr lang="en-US" dirty="0">
                <a:solidFill>
                  <a:srgbClr val="555555"/>
                </a:solidFill>
              </a:rPr>
              <a:t> </a:t>
            </a:r>
          </a:p>
          <a:p>
            <a:r>
              <a:rPr lang="en-US" dirty="0">
                <a:solidFill>
                  <a:srgbClr val="555555"/>
                </a:solidFill>
              </a:rPr>
              <a:t>An odd function is one in which </a:t>
            </a:r>
            <a:r>
              <a:rPr lang="en-US" dirty="0">
                <a:solidFill>
                  <a:srgbClr val="555555"/>
                </a:solidFill>
                <a:latin typeface="STIXGeneral-Italic" pitchFamily="2" charset="2"/>
              </a:rPr>
              <a:t>f</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 = </a:t>
            </a:r>
            <a:r>
              <a:rPr lang="en-US" dirty="0">
                <a:solidFill>
                  <a:srgbClr val="555555"/>
                </a:solidFill>
                <a:latin typeface="STIXGeneral-Italic" pitchFamily="2" charset="2"/>
              </a:rPr>
              <a:t>−f</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a:t>
            </a:r>
            <a:r>
              <a:rPr lang="en-US" dirty="0">
                <a:solidFill>
                  <a:srgbClr val="555555"/>
                </a:solidFill>
              </a:rPr>
              <a:t> </a:t>
            </a:r>
          </a:p>
          <a:p>
            <a:endParaRPr lang="en-US" dirty="0">
              <a:solidFill>
                <a:srgbClr val="555555"/>
              </a:solidFill>
            </a:endParaRPr>
          </a:p>
          <a:p>
            <a:r>
              <a:rPr lang="en-US" dirty="0">
                <a:solidFill>
                  <a:srgbClr val="555555"/>
                </a:solidFill>
              </a:rPr>
              <a:t>Cosine and secant are even:</a:t>
            </a:r>
          </a:p>
          <a:p>
            <a:pPr algn="ctr"/>
            <a:r>
              <a:rPr lang="en-US" dirty="0">
                <a:latin typeface="STIXGeneral-Regular" pitchFamily="2" charset="2"/>
              </a:rPr>
              <a:t>cos(</a:t>
            </a:r>
            <a:r>
              <a:rPr lang="en-US" dirty="0">
                <a:latin typeface="STIXGeneral-Italic" pitchFamily="2" charset="2"/>
              </a:rPr>
              <a:t>−t</a:t>
            </a:r>
            <a:r>
              <a:rPr lang="en-US" dirty="0">
                <a:latin typeface="STIXGeneral-Regular" pitchFamily="2" charset="2"/>
              </a:rPr>
              <a:t>) = cos </a:t>
            </a:r>
            <a:r>
              <a:rPr lang="en-US" dirty="0">
                <a:latin typeface="STIXGeneral-Italic" pitchFamily="2" charset="2"/>
              </a:rPr>
              <a:t>t </a:t>
            </a:r>
          </a:p>
          <a:p>
            <a:pPr algn="ctr"/>
            <a:r>
              <a:rPr lang="en-US" dirty="0">
                <a:latin typeface="STIXGeneral-Regular" pitchFamily="2" charset="2"/>
              </a:rPr>
              <a:t>sec(</a:t>
            </a:r>
            <a:r>
              <a:rPr lang="en-US" dirty="0">
                <a:latin typeface="STIXGeneral-Italic" pitchFamily="2" charset="2"/>
              </a:rPr>
              <a:t>−t</a:t>
            </a:r>
            <a:r>
              <a:rPr lang="en-US" dirty="0">
                <a:latin typeface="STIXGeneral-Regular" pitchFamily="2" charset="2"/>
              </a:rPr>
              <a:t>) = sec </a:t>
            </a:r>
            <a:r>
              <a:rPr lang="en-US" dirty="0">
                <a:latin typeface="STIXGeneral-Italic" pitchFamily="2" charset="2"/>
              </a:rPr>
              <a:t>t</a:t>
            </a:r>
            <a:endParaRPr lang="en-US" dirty="0"/>
          </a:p>
          <a:p>
            <a:endParaRPr lang="en-US" dirty="0">
              <a:solidFill>
                <a:srgbClr val="555555"/>
              </a:solidFill>
            </a:endParaRPr>
          </a:p>
          <a:p>
            <a:r>
              <a:rPr lang="en-US" dirty="0">
                <a:solidFill>
                  <a:srgbClr val="555555"/>
                </a:solidFill>
              </a:rPr>
              <a:t>Sine, tangent, cosecant, and cotangent are odd:</a:t>
            </a:r>
          </a:p>
          <a:p>
            <a:pPr algn="ctr"/>
            <a:r>
              <a:rPr lang="en-US" dirty="0">
                <a:latin typeface="STIXGeneral-Regular" pitchFamily="2" charset="2"/>
              </a:rPr>
              <a:t>sin(</a:t>
            </a:r>
            <a:r>
              <a:rPr lang="en-US" dirty="0">
                <a:latin typeface="STIXGeneral-Italic" pitchFamily="2" charset="2"/>
              </a:rPr>
              <a:t>−t</a:t>
            </a:r>
            <a:r>
              <a:rPr lang="en-US" dirty="0">
                <a:latin typeface="STIXGeneral-Regular" pitchFamily="2" charset="2"/>
              </a:rPr>
              <a:t>) = −sin </a:t>
            </a:r>
            <a:r>
              <a:rPr lang="en-US" dirty="0">
                <a:latin typeface="STIXGeneral-Italic" pitchFamily="2" charset="2"/>
              </a:rPr>
              <a:t>t </a:t>
            </a:r>
          </a:p>
          <a:p>
            <a:pPr algn="ctr"/>
            <a:r>
              <a:rPr lang="en-US" dirty="0">
                <a:latin typeface="STIXGeneral-Regular" pitchFamily="2" charset="2"/>
              </a:rPr>
              <a:t>tan(</a:t>
            </a:r>
            <a:r>
              <a:rPr lang="en-US" dirty="0">
                <a:latin typeface="STIXGeneral-Italic" pitchFamily="2" charset="2"/>
              </a:rPr>
              <a:t>−t</a:t>
            </a:r>
            <a:r>
              <a:rPr lang="en-US" dirty="0">
                <a:latin typeface="STIXGeneral-Regular" pitchFamily="2" charset="2"/>
              </a:rPr>
              <a:t>) = −tan</a:t>
            </a:r>
            <a:r>
              <a:rPr lang="en-US" dirty="0">
                <a:latin typeface="STIXGeneral-Italic" pitchFamily="2" charset="2"/>
              </a:rPr>
              <a:t> t</a:t>
            </a:r>
            <a:endParaRPr lang="en-US" dirty="0">
              <a:latin typeface="STIXGeneral-Regular" pitchFamily="2" charset="2"/>
            </a:endParaRPr>
          </a:p>
          <a:p>
            <a:pPr algn="ctr"/>
            <a:r>
              <a:rPr lang="en-US" dirty="0" err="1">
                <a:latin typeface="STIXGeneral-Regular" pitchFamily="2" charset="2"/>
              </a:rPr>
              <a:t>csc</a:t>
            </a:r>
            <a:r>
              <a:rPr lang="en-US" dirty="0">
                <a:latin typeface="STIXGeneral-Regular" pitchFamily="2" charset="2"/>
              </a:rPr>
              <a:t>(</a:t>
            </a:r>
            <a:r>
              <a:rPr lang="en-US" dirty="0">
                <a:latin typeface="STIXGeneral-Italic" pitchFamily="2" charset="2"/>
              </a:rPr>
              <a:t>−t</a:t>
            </a:r>
            <a:r>
              <a:rPr lang="en-US" dirty="0">
                <a:latin typeface="STIXGeneral-Regular" pitchFamily="2" charset="2"/>
              </a:rPr>
              <a:t>) = −</a:t>
            </a:r>
            <a:r>
              <a:rPr lang="en-US" dirty="0" err="1">
                <a:latin typeface="STIXGeneral-Regular" pitchFamily="2" charset="2"/>
              </a:rPr>
              <a:t>csc</a:t>
            </a:r>
            <a:r>
              <a:rPr lang="en-US" dirty="0">
                <a:latin typeface="STIXGeneral-Regular" pitchFamily="2" charset="2"/>
              </a:rPr>
              <a:t> </a:t>
            </a:r>
            <a:r>
              <a:rPr lang="en-US" dirty="0">
                <a:latin typeface="STIXGeneral-Italic" pitchFamily="2" charset="2"/>
              </a:rPr>
              <a:t>t </a:t>
            </a:r>
          </a:p>
          <a:p>
            <a:pPr algn="ctr"/>
            <a:r>
              <a:rPr lang="en-US" dirty="0">
                <a:latin typeface="STIXGeneral-Regular" pitchFamily="2" charset="2"/>
              </a:rPr>
              <a:t>cot(</a:t>
            </a:r>
            <a:r>
              <a:rPr lang="en-US" dirty="0">
                <a:latin typeface="STIXGeneral-Italic" pitchFamily="2" charset="2"/>
              </a:rPr>
              <a:t>−t) = </a:t>
            </a:r>
            <a:r>
              <a:rPr lang="en-US" dirty="0">
                <a:latin typeface="STIXGeneral-Regular" pitchFamily="2" charset="2"/>
              </a:rPr>
              <a:t>−cot </a:t>
            </a:r>
            <a:r>
              <a:rPr lang="en-US" dirty="0">
                <a:latin typeface="STIXGeneral-Italic" pitchFamily="2" charset="2"/>
              </a:rPr>
              <a:t>t</a:t>
            </a:r>
            <a:endParaRPr lang="en-US" dirty="0"/>
          </a:p>
        </p:txBody>
      </p:sp>
    </p:spTree>
    <p:extLst>
      <p:ext uri="{BB962C8B-B14F-4D97-AF65-F5344CB8AC3E}">
        <p14:creationId xmlns:p14="http://schemas.microsoft.com/office/powerpoint/2010/main" val="214439594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Using Even and Odd </a:t>
            </a:r>
            <a:br>
              <a:rPr lang="en-US" dirty="0"/>
            </a:br>
            <a:r>
              <a:rPr lang="en-US" dirty="0"/>
              <a:t>Trigonometric Functions example </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10" name="Text Placeholder 6"/>
          <p:cNvSpPr txBox="1">
            <a:spLocks/>
          </p:cNvSpPr>
          <p:nvPr/>
        </p:nvSpPr>
        <p:spPr>
          <a:xfrm>
            <a:off x="457200" y="1400985"/>
            <a:ext cx="8062912" cy="968991"/>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solidFill>
                  <a:srgbClr val="0070C0"/>
                </a:solidFill>
              </a:rPr>
              <a:t>Example </a:t>
            </a:r>
            <a:r>
              <a:rPr lang="en-US" sz="1600" b="1" dirty="0">
                <a:solidFill>
                  <a:schemeClr val="tx1"/>
                </a:solidFill>
              </a:rPr>
              <a:t>Using Even and Odd Properties of Trigonometric Functions</a:t>
            </a:r>
          </a:p>
          <a:p>
            <a:r>
              <a:rPr lang="en-US" sz="1600" dirty="0"/>
              <a:t>If the secant of angle </a:t>
            </a:r>
            <a:r>
              <a:rPr lang="en-US" sz="1600" i="1" dirty="0"/>
              <a:t>t </a:t>
            </a:r>
            <a:r>
              <a:rPr lang="en-US" sz="1600" dirty="0"/>
              <a:t>is 2, what is the secant of −</a:t>
            </a:r>
            <a:r>
              <a:rPr lang="en-US" sz="1600" i="1" dirty="0"/>
              <a:t>t </a:t>
            </a:r>
            <a:r>
              <a:rPr lang="en-US" sz="1600" dirty="0"/>
              <a:t>?</a:t>
            </a:r>
          </a:p>
        </p:txBody>
      </p:sp>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
        <p:nvSpPr>
          <p:cNvPr id="4" name="Rectangle 3">
            <a:extLst>
              <a:ext uri="{FF2B5EF4-FFF2-40B4-BE49-F238E27FC236}">
                <a16:creationId xmlns:a16="http://schemas.microsoft.com/office/drawing/2014/main" id="{D74D2006-9F59-EC47-A0E6-3BD3CAB26BEA}"/>
              </a:ext>
            </a:extLst>
          </p:cNvPr>
          <p:cNvSpPr/>
          <p:nvPr/>
        </p:nvSpPr>
        <p:spPr>
          <a:xfrm>
            <a:off x="457200" y="4246759"/>
            <a:ext cx="7785246" cy="369332"/>
          </a:xfrm>
          <a:prstGeom prst="rect">
            <a:avLst/>
          </a:prstGeom>
        </p:spPr>
        <p:txBody>
          <a:bodyPr wrap="square">
            <a:spAutoFit/>
          </a:bodyPr>
          <a:lstStyle/>
          <a:p>
            <a:r>
              <a:rPr lang="en-US" dirty="0">
                <a:solidFill>
                  <a:srgbClr val="555555"/>
                </a:solidFill>
                <a:latin typeface="Helvetica Neue" panose="02000503000000020004" pitchFamily="2" charset="0"/>
              </a:rPr>
              <a:t>Try It:	If the cotangent of angle </a:t>
            </a:r>
            <a:r>
              <a:rPr lang="en-US" dirty="0">
                <a:solidFill>
                  <a:srgbClr val="555555"/>
                </a:solidFill>
                <a:latin typeface="STIXGeneral-Italic" pitchFamily="2" charset="2"/>
              </a:rPr>
              <a:t>t </a:t>
            </a:r>
            <a:r>
              <a:rPr lang="en-US" dirty="0">
                <a:solidFill>
                  <a:srgbClr val="555555"/>
                </a:solidFill>
                <a:latin typeface="Helvetica Neue" panose="02000503000000020004" pitchFamily="2" charset="0"/>
              </a:rPr>
              <a:t>  is </a:t>
            </a:r>
            <a:r>
              <a:rPr lang="en-US" dirty="0">
                <a:solidFill>
                  <a:srgbClr val="555555"/>
                </a:solidFill>
                <a:latin typeface="STIXVariants" pitchFamily="2" charset="2"/>
              </a:rPr>
              <a:t>√</a:t>
            </a:r>
            <a:r>
              <a:rPr lang="en-US" dirty="0">
                <a:solidFill>
                  <a:srgbClr val="555555"/>
                </a:solidFill>
                <a:latin typeface="STIXGeneral-Regular" pitchFamily="2" charset="2"/>
              </a:rPr>
              <a:t>3</a:t>
            </a:r>
            <a:r>
              <a:rPr lang="en-US" dirty="0">
                <a:solidFill>
                  <a:srgbClr val="555555"/>
                </a:solidFill>
                <a:latin typeface="Helvetica Neue" panose="02000503000000020004" pitchFamily="2" charset="0"/>
              </a:rPr>
              <a:t>, what is the cotangent of</a:t>
            </a:r>
            <a:r>
              <a:rPr lang="en-US" dirty="0">
                <a:solidFill>
                  <a:srgbClr val="555555"/>
                </a:solidFill>
                <a:latin typeface="STIXGeneral-Italic" pitchFamily="2" charset="2"/>
              </a:rPr>
              <a:t>−t</a:t>
            </a:r>
            <a:r>
              <a:rPr lang="en-US" dirty="0">
                <a:solidFill>
                  <a:srgbClr val="555555"/>
                </a:solidFill>
                <a:latin typeface="STIXGeneral-Regular" pitchFamily="2" charset="2"/>
              </a:rPr>
              <a:t>?</a:t>
            </a:r>
            <a:endParaRPr lang="en-US" dirty="0"/>
          </a:p>
        </p:txBody>
      </p:sp>
    </p:spTree>
    <p:extLst>
      <p:ext uri="{BB962C8B-B14F-4D97-AF65-F5344CB8AC3E}">
        <p14:creationId xmlns:p14="http://schemas.microsoft.com/office/powerpoint/2010/main" val="4068133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1092952"/>
          </a:xfrm>
        </p:spPr>
        <p:txBody>
          <a:bodyPr>
            <a:noAutofit/>
          </a:bodyPr>
          <a:lstStyle/>
          <a:p>
            <a:r>
              <a:rPr lang="en-US" sz="2800" dirty="0"/>
              <a:t>Special angles</a:t>
            </a:r>
          </a:p>
        </p:txBody>
      </p:sp>
      <p:sp>
        <p:nvSpPr>
          <p:cNvPr id="7" name="Text Placeholder 6"/>
          <p:cNvSpPr>
            <a:spLocks noGrp="1"/>
          </p:cNvSpPr>
          <p:nvPr>
            <p:ph type="body" sz="quarter" idx="14"/>
          </p:nvPr>
        </p:nvSpPr>
        <p:spPr>
          <a:xfrm>
            <a:off x="457200" y="1475630"/>
            <a:ext cx="4031456" cy="4505291"/>
          </a:xfrm>
        </p:spPr>
        <p:txBody>
          <a:bodyPr>
            <a:noAutofit/>
          </a:bodyPr>
          <a:lstStyle/>
          <a:p>
            <a:r>
              <a:rPr lang="en-US" sz="1600" dirty="0"/>
              <a:t>Considering the most basic case, the unit circle (a circle with radius 1), we know that 1 rotation equals 360 degrees, 360°.</a:t>
            </a:r>
          </a:p>
          <a:p>
            <a:endParaRPr lang="en-US" sz="1600" dirty="0"/>
          </a:p>
          <a:p>
            <a:r>
              <a:rPr lang="en-US" sz="1600" dirty="0"/>
              <a:t>In addition to knowing the measurements in degrees and radians of a quarter revolution, a half revolution, and a full revolution, there are other frequently encountered angles in one revolution of a circle with which we should be familiar. </a:t>
            </a:r>
          </a:p>
          <a:p>
            <a:endParaRPr lang="en-US" sz="1600" dirty="0"/>
          </a:p>
          <a:p>
            <a:r>
              <a:rPr lang="en-US" sz="1600" dirty="0"/>
              <a:t>It is common to encounter multiples of 30, 45, 60, and 90 degrees. Memorizing these angles will be very useful as we study the properties associated with angles.</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8" name="Picture 7" descr="It is common to encounter multiples of 30, 45, 60, and 90 degrees. These values are shown in Figure. Memorizing these angles will be very useful as we study the properties associated with angles." title="Identifying Special Angles Measured in Radian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12591" y="2642013"/>
            <a:ext cx="3948112" cy="3708833"/>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134736814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Recognizing and Using Fundamental Identities</a:t>
            </a:r>
          </a:p>
        </p:txBody>
      </p:sp>
      <p:sp>
        <p:nvSpPr>
          <p:cNvPr id="7" name="Text Placeholder 6"/>
          <p:cNvSpPr>
            <a:spLocks noGrp="1"/>
          </p:cNvSpPr>
          <p:nvPr>
            <p:ph type="body" sz="quarter" idx="14"/>
          </p:nvPr>
        </p:nvSpPr>
        <p:spPr>
          <a:xfrm>
            <a:off x="457200" y="1559606"/>
            <a:ext cx="8062912" cy="1323294"/>
          </a:xfrm>
        </p:spPr>
        <p:txBody>
          <a:bodyPr>
            <a:noAutofit/>
          </a:bodyPr>
          <a:lstStyle/>
          <a:p>
            <a:r>
              <a:rPr lang="en-US" sz="1800" dirty="0"/>
              <a:t>Identities are statements that are true for all values of the input on which they are defined. </a:t>
            </a:r>
          </a:p>
          <a:p>
            <a:r>
              <a:rPr lang="en-US" sz="1800" dirty="0"/>
              <a:t>Usually, identities can be derived from definitions and relationships we already know.</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2900DFD-9D35-6044-AE22-09E0135BEC18}"/>
                  </a:ext>
                </a:extLst>
              </p:cNvPr>
              <p:cNvSpPr/>
              <p:nvPr/>
            </p:nvSpPr>
            <p:spPr>
              <a:xfrm>
                <a:off x="457200" y="3380955"/>
                <a:ext cx="8062912" cy="2846613"/>
              </a:xfrm>
              <a:prstGeom prst="rect">
                <a:avLst/>
              </a:prstGeom>
            </p:spPr>
            <p:txBody>
              <a:bodyPr wrap="square">
                <a:spAutoFit/>
              </a:bodyPr>
              <a:lstStyle/>
              <a:p>
                <a:r>
                  <a:rPr lang="en-US" cap="all" dirty="0">
                    <a:solidFill>
                      <a:srgbClr val="555555"/>
                    </a:solidFill>
                  </a:rPr>
                  <a:t>FUNDAMENTAL IDENTITIES</a:t>
                </a:r>
              </a:p>
              <a:p>
                <a:r>
                  <a:rPr lang="en-US" dirty="0">
                    <a:solidFill>
                      <a:srgbClr val="555555"/>
                    </a:solidFill>
                  </a:rPr>
                  <a:t>We can derive some useful </a:t>
                </a:r>
                <a:r>
                  <a:rPr lang="en-US" b="1" dirty="0">
                    <a:solidFill>
                      <a:srgbClr val="555555"/>
                    </a:solidFill>
                  </a:rPr>
                  <a:t>identities</a:t>
                </a:r>
                <a:r>
                  <a:rPr lang="en-US" dirty="0">
                    <a:solidFill>
                      <a:srgbClr val="555555"/>
                    </a:solidFill>
                  </a:rPr>
                  <a:t> from the six trigonometric functions. The other four trigonometric functions can be related back to the sine and cosine functions using these basic relationships:</a:t>
                </a:r>
              </a:p>
              <a:p>
                <a:pPr algn="ctr"/>
                <a:r>
                  <a:rPr lang="en-US" dirty="0">
                    <a:latin typeface="STIXGeneral-Regular" pitchFamily="2" charset="2"/>
                  </a:rPr>
                  <a:t>tan </a:t>
                </a:r>
                <a:r>
                  <a:rPr lang="en-US" dirty="0">
                    <a:latin typeface="STIXGeneral-Italic" pitchFamily="2" charset="2"/>
                  </a:rPr>
                  <a:t>t </a:t>
                </a:r>
                <a:r>
                  <a:rPr lang="en-US" dirty="0">
                    <a:latin typeface="STIXGeneral-Regular" pitchFamily="2" charset="2"/>
                  </a:rPr>
                  <a:t>= </a:t>
                </a:r>
                <a14:m>
                  <m:oMath xmlns:m="http://schemas.openxmlformats.org/officeDocument/2006/math">
                    <m:f>
                      <m:fPr>
                        <m:ctrlPr>
                          <a:rPr lang="en-US" i="1" smtClean="0">
                            <a:latin typeface="Cambria Math" panose="02040503050406030204" pitchFamily="18" charset="0"/>
                          </a:rPr>
                        </m:ctrlPr>
                      </m:fPr>
                      <m:num>
                        <m:r>
                          <m:rPr>
                            <m:nor/>
                          </m:rPr>
                          <a:rPr lang="en-US" dirty="0">
                            <a:latin typeface="STIXGeneral-Regular" pitchFamily="2" charset="2"/>
                          </a:rPr>
                          <m:t>sin</m:t>
                        </m:r>
                        <m:r>
                          <m:rPr>
                            <m:nor/>
                          </m:rPr>
                          <a:rPr lang="en-US" dirty="0">
                            <a:latin typeface="STIXGeneral-Regular" pitchFamily="2" charset="2"/>
                          </a:rPr>
                          <m:t> </m:t>
                        </m:r>
                        <m:r>
                          <m:rPr>
                            <m:nor/>
                          </m:rPr>
                          <a:rPr lang="en-US" dirty="0">
                            <a:latin typeface="STIXGeneral-Italic" pitchFamily="2" charset="2"/>
                          </a:rPr>
                          <m:t>t</m:t>
                        </m:r>
                      </m:num>
                      <m:den>
                        <m:r>
                          <m:rPr>
                            <m:nor/>
                          </m:rPr>
                          <a:rPr lang="en-US" dirty="0">
                            <a:latin typeface="STIXGeneral-Regular" pitchFamily="2" charset="2"/>
                          </a:rPr>
                          <m:t>cos</m:t>
                        </m:r>
                        <m:r>
                          <m:rPr>
                            <m:nor/>
                          </m:rPr>
                          <a:rPr lang="en-US" dirty="0">
                            <a:latin typeface="STIXGeneral-Regular" pitchFamily="2" charset="2"/>
                          </a:rPr>
                          <m:t> </m:t>
                        </m:r>
                        <m:r>
                          <m:rPr>
                            <m:nor/>
                          </m:rPr>
                          <a:rPr lang="en-US" dirty="0">
                            <a:latin typeface="STIXGeneral-Italic" pitchFamily="2" charset="2"/>
                          </a:rPr>
                          <m:t>t</m:t>
                        </m:r>
                      </m:den>
                    </m:f>
                  </m:oMath>
                </a14:m>
                <a:endParaRPr lang="en-US" dirty="0"/>
              </a:p>
              <a:p>
                <a:pPr algn="ctr"/>
                <a:r>
                  <a:rPr lang="en-US" dirty="0">
                    <a:latin typeface="STIXGeneral-Regular" pitchFamily="2" charset="2"/>
                  </a:rPr>
                  <a:t>sec </a:t>
                </a:r>
                <a:r>
                  <a:rPr lang="en-US" dirty="0">
                    <a:latin typeface="STIXGeneral-Italic" pitchFamily="2" charset="2"/>
                  </a:rPr>
                  <a:t>t </a:t>
                </a:r>
                <a:r>
                  <a:rPr lang="en-US" dirty="0">
                    <a:latin typeface="STIXGeneral-Regular" pitchFamily="2" charset="2"/>
                  </a:rPr>
                  <a:t>=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1</m:t>
                        </m:r>
                      </m:num>
                      <m:den>
                        <m:r>
                          <m:rPr>
                            <m:nor/>
                          </m:rPr>
                          <a:rPr lang="en-US" dirty="0">
                            <a:latin typeface="STIXGeneral-Regular" pitchFamily="2" charset="2"/>
                          </a:rPr>
                          <m:t>cos</m:t>
                        </m:r>
                        <m:r>
                          <m:rPr>
                            <m:nor/>
                          </m:rPr>
                          <a:rPr lang="en-US" dirty="0">
                            <a:latin typeface="STIXGeneral-Regular" pitchFamily="2" charset="2"/>
                          </a:rPr>
                          <m:t> </m:t>
                        </m:r>
                        <m:r>
                          <m:rPr>
                            <m:nor/>
                          </m:rPr>
                          <a:rPr lang="en-US" dirty="0">
                            <a:latin typeface="STIXGeneral-Italic" pitchFamily="2" charset="2"/>
                          </a:rPr>
                          <m:t>t</m:t>
                        </m:r>
                      </m:den>
                    </m:f>
                    <m:r>
                      <a:rPr lang="en-US" i="1">
                        <a:latin typeface="Cambria Math" panose="02040503050406030204" pitchFamily="18" charset="0"/>
                      </a:rPr>
                      <m:t> </m:t>
                    </m:r>
                  </m:oMath>
                </a14:m>
                <a:endParaRPr lang="en-US" dirty="0">
                  <a:latin typeface="STIXGeneral-Italic" pitchFamily="2" charset="2"/>
                </a:endParaRPr>
              </a:p>
              <a:p>
                <a:pPr algn="ctr"/>
                <a:r>
                  <a:rPr lang="en-US" dirty="0" err="1">
                    <a:latin typeface="STIXGeneral-Regular" pitchFamily="2" charset="2"/>
                  </a:rPr>
                  <a:t>csc</a:t>
                </a:r>
                <a:r>
                  <a:rPr lang="en-US" dirty="0">
                    <a:latin typeface="STIXGeneral-Regular" pitchFamily="2" charset="2"/>
                  </a:rPr>
                  <a:t> </a:t>
                </a:r>
                <a:r>
                  <a:rPr lang="en-US" dirty="0">
                    <a:latin typeface="STIXGeneral-Italic" pitchFamily="2" charset="2"/>
                  </a:rPr>
                  <a:t>t </a:t>
                </a:r>
                <a:r>
                  <a:rPr lang="en-US" dirty="0">
                    <a:latin typeface="STIXGeneral-Regular" pitchFamily="2" charset="2"/>
                  </a:rPr>
                  <a:t>=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1</m:t>
                        </m:r>
                      </m:num>
                      <m:den>
                        <m:r>
                          <m:rPr>
                            <m:nor/>
                          </m:rPr>
                          <a:rPr lang="en-US" dirty="0">
                            <a:latin typeface="STIXGeneral-Regular" pitchFamily="2" charset="2"/>
                          </a:rPr>
                          <m:t>sin</m:t>
                        </m:r>
                        <m:r>
                          <m:rPr>
                            <m:nor/>
                          </m:rPr>
                          <a:rPr lang="en-US" dirty="0">
                            <a:latin typeface="STIXGeneral-Regular" pitchFamily="2" charset="2"/>
                          </a:rPr>
                          <m:t> </m:t>
                        </m:r>
                        <m:r>
                          <m:rPr>
                            <m:nor/>
                          </m:rPr>
                          <a:rPr lang="en-US" dirty="0">
                            <a:latin typeface="STIXGeneral-Italic" pitchFamily="2" charset="2"/>
                          </a:rPr>
                          <m:t>t</m:t>
                        </m:r>
                      </m:den>
                    </m:f>
                    <m:r>
                      <a:rPr lang="en-US" i="1">
                        <a:latin typeface="Cambria Math" panose="02040503050406030204" pitchFamily="18" charset="0"/>
                      </a:rPr>
                      <m:t> </m:t>
                    </m:r>
                  </m:oMath>
                </a14:m>
                <a:endParaRPr lang="en-US" dirty="0">
                  <a:latin typeface="STIXGeneral-Italic" pitchFamily="2" charset="2"/>
                </a:endParaRPr>
              </a:p>
              <a:p>
                <a:pPr algn="ctr"/>
                <a:r>
                  <a:rPr lang="en-US" dirty="0">
                    <a:latin typeface="STIXGeneral-Regular" pitchFamily="2" charset="2"/>
                  </a:rPr>
                  <a:t>cot </a:t>
                </a:r>
                <a:r>
                  <a:rPr lang="en-US" dirty="0">
                    <a:latin typeface="STIXGeneral-Italic" pitchFamily="2" charset="2"/>
                  </a:rPr>
                  <a:t>t </a:t>
                </a:r>
                <a:r>
                  <a:rPr lang="en-US" dirty="0">
                    <a:latin typeface="STIXGeneral-Regular" pitchFamily="2" charset="2"/>
                  </a:rPr>
                  <a:t>=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1</m:t>
                        </m:r>
                      </m:num>
                      <m:den>
                        <m:r>
                          <m:rPr>
                            <m:nor/>
                          </m:rPr>
                          <a:rPr lang="en-US" dirty="0">
                            <a:latin typeface="STIXGeneral-Regular" pitchFamily="2" charset="2"/>
                          </a:rPr>
                          <m:t>tan</m:t>
                        </m:r>
                        <m:r>
                          <m:rPr>
                            <m:nor/>
                          </m:rPr>
                          <a:rPr lang="en-US" dirty="0">
                            <a:latin typeface="STIXGeneral-Regular" pitchFamily="2" charset="2"/>
                          </a:rPr>
                          <m:t> </m:t>
                        </m:r>
                        <m:r>
                          <m:rPr>
                            <m:nor/>
                          </m:rPr>
                          <a:rPr lang="en-US" dirty="0">
                            <a:latin typeface="STIXGeneral-Italic" pitchFamily="2" charset="2"/>
                          </a:rPr>
                          <m:t>t</m:t>
                        </m:r>
                      </m:den>
                    </m:f>
                    <m:r>
                      <a:rPr lang="en-US" i="1">
                        <a:latin typeface="Cambria Math" panose="02040503050406030204" pitchFamily="18" charset="0"/>
                      </a:rPr>
                      <m:t> </m:t>
                    </m:r>
                  </m:oMath>
                </a14:m>
                <a:r>
                  <a:rPr lang="en-US" dirty="0">
                    <a:latin typeface="STIXGeneral-Regular" pitchFamily="2" charset="2"/>
                  </a:rPr>
                  <a:t> = </a:t>
                </a:r>
                <a14:m>
                  <m:oMath xmlns:m="http://schemas.openxmlformats.org/officeDocument/2006/math">
                    <m:f>
                      <m:fPr>
                        <m:ctrlPr>
                          <a:rPr lang="en-US" i="1">
                            <a:latin typeface="Cambria Math" panose="02040503050406030204" pitchFamily="18" charset="0"/>
                          </a:rPr>
                        </m:ctrlPr>
                      </m:fPr>
                      <m:num>
                        <m:r>
                          <m:rPr>
                            <m:nor/>
                          </m:rPr>
                          <a:rPr lang="en-US" dirty="0">
                            <a:latin typeface="STIXGeneral-Regular" pitchFamily="2" charset="2"/>
                          </a:rPr>
                          <m:t>cos</m:t>
                        </m:r>
                        <m:r>
                          <m:rPr>
                            <m:nor/>
                          </m:rPr>
                          <a:rPr lang="en-US" dirty="0">
                            <a:latin typeface="STIXGeneral-Regular" pitchFamily="2" charset="2"/>
                          </a:rPr>
                          <m:t> </m:t>
                        </m:r>
                        <m:r>
                          <m:rPr>
                            <m:nor/>
                          </m:rPr>
                          <a:rPr lang="en-US" dirty="0">
                            <a:latin typeface="STIXGeneral-Italic" pitchFamily="2" charset="2"/>
                          </a:rPr>
                          <m:t>t</m:t>
                        </m:r>
                      </m:num>
                      <m:den>
                        <m:r>
                          <m:rPr>
                            <m:nor/>
                          </m:rPr>
                          <a:rPr lang="en-US" dirty="0">
                            <a:latin typeface="STIXGeneral-Regular" pitchFamily="2" charset="2"/>
                          </a:rPr>
                          <m:t>sin</m:t>
                        </m:r>
                        <m:r>
                          <m:rPr>
                            <m:nor/>
                          </m:rPr>
                          <a:rPr lang="en-US" dirty="0">
                            <a:latin typeface="STIXGeneral-Regular" pitchFamily="2" charset="2"/>
                          </a:rPr>
                          <m:t> </m:t>
                        </m:r>
                        <m:r>
                          <m:rPr>
                            <m:nor/>
                          </m:rPr>
                          <a:rPr lang="en-US" dirty="0">
                            <a:latin typeface="STIXGeneral-Italic" pitchFamily="2" charset="2"/>
                          </a:rPr>
                          <m:t>t</m:t>
                        </m:r>
                      </m:den>
                    </m:f>
                    <m:r>
                      <a:rPr lang="en-US" i="1">
                        <a:latin typeface="Cambria Math" panose="02040503050406030204" pitchFamily="18" charset="0"/>
                      </a:rPr>
                      <m:t> </m:t>
                    </m:r>
                  </m:oMath>
                </a14:m>
                <a:endParaRPr lang="en-US" dirty="0"/>
              </a:p>
            </p:txBody>
          </p:sp>
        </mc:Choice>
        <mc:Fallback xmlns="">
          <p:sp>
            <p:nvSpPr>
              <p:cNvPr id="4" name="Rectangle 3">
                <a:extLst>
                  <a:ext uri="{FF2B5EF4-FFF2-40B4-BE49-F238E27FC236}">
                    <a16:creationId xmlns:a16="http://schemas.microsoft.com/office/drawing/2014/main" id="{42900DFD-9D35-6044-AE22-09E0135BEC18}"/>
                  </a:ext>
                </a:extLst>
              </p:cNvPr>
              <p:cNvSpPr>
                <a:spLocks noRot="1" noChangeAspect="1" noMove="1" noResize="1" noEditPoints="1" noAdjustHandles="1" noChangeArrowheads="1" noChangeShapeType="1" noTextEdit="1"/>
              </p:cNvSpPr>
              <p:nvPr/>
            </p:nvSpPr>
            <p:spPr>
              <a:xfrm>
                <a:off x="457200" y="3380955"/>
                <a:ext cx="8062912" cy="2846613"/>
              </a:xfrm>
              <a:prstGeom prst="rect">
                <a:avLst/>
              </a:prstGeom>
              <a:blipFill>
                <a:blip r:embed="rId3"/>
                <a:stretch>
                  <a:fillRect l="-630" t="-444" b="-5333"/>
                </a:stretch>
              </a:blipFill>
            </p:spPr>
            <p:txBody>
              <a:bodyPr/>
              <a:lstStyle/>
              <a:p>
                <a:r>
                  <a:rPr lang="en-US">
                    <a:noFill/>
                  </a:rPr>
                  <a:t> </a:t>
                </a:r>
              </a:p>
            </p:txBody>
          </p:sp>
        </mc:Fallback>
      </mc:AlternateContent>
    </p:spTree>
    <p:extLst>
      <p:ext uri="{BB962C8B-B14F-4D97-AF65-F5344CB8AC3E}">
        <p14:creationId xmlns:p14="http://schemas.microsoft.com/office/powerpoint/2010/main" val="105205390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Recognizing and Using Fundamental Identities examples</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10" name="Text Placeholder 6"/>
          <p:cNvSpPr txBox="1">
            <a:spLocks/>
          </p:cNvSpPr>
          <p:nvPr/>
        </p:nvSpPr>
        <p:spPr>
          <a:xfrm>
            <a:off x="457200" y="1400985"/>
            <a:ext cx="8062912" cy="1370207"/>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800" dirty="0">
                <a:solidFill>
                  <a:srgbClr val="0070C0"/>
                </a:solidFill>
              </a:rPr>
              <a:t>Example </a:t>
            </a:r>
            <a:r>
              <a:rPr lang="en-US" sz="1800" b="1" dirty="0"/>
              <a:t>Using Identities to Simplify Trigonometric Expressions</a:t>
            </a:r>
          </a:p>
          <a:p>
            <a:r>
              <a:rPr lang="en-US" sz="1800" dirty="0"/>
              <a:t>Simplify sec(</a:t>
            </a:r>
            <a:r>
              <a:rPr lang="en-US" sz="1800" i="1" dirty="0"/>
              <a:t>t</a:t>
            </a:r>
            <a:r>
              <a:rPr lang="en-US" sz="1800" dirty="0"/>
              <a:t>)/tan(</a:t>
            </a:r>
            <a:r>
              <a:rPr lang="en-US" sz="1800" i="1" dirty="0"/>
              <a:t>t</a:t>
            </a:r>
            <a:r>
              <a:rPr lang="en-US" sz="1800" dirty="0"/>
              <a:t>).</a:t>
            </a:r>
          </a:p>
        </p:txBody>
      </p:sp>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
        <p:nvSpPr>
          <p:cNvPr id="2" name="Rectangle 1">
            <a:extLst>
              <a:ext uri="{FF2B5EF4-FFF2-40B4-BE49-F238E27FC236}">
                <a16:creationId xmlns:a16="http://schemas.microsoft.com/office/drawing/2014/main" id="{D028A6BB-BE7B-344E-A6F7-02D0B2E58614}"/>
              </a:ext>
            </a:extLst>
          </p:cNvPr>
          <p:cNvSpPr/>
          <p:nvPr/>
        </p:nvSpPr>
        <p:spPr>
          <a:xfrm>
            <a:off x="457200" y="4131202"/>
            <a:ext cx="4572000" cy="369332"/>
          </a:xfrm>
          <a:prstGeom prst="rect">
            <a:avLst/>
          </a:prstGeom>
        </p:spPr>
        <p:txBody>
          <a:bodyPr>
            <a:spAutoFit/>
          </a:bodyPr>
          <a:lstStyle/>
          <a:p>
            <a:r>
              <a:rPr lang="en-US" dirty="0">
                <a:solidFill>
                  <a:srgbClr val="555555"/>
                </a:solidFill>
                <a:latin typeface="Helvetica Neue" panose="02000503000000020004" pitchFamily="2" charset="0"/>
              </a:rPr>
              <a:t>Try It:	Simplify</a:t>
            </a:r>
            <a:r>
              <a:rPr lang="en-US" dirty="0">
                <a:solidFill>
                  <a:srgbClr val="555555"/>
                </a:solidFill>
                <a:latin typeface="STIXGeneral-Regular" pitchFamily="2" charset="2"/>
              </a:rPr>
              <a:t>(tan </a:t>
            </a:r>
            <a:r>
              <a:rPr lang="en-US" dirty="0">
                <a:solidFill>
                  <a:srgbClr val="555555"/>
                </a:solidFill>
                <a:latin typeface="STIXGeneral-Italic" pitchFamily="2" charset="2"/>
              </a:rPr>
              <a:t>t</a:t>
            </a:r>
            <a:r>
              <a:rPr lang="en-US" dirty="0">
                <a:solidFill>
                  <a:srgbClr val="555555"/>
                </a:solidFill>
                <a:latin typeface="STIXGeneral-Regular" pitchFamily="2" charset="2"/>
              </a:rPr>
              <a:t>)(cos </a:t>
            </a:r>
            <a:r>
              <a:rPr lang="en-US" dirty="0">
                <a:solidFill>
                  <a:srgbClr val="555555"/>
                </a:solidFill>
                <a:latin typeface="STIXGeneral-Italic" pitchFamily="2" charset="2"/>
              </a:rPr>
              <a:t>t</a:t>
            </a:r>
            <a:r>
              <a:rPr lang="en-US" dirty="0">
                <a:solidFill>
                  <a:srgbClr val="555555"/>
                </a:solidFill>
                <a:latin typeface="STIXGeneral-Regular" pitchFamily="2" charset="2"/>
              </a:rPr>
              <a:t>).</a:t>
            </a:r>
            <a:endParaRPr lang="en-US" dirty="0"/>
          </a:p>
        </p:txBody>
      </p:sp>
    </p:spTree>
    <p:extLst>
      <p:ext uri="{BB962C8B-B14F-4D97-AF65-F5344CB8AC3E}">
        <p14:creationId xmlns:p14="http://schemas.microsoft.com/office/powerpoint/2010/main" val="146637034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Recognizing and Using Fundamental Identities examples 2</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10" name="Text Placeholder 6"/>
          <p:cNvSpPr txBox="1">
            <a:spLocks/>
          </p:cNvSpPr>
          <p:nvPr/>
        </p:nvSpPr>
        <p:spPr>
          <a:xfrm>
            <a:off x="457200" y="1400985"/>
            <a:ext cx="8062912" cy="1370207"/>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solidFill>
                  <a:srgbClr val="0070C0"/>
                </a:solidFill>
              </a:rPr>
              <a:t>Example </a:t>
            </a:r>
            <a:r>
              <a:rPr lang="en-US" sz="1600" b="1" dirty="0"/>
              <a:t>Using Identities to Evaluate Trigonometric Functions</a:t>
            </a:r>
          </a:p>
          <a:p>
            <a:r>
              <a:rPr lang="es-ES" sz="1600" dirty="0" err="1"/>
              <a:t>Given</a:t>
            </a:r>
            <a:r>
              <a:rPr lang="es-ES" sz="1600" dirty="0"/>
              <a:t> </a:t>
            </a:r>
            <a:r>
              <a:rPr lang="en-US" sz="1600" dirty="0"/>
              <a:t>cos (5</a:t>
            </a:r>
            <a:r>
              <a:rPr lang="el-GR" sz="1600" i="1" dirty="0"/>
              <a:t>π</a:t>
            </a:r>
            <a:r>
              <a:rPr lang="en-US" sz="1600" dirty="0"/>
              <a:t>/6) </a:t>
            </a:r>
            <a:r>
              <a:rPr lang="el-GR" sz="1600" dirty="0"/>
              <a:t>= −√</a:t>
            </a:r>
            <a:r>
              <a:rPr lang="en-US" sz="1600" dirty="0"/>
              <a:t>3/</a:t>
            </a:r>
            <a:r>
              <a:rPr lang="el-GR" sz="1600" dirty="0"/>
              <a:t>2, </a:t>
            </a:r>
            <a:r>
              <a:rPr lang="en-US" sz="1600" dirty="0"/>
              <a:t>evaluate sec(5</a:t>
            </a:r>
            <a:r>
              <a:rPr lang="el-GR" sz="1600" i="1" dirty="0"/>
              <a:t>π</a:t>
            </a:r>
            <a:r>
              <a:rPr lang="en-US" sz="1600" i="1" dirty="0"/>
              <a:t>/</a:t>
            </a:r>
            <a:r>
              <a:rPr lang="el-GR" sz="1600" dirty="0"/>
              <a:t>6</a:t>
            </a:r>
            <a:r>
              <a:rPr lang="en-US" sz="1600" dirty="0"/>
              <a:t>)</a:t>
            </a:r>
            <a:r>
              <a:rPr lang="el-GR" sz="1600" dirty="0"/>
              <a:t>.</a:t>
            </a:r>
            <a:endParaRPr lang="en-US" sz="1600" dirty="0"/>
          </a:p>
        </p:txBody>
      </p:sp>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
        <p:nvSpPr>
          <p:cNvPr id="7" name="Text Placeholder 6">
            <a:extLst>
              <a:ext uri="{FF2B5EF4-FFF2-40B4-BE49-F238E27FC236}">
                <a16:creationId xmlns:a16="http://schemas.microsoft.com/office/drawing/2014/main" id="{7CB70306-5A1E-4665-90E2-3343DD93892F}"/>
              </a:ext>
            </a:extLst>
          </p:cNvPr>
          <p:cNvSpPr txBox="1">
            <a:spLocks/>
          </p:cNvSpPr>
          <p:nvPr/>
        </p:nvSpPr>
        <p:spPr>
          <a:xfrm>
            <a:off x="457200" y="3727419"/>
            <a:ext cx="8062912" cy="819182"/>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solidFill>
                  <a:srgbClr val="0070C0"/>
                </a:solidFill>
              </a:rPr>
              <a:t>Example </a:t>
            </a:r>
            <a:r>
              <a:rPr lang="en-US" sz="1600" b="1" dirty="0"/>
              <a:t>Using Identities to Evaluate Trigonometric Functions</a:t>
            </a:r>
          </a:p>
          <a:p>
            <a:r>
              <a:rPr lang="es-ES" sz="1600" dirty="0" err="1"/>
              <a:t>Given</a:t>
            </a:r>
            <a:r>
              <a:rPr lang="es-ES" sz="1600" dirty="0"/>
              <a:t> sin (45°) = √2/2, cos (45°) = √2/2, </a:t>
            </a:r>
            <a:r>
              <a:rPr lang="es-ES" sz="1600" dirty="0" err="1"/>
              <a:t>evaluate</a:t>
            </a:r>
            <a:r>
              <a:rPr lang="es-ES" sz="1600" dirty="0"/>
              <a:t> tan(45°).</a:t>
            </a:r>
          </a:p>
        </p:txBody>
      </p:sp>
    </p:spTree>
    <p:extLst>
      <p:ext uri="{BB962C8B-B14F-4D97-AF65-F5344CB8AC3E}">
        <p14:creationId xmlns:p14="http://schemas.microsoft.com/office/powerpoint/2010/main" val="73089530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Alternate Forms of the Pythagorean Identity</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9" name="Text Placeholder 6"/>
          <p:cNvSpPr>
            <a:spLocks noGrp="1"/>
          </p:cNvSpPr>
          <p:nvPr>
            <p:ph type="body" sz="quarter" idx="14"/>
          </p:nvPr>
        </p:nvSpPr>
        <p:spPr>
          <a:xfrm>
            <a:off x="457200" y="1407316"/>
            <a:ext cx="8062912" cy="925337"/>
          </a:xfrm>
        </p:spPr>
        <p:txBody>
          <a:bodyPr>
            <a:noAutofit/>
          </a:bodyPr>
          <a:lstStyle/>
          <a:p>
            <a:r>
              <a:rPr lang="en-US" sz="1600" dirty="0"/>
              <a:t>We can use these fundamental identities to derive alternative forms of the Pythagorean Identity. One form is obtained by dividing both sides by cos</a:t>
            </a:r>
            <a:r>
              <a:rPr lang="en-US" sz="1600" baseline="30000" dirty="0"/>
              <a:t>2</a:t>
            </a:r>
            <a:r>
              <a:rPr lang="en-US" sz="1600" i="1" dirty="0"/>
              <a:t>t.</a:t>
            </a:r>
            <a:r>
              <a:rPr lang="en-US" sz="1600" dirty="0"/>
              <a:t> The other form is obtained by dividing both sides by sin</a:t>
            </a:r>
            <a:r>
              <a:rPr lang="en-US" sz="1600" baseline="30000" dirty="0"/>
              <a:t>2</a:t>
            </a:r>
            <a:r>
              <a:rPr lang="en-US" sz="1600" i="1" dirty="0"/>
              <a:t>t.</a:t>
            </a:r>
            <a:endParaRPr lang="en-US" sz="1600" dirty="0"/>
          </a:p>
        </p:txBody>
      </p:sp>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
        <p:nvSpPr>
          <p:cNvPr id="7" name="Rectangle 6">
            <a:extLst>
              <a:ext uri="{FF2B5EF4-FFF2-40B4-BE49-F238E27FC236}">
                <a16:creationId xmlns:a16="http://schemas.microsoft.com/office/drawing/2014/main" id="{BCF6262E-1BFE-4342-BD4C-DEF01A90C9C9}"/>
              </a:ext>
            </a:extLst>
          </p:cNvPr>
          <p:cNvSpPr/>
          <p:nvPr/>
        </p:nvSpPr>
        <p:spPr>
          <a:xfrm>
            <a:off x="434304" y="2444754"/>
            <a:ext cx="8379321" cy="923330"/>
          </a:xfrm>
          <a:prstGeom prst="rect">
            <a:avLst/>
          </a:prstGeom>
        </p:spPr>
        <p:txBody>
          <a:bodyPr wrap="square">
            <a:spAutoFit/>
          </a:bodyPr>
          <a:lstStyle/>
          <a:p>
            <a:r>
              <a:rPr lang="en-US" cap="all" dirty="0">
                <a:solidFill>
                  <a:srgbClr val="555555"/>
                </a:solidFill>
              </a:rPr>
              <a:t>PYTHAGOREAN IDENTITY</a:t>
            </a:r>
          </a:p>
          <a:p>
            <a:r>
              <a:rPr lang="en-US" dirty="0">
                <a:solidFill>
                  <a:srgbClr val="555555"/>
                </a:solidFill>
              </a:rPr>
              <a:t>The </a:t>
            </a:r>
            <a:r>
              <a:rPr lang="en-US" b="1" dirty="0">
                <a:solidFill>
                  <a:srgbClr val="555555"/>
                </a:solidFill>
              </a:rPr>
              <a:t>Pythagorean Identity</a:t>
            </a:r>
            <a:r>
              <a:rPr lang="en-US" dirty="0">
                <a:solidFill>
                  <a:srgbClr val="555555"/>
                </a:solidFill>
              </a:rPr>
              <a:t> states that, for any real number </a:t>
            </a:r>
            <a:r>
              <a:rPr lang="en-US" dirty="0">
                <a:solidFill>
                  <a:srgbClr val="555555"/>
                </a:solidFill>
                <a:latin typeface="STIXGeneral-Italic" pitchFamily="2" charset="2"/>
              </a:rPr>
              <a:t>t</a:t>
            </a:r>
            <a:r>
              <a:rPr lang="en-US" dirty="0">
                <a:solidFill>
                  <a:srgbClr val="555555"/>
                </a:solidFill>
                <a:latin typeface="STIXGeneral-Regular" pitchFamily="2" charset="2"/>
              </a:rPr>
              <a:t>,</a:t>
            </a:r>
            <a:r>
              <a:rPr lang="en-US" dirty="0">
                <a:solidFill>
                  <a:srgbClr val="555555"/>
                </a:solidFill>
              </a:rPr>
              <a:t> </a:t>
            </a:r>
          </a:p>
          <a:p>
            <a:pPr algn="ctr"/>
            <a:r>
              <a:rPr lang="en-US" dirty="0">
                <a:latin typeface="STIXGeneral-Regular" pitchFamily="2" charset="2"/>
              </a:rPr>
              <a:t>cos</a:t>
            </a:r>
            <a:r>
              <a:rPr lang="en-US" baseline="30000" dirty="0">
                <a:latin typeface="STIXGeneral-Regular" pitchFamily="2" charset="2"/>
              </a:rPr>
              <a:t>2</a:t>
            </a:r>
            <a:r>
              <a:rPr lang="en-US" dirty="0">
                <a:latin typeface="STIXGeneral-Regular" pitchFamily="2" charset="2"/>
              </a:rPr>
              <a:t> t</a:t>
            </a:r>
            <a:r>
              <a:rPr lang="en-US" dirty="0">
                <a:latin typeface="STIXGeneral-Italic" pitchFamily="2" charset="2"/>
              </a:rPr>
              <a:t> </a:t>
            </a:r>
            <a:r>
              <a:rPr lang="en-US" dirty="0">
                <a:latin typeface="STIXGeneral-Regular" pitchFamily="2" charset="2"/>
              </a:rPr>
              <a:t>+ sin</a:t>
            </a:r>
            <a:r>
              <a:rPr lang="en-US" baseline="30000" dirty="0">
                <a:latin typeface="STIXGeneral-Regular" pitchFamily="2" charset="2"/>
              </a:rPr>
              <a:t>2 </a:t>
            </a:r>
            <a:r>
              <a:rPr lang="en-US" dirty="0">
                <a:latin typeface="STIXGeneral-Italic" pitchFamily="2" charset="2"/>
              </a:rPr>
              <a:t>t </a:t>
            </a:r>
            <a:r>
              <a:rPr lang="en-US" dirty="0">
                <a:latin typeface="STIXGeneral-Regular" pitchFamily="2" charset="2"/>
              </a:rPr>
              <a:t>= 1</a:t>
            </a:r>
            <a:endParaRPr lang="en-US" dirty="0"/>
          </a:p>
        </p:txBody>
      </p:sp>
      <p:sp>
        <p:nvSpPr>
          <p:cNvPr id="10" name="Rectangle 9">
            <a:extLst>
              <a:ext uri="{FF2B5EF4-FFF2-40B4-BE49-F238E27FC236}">
                <a16:creationId xmlns:a16="http://schemas.microsoft.com/office/drawing/2014/main" id="{73EFA49D-E939-8449-916E-169CDE89F973}"/>
              </a:ext>
            </a:extLst>
          </p:cNvPr>
          <p:cNvSpPr/>
          <p:nvPr/>
        </p:nvSpPr>
        <p:spPr>
          <a:xfrm>
            <a:off x="434304" y="3563697"/>
            <a:ext cx="8085808" cy="923330"/>
          </a:xfrm>
          <a:prstGeom prst="rect">
            <a:avLst/>
          </a:prstGeom>
        </p:spPr>
        <p:txBody>
          <a:bodyPr wrap="square">
            <a:spAutoFit/>
          </a:bodyPr>
          <a:lstStyle/>
          <a:p>
            <a:r>
              <a:rPr lang="en-US" cap="all" dirty="0">
                <a:solidFill>
                  <a:srgbClr val="555555"/>
                </a:solidFill>
                <a:latin typeface="Helvetica Neue" panose="02000503000000020004" pitchFamily="2" charset="0"/>
              </a:rPr>
              <a:t>ALTERNATE FORMS OF THE PYTHAGOREAN IDENTITY</a:t>
            </a:r>
          </a:p>
          <a:p>
            <a:pPr algn="ctr"/>
            <a:r>
              <a:rPr lang="en-US" dirty="0">
                <a:solidFill>
                  <a:srgbClr val="333333"/>
                </a:solidFill>
                <a:latin typeface="STIXGeneral-Regular" pitchFamily="2" charset="2"/>
              </a:rPr>
              <a:t>1 + tan</a:t>
            </a:r>
            <a:r>
              <a:rPr lang="en-US" baseline="30000" dirty="0">
                <a:solidFill>
                  <a:srgbClr val="333333"/>
                </a:solidFill>
                <a:latin typeface="STIXGeneral-Regular" pitchFamily="2" charset="2"/>
              </a:rPr>
              <a:t>2 </a:t>
            </a:r>
            <a:r>
              <a:rPr lang="en-US" dirty="0">
                <a:solidFill>
                  <a:srgbClr val="333333"/>
                </a:solidFill>
                <a:latin typeface="STIXGeneral-Italic" pitchFamily="2" charset="2"/>
              </a:rPr>
              <a:t>t </a:t>
            </a:r>
            <a:r>
              <a:rPr lang="en-US" dirty="0">
                <a:solidFill>
                  <a:srgbClr val="333333"/>
                </a:solidFill>
                <a:latin typeface="STIXGeneral-Regular" pitchFamily="2" charset="2"/>
              </a:rPr>
              <a:t>= sec</a:t>
            </a:r>
            <a:r>
              <a:rPr lang="en-US" baseline="30000" dirty="0">
                <a:solidFill>
                  <a:srgbClr val="333333"/>
                </a:solidFill>
                <a:latin typeface="STIXGeneral-Regular" pitchFamily="2" charset="2"/>
              </a:rPr>
              <a:t>2</a:t>
            </a:r>
            <a:r>
              <a:rPr lang="en-US" dirty="0">
                <a:solidFill>
                  <a:srgbClr val="333333"/>
                </a:solidFill>
                <a:latin typeface="STIXGeneral-Regular" pitchFamily="2" charset="2"/>
              </a:rPr>
              <a:t> </a:t>
            </a:r>
            <a:r>
              <a:rPr lang="en-US" dirty="0">
                <a:solidFill>
                  <a:srgbClr val="333333"/>
                </a:solidFill>
                <a:latin typeface="STIXGeneral-Italic" pitchFamily="2" charset="2"/>
              </a:rPr>
              <a:t>t </a:t>
            </a:r>
            <a:endParaRPr lang="en-US" dirty="0">
              <a:solidFill>
                <a:srgbClr val="333333"/>
              </a:solidFill>
              <a:latin typeface="Helvetica Neue" panose="02000503000000020004" pitchFamily="2" charset="0"/>
            </a:endParaRPr>
          </a:p>
          <a:p>
            <a:pPr algn="ctr"/>
            <a:r>
              <a:rPr lang="en-US" dirty="0">
                <a:solidFill>
                  <a:srgbClr val="333333"/>
                </a:solidFill>
                <a:latin typeface="STIXGeneral-Regular" pitchFamily="2" charset="2"/>
              </a:rPr>
              <a:t>cot</a:t>
            </a:r>
            <a:r>
              <a:rPr lang="en-US" baseline="30000" dirty="0">
                <a:solidFill>
                  <a:srgbClr val="333333"/>
                </a:solidFill>
                <a:latin typeface="STIXGeneral-Regular" pitchFamily="2" charset="2"/>
              </a:rPr>
              <a:t>2</a:t>
            </a:r>
            <a:r>
              <a:rPr lang="en-US" dirty="0">
                <a:solidFill>
                  <a:srgbClr val="333333"/>
                </a:solidFill>
                <a:latin typeface="STIXGeneral-Regular" pitchFamily="2" charset="2"/>
              </a:rPr>
              <a:t> </a:t>
            </a:r>
            <a:r>
              <a:rPr lang="en-US" dirty="0">
                <a:solidFill>
                  <a:srgbClr val="333333"/>
                </a:solidFill>
                <a:latin typeface="STIXGeneral-Italic" pitchFamily="2" charset="2"/>
              </a:rPr>
              <a:t>t </a:t>
            </a:r>
            <a:r>
              <a:rPr lang="en-US" dirty="0">
                <a:solidFill>
                  <a:srgbClr val="333333"/>
                </a:solidFill>
                <a:latin typeface="STIXGeneral-Regular" pitchFamily="2" charset="2"/>
              </a:rPr>
              <a:t>+ 1 = csc</a:t>
            </a:r>
            <a:r>
              <a:rPr lang="en-US" baseline="30000" dirty="0">
                <a:solidFill>
                  <a:srgbClr val="333333"/>
                </a:solidFill>
                <a:latin typeface="STIXGeneral-Regular" pitchFamily="2" charset="2"/>
              </a:rPr>
              <a:t>2</a:t>
            </a:r>
            <a:r>
              <a:rPr lang="en-US" dirty="0">
                <a:solidFill>
                  <a:srgbClr val="333333"/>
                </a:solidFill>
                <a:latin typeface="STIXGeneral-Regular" pitchFamily="2" charset="2"/>
              </a:rPr>
              <a:t> </a:t>
            </a:r>
            <a:r>
              <a:rPr lang="en-US" dirty="0">
                <a:solidFill>
                  <a:srgbClr val="333333"/>
                </a:solidFill>
                <a:latin typeface="STIXGeneral-Italic" pitchFamily="2" charset="2"/>
              </a:rPr>
              <a:t>t</a:t>
            </a:r>
            <a:endParaRPr lang="en-US" dirty="0">
              <a:solidFill>
                <a:srgbClr val="333333"/>
              </a:solidFill>
              <a:latin typeface="Helvetica Neue" panose="02000503000000020004" pitchFamily="2" charset="0"/>
            </a:endParaRPr>
          </a:p>
        </p:txBody>
      </p:sp>
      <p:sp>
        <p:nvSpPr>
          <p:cNvPr id="11" name="Rectangle 10">
            <a:extLst>
              <a:ext uri="{FF2B5EF4-FFF2-40B4-BE49-F238E27FC236}">
                <a16:creationId xmlns:a16="http://schemas.microsoft.com/office/drawing/2014/main" id="{78BD7B70-B758-3C44-8608-BCD561F0C366}"/>
              </a:ext>
            </a:extLst>
          </p:cNvPr>
          <p:cNvSpPr/>
          <p:nvPr/>
        </p:nvSpPr>
        <p:spPr>
          <a:xfrm>
            <a:off x="434304" y="4751287"/>
            <a:ext cx="8229600" cy="1477328"/>
          </a:xfrm>
          <a:prstGeom prst="rect">
            <a:avLst/>
          </a:prstGeom>
        </p:spPr>
        <p:txBody>
          <a:bodyPr wrap="square">
            <a:spAutoFit/>
          </a:bodyPr>
          <a:lstStyle/>
          <a:p>
            <a:r>
              <a:rPr lang="en-US" cap="all" dirty="0">
                <a:solidFill>
                  <a:srgbClr val="555555"/>
                </a:solidFill>
              </a:rPr>
              <a:t>PERIOD OF A FUNCTION</a:t>
            </a:r>
          </a:p>
          <a:p>
            <a:r>
              <a:rPr lang="en-US" dirty="0">
                <a:solidFill>
                  <a:srgbClr val="555555"/>
                </a:solidFill>
              </a:rPr>
              <a:t>The </a:t>
            </a:r>
            <a:r>
              <a:rPr lang="en-US" b="1" dirty="0">
                <a:solidFill>
                  <a:srgbClr val="555555"/>
                </a:solidFill>
              </a:rPr>
              <a:t>period </a:t>
            </a:r>
            <a:r>
              <a:rPr lang="en-US" dirty="0">
                <a:solidFill>
                  <a:srgbClr val="555555"/>
                </a:solidFill>
                <a:latin typeface="STIXGeneral-Italic" pitchFamily="2" charset="2"/>
              </a:rPr>
              <a:t>P</a:t>
            </a:r>
            <a:r>
              <a:rPr lang="en-US" dirty="0">
                <a:solidFill>
                  <a:srgbClr val="555555"/>
                </a:solidFill>
              </a:rPr>
              <a:t> of a repeating function </a:t>
            </a:r>
            <a:r>
              <a:rPr lang="en-US" dirty="0">
                <a:solidFill>
                  <a:srgbClr val="555555"/>
                </a:solidFill>
                <a:latin typeface="STIXGeneral-Italic" pitchFamily="2" charset="2"/>
              </a:rPr>
              <a:t>f</a:t>
            </a:r>
            <a:r>
              <a:rPr lang="en-US" dirty="0">
                <a:solidFill>
                  <a:srgbClr val="555555"/>
                </a:solidFill>
              </a:rPr>
              <a:t>  is the number representing the interval such that </a:t>
            </a:r>
            <a:r>
              <a:rPr lang="en-US" dirty="0">
                <a:solidFill>
                  <a:srgbClr val="555555"/>
                </a:solidFill>
                <a:latin typeface="STIXGeneral-Italic" pitchFamily="2" charset="2"/>
              </a:rPr>
              <a:t>f</a:t>
            </a:r>
            <a:r>
              <a:rPr lang="en-US" dirty="0">
                <a:solidFill>
                  <a:srgbClr val="555555"/>
                </a:solidFill>
                <a:latin typeface="STIXGeneral-Regular" pitchFamily="2" charset="2"/>
              </a:rPr>
              <a:t>(</a:t>
            </a:r>
            <a:r>
              <a:rPr lang="en-US" dirty="0">
                <a:solidFill>
                  <a:srgbClr val="555555"/>
                </a:solidFill>
                <a:latin typeface="STIXGeneral-Italic" pitchFamily="2" charset="2"/>
              </a:rPr>
              <a:t>x </a:t>
            </a:r>
            <a:r>
              <a:rPr lang="en-US" dirty="0">
                <a:solidFill>
                  <a:srgbClr val="555555"/>
                </a:solidFill>
                <a:latin typeface="STIXGeneral-Regular" pitchFamily="2" charset="2"/>
              </a:rPr>
              <a:t>+ </a:t>
            </a:r>
            <a:r>
              <a:rPr lang="en-US" dirty="0">
                <a:solidFill>
                  <a:srgbClr val="555555"/>
                </a:solidFill>
                <a:latin typeface="STIXGeneral-Italic" pitchFamily="2" charset="2"/>
              </a:rPr>
              <a:t>P</a:t>
            </a:r>
            <a:r>
              <a:rPr lang="en-US" dirty="0">
                <a:solidFill>
                  <a:srgbClr val="555555"/>
                </a:solidFill>
                <a:latin typeface="STIXGeneral-Regular" pitchFamily="2" charset="2"/>
              </a:rPr>
              <a:t>) = </a:t>
            </a:r>
            <a:r>
              <a:rPr lang="en-US" dirty="0">
                <a:solidFill>
                  <a:srgbClr val="555555"/>
                </a:solidFill>
                <a:latin typeface="STIXGeneral-Italic" pitchFamily="2" charset="2"/>
              </a:rPr>
              <a:t>f</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a:t>
            </a:r>
            <a:r>
              <a:rPr lang="en-US" dirty="0">
                <a:solidFill>
                  <a:srgbClr val="555555"/>
                </a:solidFill>
              </a:rPr>
              <a:t>  for any value of </a:t>
            </a:r>
            <a:r>
              <a:rPr lang="en-US" dirty="0">
                <a:solidFill>
                  <a:srgbClr val="555555"/>
                </a:solidFill>
                <a:latin typeface="STIXGeneral-Italic" pitchFamily="2" charset="2"/>
              </a:rPr>
              <a:t>x</a:t>
            </a:r>
            <a:r>
              <a:rPr lang="en-US" dirty="0">
                <a:solidFill>
                  <a:srgbClr val="555555"/>
                </a:solidFill>
                <a:latin typeface="STIXGeneral-Regular" pitchFamily="2" charset="2"/>
              </a:rPr>
              <a:t>.</a:t>
            </a:r>
            <a:r>
              <a:rPr lang="en-US" dirty="0">
                <a:solidFill>
                  <a:srgbClr val="555555"/>
                </a:solidFill>
              </a:rPr>
              <a:t> </a:t>
            </a:r>
          </a:p>
          <a:p>
            <a:r>
              <a:rPr lang="en-US" dirty="0">
                <a:solidFill>
                  <a:srgbClr val="555555"/>
                </a:solidFill>
              </a:rPr>
              <a:t>The period of the cosine, sine, secant, and cosecant functions is </a:t>
            </a:r>
            <a:r>
              <a:rPr lang="en-US" dirty="0">
                <a:solidFill>
                  <a:srgbClr val="555555"/>
                </a:solidFill>
                <a:latin typeface="STIXGeneral-Regular" pitchFamily="2" charset="2"/>
              </a:rPr>
              <a:t>2</a:t>
            </a:r>
            <a:r>
              <a:rPr lang="el-GR" dirty="0">
                <a:solidFill>
                  <a:srgbClr val="555555"/>
                </a:solidFill>
                <a:latin typeface="STIXGeneral-Italic" pitchFamily="2" charset="2"/>
              </a:rPr>
              <a:t>π</a:t>
            </a:r>
            <a:r>
              <a:rPr lang="el-GR" dirty="0">
                <a:solidFill>
                  <a:srgbClr val="555555"/>
                </a:solidFill>
                <a:latin typeface="STIXGeneral-Regular" pitchFamily="2" charset="2"/>
              </a:rPr>
              <a:t>.</a:t>
            </a:r>
            <a:r>
              <a:rPr lang="el-GR" dirty="0">
                <a:solidFill>
                  <a:srgbClr val="555555"/>
                </a:solidFill>
              </a:rPr>
              <a:t> </a:t>
            </a:r>
          </a:p>
          <a:p>
            <a:r>
              <a:rPr lang="en-US" dirty="0">
                <a:solidFill>
                  <a:srgbClr val="555555"/>
                </a:solidFill>
              </a:rPr>
              <a:t>The period of the tangent and cotangent functions is </a:t>
            </a:r>
            <a:r>
              <a:rPr lang="el-GR" dirty="0">
                <a:solidFill>
                  <a:srgbClr val="555555"/>
                </a:solidFill>
                <a:latin typeface="STIXGeneral-Italic" pitchFamily="2" charset="2"/>
              </a:rPr>
              <a:t>π</a:t>
            </a:r>
            <a:r>
              <a:rPr lang="el-GR" dirty="0">
                <a:solidFill>
                  <a:srgbClr val="555555"/>
                </a:solidFill>
                <a:latin typeface="STIXGeneral-Regular" pitchFamily="2" charset="2"/>
              </a:rPr>
              <a:t>.</a:t>
            </a:r>
            <a:endParaRPr lang="el-GR" dirty="0">
              <a:solidFill>
                <a:srgbClr val="555555"/>
              </a:solidFill>
            </a:endParaRPr>
          </a:p>
        </p:txBody>
      </p:sp>
    </p:spTree>
    <p:extLst>
      <p:ext uri="{BB962C8B-B14F-4D97-AF65-F5344CB8AC3E}">
        <p14:creationId xmlns:p14="http://schemas.microsoft.com/office/powerpoint/2010/main" val="238326937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Alternate Forms of the Pythagorean Identity example</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9" name="Text Placeholder 6"/>
          <p:cNvSpPr txBox="1">
            <a:spLocks/>
          </p:cNvSpPr>
          <p:nvPr/>
        </p:nvSpPr>
        <p:spPr>
          <a:xfrm>
            <a:off x="457200" y="1400985"/>
            <a:ext cx="8062912" cy="978321"/>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solidFill>
                  <a:srgbClr val="0070C0"/>
                </a:solidFill>
              </a:rPr>
              <a:t>Example </a:t>
            </a:r>
            <a:r>
              <a:rPr lang="en-US" sz="1600" b="1" dirty="0">
                <a:solidFill>
                  <a:schemeClr val="tx1"/>
                </a:solidFill>
              </a:rPr>
              <a:t>Using Identities to Relate Trigonometric Functions</a:t>
            </a:r>
          </a:p>
          <a:p>
            <a:r>
              <a:rPr lang="en-US" sz="1600" dirty="0"/>
              <a:t>If cos(</a:t>
            </a:r>
            <a:r>
              <a:rPr lang="en-US" sz="1600" i="1" dirty="0"/>
              <a:t>t</a:t>
            </a:r>
            <a:r>
              <a:rPr lang="en-US" sz="1600" dirty="0"/>
              <a:t>) = 12/13 and </a:t>
            </a:r>
            <a:r>
              <a:rPr lang="en-US" sz="1600" i="1" dirty="0"/>
              <a:t>t </a:t>
            </a:r>
            <a:r>
              <a:rPr lang="en-US" sz="1600" dirty="0"/>
              <a:t>is in quadrant IV, as shown in </a:t>
            </a:r>
            <a:r>
              <a:rPr lang="en-US" sz="1600" b="1" dirty="0"/>
              <a:t>Figure 8</a:t>
            </a:r>
            <a:r>
              <a:rPr lang="en-US" sz="1600" dirty="0"/>
              <a:t>, find the values of the other five trigonometric functions.</a:t>
            </a:r>
            <a:endParaRPr lang="en-US" sz="1600" dirty="0">
              <a:solidFill>
                <a:schemeClr val="tx1"/>
              </a:solidFill>
            </a:endParaRPr>
          </a:p>
        </p:txBody>
      </p:sp>
      <p:pic>
        <p:nvPicPr>
          <p:cNvPr id="7" name="Picture 6" descr="&#10;This is an image of graph of circle with angle of t inscribed. Point of (12/13, y) is at intersection of terminal side of angle and edge of circl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73645" y="2313991"/>
            <a:ext cx="2846467" cy="2637085"/>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77396412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Alternate Forms of the Pythagorean Identity try it</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F3161F42-3D55-8B49-8F8A-CAA336448625}"/>
                  </a:ext>
                </a:extLst>
              </p:cNvPr>
              <p:cNvSpPr/>
              <p:nvPr/>
            </p:nvSpPr>
            <p:spPr>
              <a:xfrm>
                <a:off x="457200" y="1315135"/>
                <a:ext cx="8244227" cy="485326"/>
              </a:xfrm>
              <a:prstGeom prst="rect">
                <a:avLst/>
              </a:prstGeom>
            </p:spPr>
            <p:txBody>
              <a:bodyPr wrap="square">
                <a:spAutoFit/>
              </a:bodyPr>
              <a:lstStyle/>
              <a:p>
                <a:r>
                  <a:rPr lang="en-US" dirty="0">
                    <a:solidFill>
                      <a:srgbClr val="555555"/>
                    </a:solidFill>
                    <a:latin typeface="Helvetica Neue" panose="02000503000000020004" pitchFamily="2" charset="0"/>
                  </a:rPr>
                  <a:t>Try It:	If </a:t>
                </a:r>
                <a:r>
                  <a:rPr lang="en-US" dirty="0">
                    <a:solidFill>
                      <a:srgbClr val="555555"/>
                    </a:solidFill>
                    <a:latin typeface="STIXGeneral-Regular" pitchFamily="2" charset="2"/>
                  </a:rPr>
                  <a:t>sec(</a:t>
                </a:r>
                <a:r>
                  <a:rPr lang="en-US" dirty="0">
                    <a:solidFill>
                      <a:srgbClr val="555555"/>
                    </a:solidFill>
                    <a:latin typeface="STIXGeneral-Italic" pitchFamily="2" charset="2"/>
                  </a:rPr>
                  <a:t>t</a:t>
                </a:r>
                <a:r>
                  <a:rPr lang="en-US" dirty="0">
                    <a:solidFill>
                      <a:srgbClr val="555555"/>
                    </a:solidFill>
                    <a:latin typeface="STIXGeneral-Regular" pitchFamily="2" charset="2"/>
                  </a:rPr>
                  <a:t>) = − </a:t>
                </a:r>
                <a14:m>
                  <m:oMath xmlns:m="http://schemas.openxmlformats.org/officeDocument/2006/math">
                    <m:f>
                      <m:fPr>
                        <m:ctrlPr>
                          <a:rPr lang="en-US" i="1" smtClean="0">
                            <a:solidFill>
                              <a:srgbClr val="555555"/>
                            </a:solidFill>
                            <a:latin typeface="Cambria Math" panose="02040503050406030204" pitchFamily="18" charset="0"/>
                          </a:rPr>
                        </m:ctrlPr>
                      </m:fPr>
                      <m:num>
                        <m:r>
                          <a:rPr lang="en-US" b="0" i="1" smtClean="0">
                            <a:solidFill>
                              <a:srgbClr val="555555"/>
                            </a:solidFill>
                            <a:latin typeface="Cambria Math" panose="02040503050406030204" pitchFamily="18" charset="0"/>
                          </a:rPr>
                          <m:t>17</m:t>
                        </m:r>
                      </m:num>
                      <m:den>
                        <m:r>
                          <a:rPr lang="en-US" b="0" i="1" smtClean="0">
                            <a:solidFill>
                              <a:srgbClr val="555555"/>
                            </a:solidFill>
                            <a:latin typeface="Cambria Math" panose="02040503050406030204" pitchFamily="18" charset="0"/>
                          </a:rPr>
                          <m:t>8</m:t>
                        </m:r>
                      </m:den>
                    </m:f>
                    <m:r>
                      <a:rPr lang="en-US" b="0" i="0" smtClean="0">
                        <a:solidFill>
                          <a:srgbClr val="555555"/>
                        </a:solidFill>
                        <a:latin typeface="Cambria Math" panose="02040503050406030204" pitchFamily="18" charset="0"/>
                      </a:rPr>
                      <m:t> </m:t>
                    </m:r>
                  </m:oMath>
                </a14:m>
                <a:r>
                  <a:rPr lang="en-US" dirty="0">
                    <a:solidFill>
                      <a:srgbClr val="555555"/>
                    </a:solidFill>
                    <a:latin typeface="Helvetica Neue" panose="02000503000000020004" pitchFamily="2" charset="0"/>
                  </a:rPr>
                  <a:t> and </a:t>
                </a:r>
                <a:r>
                  <a:rPr lang="en-US" dirty="0">
                    <a:solidFill>
                      <a:srgbClr val="555555"/>
                    </a:solidFill>
                    <a:latin typeface="STIXGeneral-Regular" pitchFamily="2" charset="2"/>
                  </a:rPr>
                  <a:t>0 &lt; </a:t>
                </a:r>
                <a:r>
                  <a:rPr lang="en-US" dirty="0">
                    <a:solidFill>
                      <a:srgbClr val="555555"/>
                    </a:solidFill>
                    <a:latin typeface="STIXGeneral-Italic" pitchFamily="2" charset="2"/>
                  </a:rPr>
                  <a:t>t </a:t>
                </a:r>
                <a:r>
                  <a:rPr lang="en-US" dirty="0">
                    <a:solidFill>
                      <a:srgbClr val="555555"/>
                    </a:solidFill>
                    <a:latin typeface="STIXGeneral-Regular" pitchFamily="2" charset="2"/>
                  </a:rPr>
                  <a:t>&lt; </a:t>
                </a:r>
                <a:r>
                  <a:rPr lang="el-GR" dirty="0">
                    <a:solidFill>
                      <a:srgbClr val="555555"/>
                    </a:solidFill>
                    <a:latin typeface="STIXGeneral-Italic" pitchFamily="2" charset="2"/>
                  </a:rPr>
                  <a:t>π</a:t>
                </a:r>
                <a:r>
                  <a:rPr lang="el-GR" dirty="0">
                    <a:solidFill>
                      <a:srgbClr val="555555"/>
                    </a:solidFill>
                    <a:latin typeface="STIXGeneral-Regular" pitchFamily="2" charset="2"/>
                  </a:rPr>
                  <a:t>,</a:t>
                </a:r>
                <a:r>
                  <a:rPr lang="en-US" dirty="0">
                    <a:solidFill>
                      <a:srgbClr val="555555"/>
                    </a:solidFill>
                    <a:latin typeface="STIXGeneral-Regular" pitchFamily="2" charset="2"/>
                  </a:rPr>
                  <a:t> </a:t>
                </a:r>
                <a:r>
                  <a:rPr lang="el-GR" dirty="0">
                    <a:solidFill>
                      <a:srgbClr val="555555"/>
                    </a:solidFill>
                    <a:latin typeface="Helvetica Neue" panose="02000503000000020004" pitchFamily="2" charset="0"/>
                  </a:rPr>
                  <a:t> </a:t>
                </a:r>
                <a:r>
                  <a:rPr lang="en-US" dirty="0">
                    <a:solidFill>
                      <a:srgbClr val="555555"/>
                    </a:solidFill>
                    <a:latin typeface="Helvetica Neue" panose="02000503000000020004" pitchFamily="2" charset="0"/>
                  </a:rPr>
                  <a:t>find the values of the other five functions.</a:t>
                </a:r>
                <a:endParaRPr lang="en-US" dirty="0"/>
              </a:p>
            </p:txBody>
          </p:sp>
        </mc:Choice>
        <mc:Fallback xmlns="">
          <p:sp>
            <p:nvSpPr>
              <p:cNvPr id="3" name="Rectangle 2">
                <a:extLst>
                  <a:ext uri="{FF2B5EF4-FFF2-40B4-BE49-F238E27FC236}">
                    <a16:creationId xmlns:a16="http://schemas.microsoft.com/office/drawing/2014/main" id="{F3161F42-3D55-8B49-8F8A-CAA336448625}"/>
                  </a:ext>
                </a:extLst>
              </p:cNvPr>
              <p:cNvSpPr>
                <a:spLocks noRot="1" noChangeAspect="1" noMove="1" noResize="1" noEditPoints="1" noAdjustHandles="1" noChangeArrowheads="1" noChangeShapeType="1" noTextEdit="1"/>
              </p:cNvSpPr>
              <p:nvPr/>
            </p:nvSpPr>
            <p:spPr>
              <a:xfrm>
                <a:off x="457200" y="1315135"/>
                <a:ext cx="8244227" cy="485326"/>
              </a:xfrm>
              <a:prstGeom prst="rect">
                <a:avLst/>
              </a:prstGeom>
              <a:blipFill>
                <a:blip r:embed="rId3"/>
                <a:stretch>
                  <a:fillRect l="-616" b="-10256"/>
                </a:stretch>
              </a:blipFill>
            </p:spPr>
            <p:txBody>
              <a:bodyPr/>
              <a:lstStyle/>
              <a:p>
                <a:r>
                  <a:rPr lang="en-US">
                    <a:noFill/>
                  </a:rPr>
                  <a:t> </a:t>
                </a:r>
              </a:p>
            </p:txBody>
          </p:sp>
        </mc:Fallback>
      </mc:AlternateContent>
    </p:spTree>
    <p:extLst>
      <p:ext uri="{BB962C8B-B14F-4D97-AF65-F5344CB8AC3E}">
        <p14:creationId xmlns:p14="http://schemas.microsoft.com/office/powerpoint/2010/main" val="387503019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Alternate Forms of the Pythagorean Identity try it 2</a:t>
            </a:r>
          </a:p>
        </p:txBody>
      </p:sp>
      <p:pic>
        <p:nvPicPr>
          <p:cNvPr id="6" name="Picture 5" descr="&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
        <p:nvSpPr>
          <p:cNvPr id="4" name="Rectangle 3">
            <a:extLst>
              <a:ext uri="{FF2B5EF4-FFF2-40B4-BE49-F238E27FC236}">
                <a16:creationId xmlns:a16="http://schemas.microsoft.com/office/drawing/2014/main" id="{3707DECB-3325-DF4E-B650-3B9DABBFA124}"/>
              </a:ext>
            </a:extLst>
          </p:cNvPr>
          <p:cNvSpPr/>
          <p:nvPr/>
        </p:nvSpPr>
        <p:spPr>
          <a:xfrm>
            <a:off x="457200" y="1238079"/>
            <a:ext cx="8215312" cy="646331"/>
          </a:xfrm>
          <a:prstGeom prst="rect">
            <a:avLst/>
          </a:prstGeom>
        </p:spPr>
        <p:txBody>
          <a:bodyPr wrap="square">
            <a:spAutoFit/>
          </a:bodyPr>
          <a:lstStyle/>
          <a:p>
            <a:r>
              <a:rPr lang="en-US" dirty="0">
                <a:solidFill>
                  <a:srgbClr val="555555"/>
                </a:solidFill>
                <a:latin typeface="Helvetica Neue" panose="02000503000000020004" pitchFamily="2" charset="0"/>
              </a:rPr>
              <a:t>Try It:</a:t>
            </a:r>
          </a:p>
          <a:p>
            <a:r>
              <a:rPr lang="en-US" dirty="0">
                <a:solidFill>
                  <a:srgbClr val="555555"/>
                </a:solidFill>
                <a:latin typeface="Helvetica Neue" panose="02000503000000020004" pitchFamily="2" charset="0"/>
              </a:rPr>
              <a:t>Find the values of the six trigonometric functions of angle </a:t>
            </a:r>
            <a:r>
              <a:rPr lang="en-US" dirty="0">
                <a:solidFill>
                  <a:srgbClr val="555555"/>
                </a:solidFill>
                <a:latin typeface="STIXGeneral-Italic" pitchFamily="2" charset="2"/>
              </a:rPr>
              <a:t>t </a:t>
            </a:r>
            <a:r>
              <a:rPr lang="en-US" dirty="0">
                <a:solidFill>
                  <a:srgbClr val="555555"/>
                </a:solidFill>
                <a:latin typeface="Helvetica Neue" panose="02000503000000020004" pitchFamily="2" charset="0"/>
              </a:rPr>
              <a:t>  based on Figure.</a:t>
            </a:r>
            <a:endParaRPr lang="en-US" dirty="0"/>
          </a:p>
        </p:txBody>
      </p:sp>
      <p:pic>
        <p:nvPicPr>
          <p:cNvPr id="15362" name="Picture 2" descr="This is an image of a graph of circle with angle of t inscribed. Point of (0, -1) is at intersection of terminal side of angle and edge of circle.">
            <a:extLst>
              <a:ext uri="{FF2B5EF4-FFF2-40B4-BE49-F238E27FC236}">
                <a16:creationId xmlns:a16="http://schemas.microsoft.com/office/drawing/2014/main" id="{8B38EC25-EEBC-8440-AF06-EBB55F8D8DE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13958" y="2060938"/>
            <a:ext cx="3606153" cy="3006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84722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sz="2000" dirty="0"/>
              <a:t>Evaluating Trigonometric Functions </a:t>
            </a:r>
            <a:br>
              <a:rPr lang="en-US" sz="2000" dirty="0"/>
            </a:br>
            <a:r>
              <a:rPr lang="en-US" sz="2000" dirty="0"/>
              <a:t>with a Calculator</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Rectangle 2"/>
          <p:cNvSpPr/>
          <p:nvPr/>
        </p:nvSpPr>
        <p:spPr>
          <a:xfrm>
            <a:off x="457200" y="1264213"/>
            <a:ext cx="8285584" cy="2800767"/>
          </a:xfrm>
          <a:prstGeom prst="rect">
            <a:avLst/>
          </a:prstGeom>
        </p:spPr>
        <p:txBody>
          <a:bodyPr wrap="square">
            <a:spAutoFit/>
          </a:bodyPr>
          <a:lstStyle/>
          <a:p>
            <a:r>
              <a:rPr lang="en-US" sz="1600" dirty="0"/>
              <a:t>To evaluate trigonometric functions of other angles, we use a scientific or graphing calculator or computer software. If the calculator has a degree mode and a radian mode, confirm the correct mode is chosen before making a calculation.</a:t>
            </a:r>
          </a:p>
          <a:p>
            <a:endParaRPr lang="en-US" sz="1600" dirty="0"/>
          </a:p>
          <a:p>
            <a:r>
              <a:rPr lang="en-US" sz="1600" dirty="0"/>
              <a:t>Evaluating a tangent function with a scientific calculator as opposed to a graphing calculator or computer algebra system is like evaluating a sine or cosine: Enter the value and press the </a:t>
            </a:r>
            <a:r>
              <a:rPr lang="en-US" sz="1600" b="1" dirty="0"/>
              <a:t>TAN </a:t>
            </a:r>
            <a:r>
              <a:rPr lang="en-US" sz="1600" dirty="0"/>
              <a:t>key. </a:t>
            </a:r>
          </a:p>
          <a:p>
            <a:endParaRPr lang="en-US" sz="1600" dirty="0"/>
          </a:p>
          <a:p>
            <a:r>
              <a:rPr lang="en-US" sz="1600" dirty="0"/>
              <a:t>For the reciprocal functions, there may not be any dedicated keys that say </a:t>
            </a:r>
            <a:r>
              <a:rPr lang="en-US" sz="1600" b="1" dirty="0"/>
              <a:t>CSC</a:t>
            </a:r>
            <a:r>
              <a:rPr lang="en-US" sz="1600" dirty="0"/>
              <a:t>, </a:t>
            </a:r>
            <a:r>
              <a:rPr lang="en-US" sz="1600" b="1" dirty="0"/>
              <a:t>SEC</a:t>
            </a:r>
            <a:r>
              <a:rPr lang="en-US" sz="1600" dirty="0"/>
              <a:t>, or </a:t>
            </a:r>
            <a:r>
              <a:rPr lang="en-US" sz="1600" b="1" dirty="0"/>
              <a:t>COT</a:t>
            </a:r>
            <a:r>
              <a:rPr lang="en-US" sz="1600" dirty="0"/>
              <a:t>. In that case, the function must be evaluated as the reciprocal of a sine, cosine, or tangent.</a:t>
            </a:r>
            <a:endParaRPr lang="en-US" sz="1400" dirty="0"/>
          </a:p>
        </p:txBody>
      </p:sp>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
        <p:nvSpPr>
          <p:cNvPr id="4" name="Rectangle 3">
            <a:extLst>
              <a:ext uri="{FF2B5EF4-FFF2-40B4-BE49-F238E27FC236}">
                <a16:creationId xmlns:a16="http://schemas.microsoft.com/office/drawing/2014/main" id="{18AA3203-43D4-AB42-9B80-2C2F9E36C12B}"/>
              </a:ext>
            </a:extLst>
          </p:cNvPr>
          <p:cNvSpPr/>
          <p:nvPr/>
        </p:nvSpPr>
        <p:spPr>
          <a:xfrm>
            <a:off x="457200" y="4124765"/>
            <a:ext cx="8285584" cy="2308324"/>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an angle measure in radians, use a scientific calculator to find the cosecant.</a:t>
            </a:r>
            <a:endParaRPr lang="en-US" dirty="0">
              <a:solidFill>
                <a:srgbClr val="555555"/>
              </a:solidFill>
              <a:latin typeface="Helvetica Neue" panose="02000503000000020004" pitchFamily="2" charset="0"/>
            </a:endParaRPr>
          </a:p>
          <a:p>
            <a:pPr>
              <a:buFont typeface="+mj-lt"/>
              <a:buAutoNum type="arabicPeriod"/>
            </a:pPr>
            <a:r>
              <a:rPr lang="en-US" dirty="0">
                <a:solidFill>
                  <a:srgbClr val="333333"/>
                </a:solidFill>
                <a:latin typeface="Helvetica Neue" panose="02000503000000020004" pitchFamily="2" charset="0"/>
              </a:rPr>
              <a:t>If the calculator has degree mode and radian mode, set it to radian mode.</a:t>
            </a:r>
          </a:p>
          <a:p>
            <a:pPr>
              <a:buFont typeface="+mj-lt"/>
              <a:buAutoNum type="arabicPeriod"/>
            </a:pPr>
            <a:r>
              <a:rPr lang="en-US" dirty="0">
                <a:solidFill>
                  <a:srgbClr val="333333"/>
                </a:solidFill>
                <a:latin typeface="Helvetica Neue" panose="02000503000000020004" pitchFamily="2" charset="0"/>
              </a:rPr>
              <a:t>Enter: 1/</a:t>
            </a:r>
          </a:p>
          <a:p>
            <a:pPr>
              <a:buFont typeface="+mj-lt"/>
              <a:buAutoNum type="arabicPeriod"/>
            </a:pPr>
            <a:r>
              <a:rPr lang="en-US" dirty="0">
                <a:solidFill>
                  <a:srgbClr val="333333"/>
                </a:solidFill>
                <a:latin typeface="Helvetica Neue" panose="02000503000000020004" pitchFamily="2" charset="0"/>
              </a:rPr>
              <a:t>Enter the value of the angle inside parentheses.</a:t>
            </a:r>
          </a:p>
          <a:p>
            <a:pPr>
              <a:buFont typeface="+mj-lt"/>
              <a:buAutoNum type="arabicPeriod"/>
            </a:pPr>
            <a:r>
              <a:rPr lang="en-US" dirty="0">
                <a:solidFill>
                  <a:srgbClr val="333333"/>
                </a:solidFill>
                <a:latin typeface="Helvetica Neue" panose="02000503000000020004" pitchFamily="2" charset="0"/>
              </a:rPr>
              <a:t>Press the SIN key.</a:t>
            </a:r>
          </a:p>
          <a:p>
            <a:pPr>
              <a:buFont typeface="+mj-lt"/>
              <a:buAutoNum type="arabicPeriod"/>
            </a:pPr>
            <a:r>
              <a:rPr lang="en-US" dirty="0">
                <a:solidFill>
                  <a:srgbClr val="333333"/>
                </a:solidFill>
                <a:latin typeface="Helvetica Neue" panose="02000503000000020004" pitchFamily="2" charset="0"/>
              </a:rPr>
              <a:t>Press the = key.</a:t>
            </a:r>
            <a:endParaRPr lang="en-US" b="0" i="0" u="none" strike="noStrike"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231761189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sz="2000" dirty="0"/>
              <a:t>Evaluating Trigonometric Functions </a:t>
            </a:r>
            <a:br>
              <a:rPr lang="en-US" sz="2000" dirty="0"/>
            </a:br>
            <a:r>
              <a:rPr lang="en-US" sz="2000" dirty="0"/>
              <a:t>with a Calculator examples</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9" name="Text Placeholder 6"/>
          <p:cNvSpPr txBox="1">
            <a:spLocks/>
          </p:cNvSpPr>
          <p:nvPr/>
        </p:nvSpPr>
        <p:spPr>
          <a:xfrm>
            <a:off x="457200" y="1400985"/>
            <a:ext cx="8062912" cy="913007"/>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solidFill>
                  <a:srgbClr val="0070C0"/>
                </a:solidFill>
              </a:rPr>
              <a:t>Example </a:t>
            </a:r>
            <a:r>
              <a:rPr lang="en-US" sz="1600" b="1" dirty="0">
                <a:solidFill>
                  <a:schemeClr val="tx1"/>
                </a:solidFill>
              </a:rPr>
              <a:t>Evaluating Using Technology</a:t>
            </a:r>
          </a:p>
          <a:p>
            <a:r>
              <a:rPr lang="en-US" sz="1600" dirty="0"/>
              <a:t>Evaluate the cosecant of 5π/7</a:t>
            </a:r>
          </a:p>
        </p:txBody>
      </p:sp>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
        <p:nvSpPr>
          <p:cNvPr id="7" name="Text Placeholder 6">
            <a:extLst>
              <a:ext uri="{FF2B5EF4-FFF2-40B4-BE49-F238E27FC236}">
                <a16:creationId xmlns:a16="http://schemas.microsoft.com/office/drawing/2014/main" id="{AE50EFD2-326C-49D7-812B-FFE2DD50022B}"/>
              </a:ext>
            </a:extLst>
          </p:cNvPr>
          <p:cNvSpPr txBox="1">
            <a:spLocks/>
          </p:cNvSpPr>
          <p:nvPr/>
        </p:nvSpPr>
        <p:spPr>
          <a:xfrm>
            <a:off x="457200" y="3593062"/>
            <a:ext cx="8062912" cy="913007"/>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solidFill>
                  <a:srgbClr val="0070C0"/>
                </a:solidFill>
              </a:rPr>
              <a:t>Example </a:t>
            </a:r>
            <a:r>
              <a:rPr lang="en-US" sz="1600" b="1" dirty="0">
                <a:solidFill>
                  <a:schemeClr val="tx1"/>
                </a:solidFill>
              </a:rPr>
              <a:t>Evaluating Using Technology</a:t>
            </a:r>
          </a:p>
          <a:p>
            <a:r>
              <a:rPr lang="en-US" sz="1600" dirty="0"/>
              <a:t>Evaluate sec(125°)</a:t>
            </a:r>
          </a:p>
        </p:txBody>
      </p:sp>
    </p:spTree>
    <p:extLst>
      <p:ext uri="{BB962C8B-B14F-4D97-AF65-F5344CB8AC3E}">
        <p14:creationId xmlns:p14="http://schemas.microsoft.com/office/powerpoint/2010/main" val="30710389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sz="2000" dirty="0"/>
              <a:t>Evaluating Trigonometric Functions </a:t>
            </a:r>
            <a:br>
              <a:rPr lang="en-US" sz="2000" dirty="0"/>
            </a:br>
            <a:r>
              <a:rPr lang="en-US" sz="2000" dirty="0"/>
              <a:t>with a Calculator example and try it</a:t>
            </a:r>
          </a:p>
        </p:txBody>
      </p:sp>
      <p:pic>
        <p:nvPicPr>
          <p:cNvPr id="6" name="Picture 5" descr="&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9" name="Text Placeholder 6"/>
          <p:cNvSpPr txBox="1">
            <a:spLocks/>
          </p:cNvSpPr>
          <p:nvPr/>
        </p:nvSpPr>
        <p:spPr>
          <a:xfrm>
            <a:off x="457200" y="1400985"/>
            <a:ext cx="8062912" cy="913007"/>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solidFill>
                  <a:srgbClr val="0070C0"/>
                </a:solidFill>
              </a:rPr>
              <a:t>Example </a:t>
            </a:r>
            <a:r>
              <a:rPr lang="en-US" sz="1600" b="1" dirty="0">
                <a:solidFill>
                  <a:schemeClr val="tx1"/>
                </a:solidFill>
              </a:rPr>
              <a:t>Evaluating Using Technology</a:t>
            </a:r>
          </a:p>
          <a:p>
            <a:r>
              <a:rPr lang="en-US" sz="1600" dirty="0"/>
              <a:t>Evaluate the tan(312°)</a:t>
            </a:r>
          </a:p>
        </p:txBody>
      </p:sp>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419A07F-5A22-774E-BE3E-0FE317C317D7}"/>
                  </a:ext>
                </a:extLst>
              </p:cNvPr>
              <p:cNvSpPr/>
              <p:nvPr/>
            </p:nvSpPr>
            <p:spPr>
              <a:xfrm>
                <a:off x="457200" y="4173563"/>
                <a:ext cx="5702300" cy="459741"/>
              </a:xfrm>
              <a:prstGeom prst="rect">
                <a:avLst/>
              </a:prstGeom>
            </p:spPr>
            <p:txBody>
              <a:bodyPr wrap="square">
                <a:spAutoFit/>
              </a:bodyPr>
              <a:lstStyle/>
              <a:p>
                <a:r>
                  <a:rPr lang="en-US" dirty="0">
                    <a:solidFill>
                      <a:srgbClr val="555555"/>
                    </a:solidFill>
                    <a:latin typeface="Helvetica Neue" panose="02000503000000020004" pitchFamily="2" charset="0"/>
                  </a:rPr>
                  <a:t>Try It:	Evaluate the cotangent of </a:t>
                </a:r>
                <a:r>
                  <a:rPr lang="en-US" dirty="0">
                    <a:solidFill>
                      <a:srgbClr val="555555"/>
                    </a:solidFill>
                    <a:latin typeface="STIXGeneral-Regular" pitchFamily="2" charset="2"/>
                  </a:rPr>
                  <a:t>− </a:t>
                </a:r>
                <a14:m>
                  <m:oMath xmlns:m="http://schemas.openxmlformats.org/officeDocument/2006/math">
                    <m:f>
                      <m:fPr>
                        <m:ctrlPr>
                          <a:rPr lang="el-GR" i="1" dirty="0" smtClean="0">
                            <a:solidFill>
                              <a:srgbClr val="555555"/>
                            </a:solidFill>
                            <a:latin typeface="Cambria Math" panose="02040503050406030204" pitchFamily="18" charset="0"/>
                          </a:rPr>
                        </m:ctrlPr>
                      </m:fPr>
                      <m:num>
                        <m:r>
                          <a:rPr lang="el-GR" i="1" dirty="0" smtClean="0">
                            <a:solidFill>
                              <a:srgbClr val="555555"/>
                            </a:solidFill>
                            <a:latin typeface="Cambria Math" panose="02040503050406030204" pitchFamily="18" charset="0"/>
                          </a:rPr>
                          <m:t>𝜋</m:t>
                        </m:r>
                      </m:num>
                      <m:den>
                        <m:r>
                          <a:rPr lang="en-US" b="0" i="1" dirty="0" smtClean="0">
                            <a:solidFill>
                              <a:srgbClr val="555555"/>
                            </a:solidFill>
                            <a:latin typeface="Cambria Math" panose="02040503050406030204" pitchFamily="18" charset="0"/>
                          </a:rPr>
                          <m:t>8</m:t>
                        </m:r>
                      </m:den>
                    </m:f>
                  </m:oMath>
                </a14:m>
                <a:r>
                  <a:rPr lang="el-GR" dirty="0">
                    <a:solidFill>
                      <a:srgbClr val="555555"/>
                    </a:solidFill>
                    <a:latin typeface="STIXGeneral-Regular" pitchFamily="2" charset="2"/>
                  </a:rPr>
                  <a:t>.</a:t>
                </a:r>
                <a:endParaRPr lang="en-US" dirty="0"/>
              </a:p>
            </p:txBody>
          </p:sp>
        </mc:Choice>
        <mc:Fallback xmlns="">
          <p:sp>
            <p:nvSpPr>
              <p:cNvPr id="4" name="Rectangle 3">
                <a:extLst>
                  <a:ext uri="{FF2B5EF4-FFF2-40B4-BE49-F238E27FC236}">
                    <a16:creationId xmlns:a16="http://schemas.microsoft.com/office/drawing/2014/main" id="{9419A07F-5A22-774E-BE3E-0FE317C317D7}"/>
                  </a:ext>
                </a:extLst>
              </p:cNvPr>
              <p:cNvSpPr>
                <a:spLocks noRot="1" noChangeAspect="1" noMove="1" noResize="1" noEditPoints="1" noAdjustHandles="1" noChangeArrowheads="1" noChangeShapeType="1" noTextEdit="1"/>
              </p:cNvSpPr>
              <p:nvPr/>
            </p:nvSpPr>
            <p:spPr>
              <a:xfrm>
                <a:off x="457200" y="4173563"/>
                <a:ext cx="5702300" cy="459741"/>
              </a:xfrm>
              <a:prstGeom prst="rect">
                <a:avLst/>
              </a:prstGeom>
              <a:blipFill>
                <a:blip r:embed="rId3"/>
                <a:stretch>
                  <a:fillRect l="-891" b="-13514"/>
                </a:stretch>
              </a:blipFill>
            </p:spPr>
            <p:txBody>
              <a:bodyPr/>
              <a:lstStyle/>
              <a:p>
                <a:r>
                  <a:rPr lang="en-US">
                    <a:noFill/>
                  </a:rPr>
                  <a:t> </a:t>
                </a:r>
              </a:p>
            </p:txBody>
          </p:sp>
        </mc:Fallback>
      </mc:AlternateContent>
    </p:spTree>
    <p:extLst>
      <p:ext uri="{BB962C8B-B14F-4D97-AF65-F5344CB8AC3E}">
        <p14:creationId xmlns:p14="http://schemas.microsoft.com/office/powerpoint/2010/main" val="2978662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999645"/>
          </a:xfrm>
        </p:spPr>
        <p:txBody>
          <a:bodyPr>
            <a:noAutofit/>
          </a:bodyPr>
          <a:lstStyle/>
          <a:p>
            <a:r>
              <a:rPr lang="en-US" sz="2000" dirty="0"/>
              <a:t>identifying special angles </a:t>
            </a:r>
            <a:br>
              <a:rPr lang="en-US" sz="2000" dirty="0"/>
            </a:br>
            <a:r>
              <a:rPr lang="en-US" sz="2000" dirty="0"/>
              <a:t>measured in radians</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9" name="Picture 8" descr="Now, we can list the corresponding radian values for the common measures of a circle corresponding to those listed in Figure, which are shown in Figure. Be sure you can verify each of these measures." title="Radian and Degree Measure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95618" y="2865994"/>
            <a:ext cx="3924494" cy="3799908"/>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
        <p:nvSpPr>
          <p:cNvPr id="12" name="Rectangle 11">
            <a:extLst>
              <a:ext uri="{FF2B5EF4-FFF2-40B4-BE49-F238E27FC236}">
                <a16:creationId xmlns:a16="http://schemas.microsoft.com/office/drawing/2014/main" id="{EB30CB04-9AF7-4E3C-8998-80C68186310D}"/>
              </a:ext>
            </a:extLst>
          </p:cNvPr>
          <p:cNvSpPr/>
          <p:nvPr/>
        </p:nvSpPr>
        <p:spPr>
          <a:xfrm>
            <a:off x="527471" y="1717330"/>
            <a:ext cx="4068147" cy="2800767"/>
          </a:xfrm>
          <a:prstGeom prst="rect">
            <a:avLst/>
          </a:prstGeom>
        </p:spPr>
        <p:txBody>
          <a:bodyPr wrap="square">
            <a:spAutoFit/>
          </a:bodyPr>
          <a:lstStyle/>
          <a:p>
            <a:r>
              <a:rPr lang="en-US" sz="1600" dirty="0"/>
              <a:t>In addition to the degree measures of the common angles, you should understand the radian measure of these angles.</a:t>
            </a:r>
          </a:p>
          <a:p>
            <a:endParaRPr lang="en-US" sz="1600" dirty="0"/>
          </a:p>
          <a:p>
            <a:r>
              <a:rPr lang="en-US" sz="1600" dirty="0"/>
              <a:t>Memorizing these angles will be very useful as we study the properties associated with angles.</a:t>
            </a:r>
          </a:p>
          <a:p>
            <a:endParaRPr lang="en-US" sz="1600" dirty="0"/>
          </a:p>
          <a:p>
            <a:r>
              <a:rPr lang="en-US" sz="1600" dirty="0"/>
              <a:t>There are tricks to memorizing these if you focus on quadrant I and move around the unit circle.</a:t>
            </a:r>
          </a:p>
        </p:txBody>
      </p:sp>
      <p:pic>
        <p:nvPicPr>
          <p:cNvPr id="13" name="Picture 12" descr="Considering the most basic case, the unit circle (a circle with radius 1), we know that 1 rotation equals 360 degrees, 360°.We can also track one rotation around a circle by finding the circumference, C=2πr,and for the unit circle C=2π. These two different ways to rotate around a circle give us a way to convert from degrees to radians." title="Radians and Rotations">
            <a:extLst>
              <a:ext uri="{FF2B5EF4-FFF2-40B4-BE49-F238E27FC236}">
                <a16:creationId xmlns:a16="http://schemas.microsoft.com/office/drawing/2014/main" id="{6FC1333E-E17E-418A-80CE-DEC162BB6DCD}"/>
              </a:ext>
            </a:extLst>
          </p:cNvPr>
          <p:cNvPicPr>
            <a:picLocks noChangeAspect="1"/>
          </p:cNvPicPr>
          <p:nvPr/>
        </p:nvPicPr>
        <p:blipFill>
          <a:blip r:embed="rId4"/>
          <a:stretch>
            <a:fillRect/>
          </a:stretch>
        </p:blipFill>
        <p:spPr>
          <a:xfrm>
            <a:off x="5215811" y="1474734"/>
            <a:ext cx="2500557" cy="1323288"/>
          </a:xfrm>
          <a:prstGeom prst="rect">
            <a:avLst/>
          </a:prstGeom>
        </p:spPr>
      </p:pic>
    </p:spTree>
    <p:extLst>
      <p:ext uri="{BB962C8B-B14F-4D97-AF65-F5344CB8AC3E}">
        <p14:creationId xmlns:p14="http://schemas.microsoft.com/office/powerpoint/2010/main" val="58635841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Acknowledgments</a:t>
            </a:r>
          </a:p>
        </p:txBody>
      </p:sp>
      <p:sp>
        <p:nvSpPr>
          <p:cNvPr id="7" name="Text Placeholder 6"/>
          <p:cNvSpPr>
            <a:spLocks noGrp="1"/>
          </p:cNvSpPr>
          <p:nvPr>
            <p:ph type="body" sz="quarter" idx="14"/>
          </p:nvPr>
        </p:nvSpPr>
        <p:spPr>
          <a:xfrm>
            <a:off x="457200" y="1306286"/>
            <a:ext cx="8062912" cy="5032370"/>
          </a:xfrm>
        </p:spPr>
        <p:txBody>
          <a:bodyPr>
            <a:normAutofit/>
          </a:bodyPr>
          <a:lstStyle/>
          <a:p>
            <a:r>
              <a:rPr lang="en-US" sz="1600" dirty="0">
                <a:solidFill>
                  <a:schemeClr val="tx1"/>
                </a:solidFill>
              </a:rPr>
              <a:t>The original PowerPoint file is copyright 2015, Rice University. All Rights Reserved.</a:t>
            </a:r>
          </a:p>
          <a:p>
            <a:endParaRPr lang="en-US" sz="1600" dirty="0">
              <a:solidFill>
                <a:schemeClr val="tx1"/>
              </a:solidFill>
            </a:endParaRPr>
          </a:p>
          <a:p>
            <a:r>
              <a:rPr lang="en-US" sz="1600" dirty="0">
                <a:solidFill>
                  <a:schemeClr val="tx1"/>
                </a:solidFill>
              </a:rPr>
              <a:t>This work is a derivative of a text by </a:t>
            </a:r>
            <a:r>
              <a:rPr lang="en-US" sz="1600" u="sng" dirty="0">
                <a:hlinkClick r:id="rId2"/>
              </a:rPr>
              <a:t>OpenStax</a:t>
            </a:r>
            <a:r>
              <a:rPr lang="en-US" sz="1600" dirty="0">
                <a:solidFill>
                  <a:schemeClr val="tx1"/>
                </a:solidFill>
              </a:rPr>
              <a:t>, which is licensed under a </a:t>
            </a:r>
            <a:r>
              <a:rPr lang="en-US" sz="1600" dirty="0">
                <a:hlinkClick r:id="rId3"/>
              </a:rPr>
              <a:t>Creative Commons Attribution License 4.0</a:t>
            </a:r>
            <a:r>
              <a:rPr lang="en-US" sz="1600" dirty="0"/>
              <a:t> </a:t>
            </a:r>
            <a:r>
              <a:rPr lang="en-US" sz="1600" dirty="0">
                <a:solidFill>
                  <a:schemeClr val="tx1"/>
                </a:solidFill>
              </a:rPr>
              <a:t>license.</a:t>
            </a:r>
          </a:p>
          <a:p>
            <a:endParaRPr lang="en-US" sz="1600" dirty="0">
              <a:solidFill>
                <a:schemeClr val="tx1"/>
              </a:solidFill>
            </a:endParaRPr>
          </a:p>
          <a:p>
            <a:r>
              <a:rPr lang="en-US" sz="1600" dirty="0">
                <a:solidFill>
                  <a:schemeClr val="tx1"/>
                </a:solidFill>
              </a:rPr>
              <a:t>Material on this PowerPoint was adapted from </a:t>
            </a:r>
            <a:r>
              <a:rPr lang="en-US" sz="1600" i="1" dirty="0">
                <a:solidFill>
                  <a:schemeClr val="tx1"/>
                </a:solidFill>
              </a:rPr>
              <a:t>Abramson, Jay. “Chapter 7. The Unit Circle: Sine and Cosine.” Algebra and Trigonometry.</a:t>
            </a:r>
            <a:r>
              <a:rPr lang="en-US" sz="1600" dirty="0">
                <a:solidFill>
                  <a:schemeClr val="tx1"/>
                </a:solidFill>
              </a:rPr>
              <a:t> </a:t>
            </a:r>
            <a:r>
              <a:rPr lang="en-US" sz="1600" dirty="0"/>
              <a:t>OpenStax CAT, Algebra and Trigonometry. OpenStax CNX. May 30, 2019 http://cnx.org/contents/13ac107a-f15f-49d2-97e8-60ab2e3b519c@13.63. </a:t>
            </a:r>
          </a:p>
          <a:p>
            <a:endParaRPr lang="en-US" sz="1600" dirty="0"/>
          </a:p>
          <a:p>
            <a:r>
              <a:rPr lang="en-US" sz="1600" b="1" i="1" dirty="0"/>
              <a:t>This document has been reviewed for accessibility.</a:t>
            </a:r>
            <a:endParaRPr lang="en-US" sz="1600" dirty="0"/>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dirty="0"/>
              <a:t>Prepared for OpenStax Algebra and Trigonometry by River Parishes Community College under CC BY-SA 4.0</a:t>
            </a:r>
          </a:p>
        </p:txBody>
      </p:sp>
    </p:spTree>
    <p:extLst>
      <p:ext uri="{BB962C8B-B14F-4D97-AF65-F5344CB8AC3E}">
        <p14:creationId xmlns:p14="http://schemas.microsoft.com/office/powerpoint/2010/main" val="1280033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7960"/>
            <a:ext cx="8062912" cy="833592"/>
          </a:xfrm>
        </p:spPr>
        <p:txBody>
          <a:bodyPr>
            <a:noAutofit/>
          </a:bodyPr>
          <a:lstStyle/>
          <a:p>
            <a:r>
              <a:rPr lang="en-US" dirty="0"/>
              <a:t>Using radians</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
        <p:nvSpPr>
          <p:cNvPr id="3" name="Rectangle 2">
            <a:extLst>
              <a:ext uri="{FF2B5EF4-FFF2-40B4-BE49-F238E27FC236}">
                <a16:creationId xmlns:a16="http://schemas.microsoft.com/office/drawing/2014/main" id="{B7F5D761-A2E0-4CB5-915A-42858A3D3914}"/>
              </a:ext>
            </a:extLst>
          </p:cNvPr>
          <p:cNvSpPr/>
          <p:nvPr/>
        </p:nvSpPr>
        <p:spPr>
          <a:xfrm>
            <a:off x="527811" y="1263323"/>
            <a:ext cx="7921690" cy="830997"/>
          </a:xfrm>
          <a:prstGeom prst="rect">
            <a:avLst/>
          </a:prstGeom>
        </p:spPr>
        <p:txBody>
          <a:bodyPr wrap="square">
            <a:spAutoFit/>
          </a:bodyPr>
          <a:lstStyle/>
          <a:p>
            <a:r>
              <a:rPr lang="en-US" sz="1600" dirty="0">
                <a:solidFill>
                  <a:schemeClr val="accent1"/>
                </a:solidFill>
              </a:rPr>
              <a:t>Example</a:t>
            </a:r>
            <a:r>
              <a:rPr lang="en-US" sz="1600" dirty="0">
                <a:solidFill>
                  <a:srgbClr val="00CDCD"/>
                </a:solidFill>
              </a:rPr>
              <a:t> </a:t>
            </a:r>
            <a:r>
              <a:rPr lang="en-US" sz="1600" b="1" dirty="0">
                <a:solidFill>
                  <a:srgbClr val="000000"/>
                </a:solidFill>
              </a:rPr>
              <a:t>Finding a Radian Measure</a:t>
            </a:r>
          </a:p>
          <a:p>
            <a:endParaRPr lang="en-US" sz="1600" dirty="0">
              <a:solidFill>
                <a:srgbClr val="000000"/>
              </a:solidFill>
            </a:endParaRPr>
          </a:p>
          <a:p>
            <a:r>
              <a:rPr lang="en-US" sz="1600" dirty="0">
                <a:solidFill>
                  <a:srgbClr val="000000"/>
                </a:solidFill>
              </a:rPr>
              <a:t>Find the radian measure of one-third of a full rotation.</a:t>
            </a:r>
            <a:endParaRPr lang="en-US" sz="1600" dirty="0"/>
          </a:p>
        </p:txBody>
      </p:sp>
      <p:sp>
        <p:nvSpPr>
          <p:cNvPr id="4" name="Rectangle 3">
            <a:extLst>
              <a:ext uri="{FF2B5EF4-FFF2-40B4-BE49-F238E27FC236}">
                <a16:creationId xmlns:a16="http://schemas.microsoft.com/office/drawing/2014/main" id="{F2574BFB-8BA1-FA4F-869A-3E4C9223A973}"/>
              </a:ext>
            </a:extLst>
          </p:cNvPr>
          <p:cNvSpPr/>
          <p:nvPr/>
        </p:nvSpPr>
        <p:spPr>
          <a:xfrm>
            <a:off x="457200" y="4108931"/>
            <a:ext cx="7827201" cy="369332"/>
          </a:xfrm>
          <a:prstGeom prst="rect">
            <a:avLst/>
          </a:prstGeom>
        </p:spPr>
        <p:txBody>
          <a:bodyPr wrap="square">
            <a:spAutoFit/>
          </a:bodyPr>
          <a:lstStyle/>
          <a:p>
            <a:r>
              <a:rPr lang="en-US" dirty="0">
                <a:solidFill>
                  <a:srgbClr val="555555"/>
                </a:solidFill>
                <a:latin typeface="Helvetica Neue" panose="02000503000000020004" pitchFamily="2" charset="0"/>
              </a:rPr>
              <a:t>Try It:	Find the radian measure of three-fourths of a full rotation.</a:t>
            </a:r>
            <a:endParaRPr lang="en-US" dirty="0"/>
          </a:p>
        </p:txBody>
      </p:sp>
    </p:spTree>
    <p:extLst>
      <p:ext uri="{BB962C8B-B14F-4D97-AF65-F5344CB8AC3E}">
        <p14:creationId xmlns:p14="http://schemas.microsoft.com/office/powerpoint/2010/main" val="1305962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934451"/>
          </a:xfrm>
        </p:spPr>
        <p:txBody>
          <a:bodyPr>
            <a:noAutofit/>
          </a:bodyPr>
          <a:lstStyle/>
          <a:p>
            <a:r>
              <a:rPr lang="en-US" dirty="0"/>
              <a:t>converting between radians and degrees</a:t>
            </a:r>
          </a:p>
        </p:txBody>
      </p:sp>
      <p:sp>
        <p:nvSpPr>
          <p:cNvPr id="7" name="Text Placeholder 6"/>
          <p:cNvSpPr>
            <a:spLocks noGrp="1"/>
          </p:cNvSpPr>
          <p:nvPr>
            <p:ph type="body" sz="quarter" idx="14"/>
          </p:nvPr>
        </p:nvSpPr>
        <p:spPr>
          <a:xfrm>
            <a:off x="457200" y="1475631"/>
            <a:ext cx="8062912" cy="1734100"/>
          </a:xfrm>
        </p:spPr>
        <p:txBody>
          <a:bodyPr>
            <a:noAutofit/>
          </a:bodyPr>
          <a:lstStyle/>
          <a:p>
            <a:r>
              <a:rPr lang="en-US" sz="1600" dirty="0"/>
              <a:t>Because degrees and radians both measure angles, we need to be able to convert between them. We can easily do so using a proportion where </a:t>
            </a:r>
            <a:r>
              <a:rPr lang="en-US" sz="1600" i="1" dirty="0"/>
              <a:t>θ </a:t>
            </a:r>
            <a:r>
              <a:rPr lang="en-US" sz="1600" dirty="0"/>
              <a:t>is the measure of the angle in degrees and </a:t>
            </a:r>
            <a:r>
              <a:rPr lang="en-US" sz="1600" i="1" dirty="0"/>
              <a:t>θ</a:t>
            </a:r>
            <a:r>
              <a:rPr lang="en-US" sz="1600" baseline="-25000" dirty="0"/>
              <a:t>R</a:t>
            </a:r>
            <a:r>
              <a:rPr lang="en-US" sz="1600" dirty="0"/>
              <a:t> is the measure of the angle in radians. </a:t>
            </a:r>
          </a:p>
          <a:p>
            <a:r>
              <a:rPr lang="en-US" sz="1600" dirty="0"/>
              <a:t>This proportion shows that the measure of angle </a:t>
            </a:r>
            <a:r>
              <a:rPr lang="en-US" sz="1600" i="1" dirty="0"/>
              <a:t>θ </a:t>
            </a:r>
            <a:r>
              <a:rPr lang="en-US" sz="1600" dirty="0"/>
              <a:t>in degrees divided by 180 equals the measure of angle </a:t>
            </a:r>
            <a:r>
              <a:rPr lang="en-US" sz="1600" i="1" dirty="0"/>
              <a:t>θ </a:t>
            </a:r>
            <a:r>
              <a:rPr lang="en-US" sz="1600" dirty="0"/>
              <a:t>in radians divided by </a:t>
            </a:r>
            <a:r>
              <a:rPr lang="en-US" sz="1600" i="1" dirty="0"/>
              <a:t>π</a:t>
            </a:r>
            <a:r>
              <a:rPr lang="en-US" sz="1600" dirty="0"/>
              <a:t>. Or, phrased another way, degrees is to 180 as radians is to </a:t>
            </a:r>
            <a:r>
              <a:rPr lang="en-US" sz="1600" i="1" dirty="0"/>
              <a:t>π</a:t>
            </a:r>
            <a:r>
              <a:rPr lang="en-US" sz="1600" dirty="0"/>
              <a:t>.</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2" name="Picture 1" descr="formula" title="Converting Between Radians and Degrees"/>
          <p:cNvPicPr>
            <a:picLocks noChangeAspect="1"/>
          </p:cNvPicPr>
          <p:nvPr/>
        </p:nvPicPr>
        <p:blipFill>
          <a:blip r:embed="rId3"/>
          <a:stretch>
            <a:fillRect/>
          </a:stretch>
        </p:blipFill>
        <p:spPr>
          <a:xfrm>
            <a:off x="4014787" y="3271460"/>
            <a:ext cx="1114425" cy="476250"/>
          </a:xfrm>
          <a:prstGeom prst="rect">
            <a:avLst/>
          </a:prstGeom>
        </p:spPr>
      </p:pic>
      <p:pic>
        <p:nvPicPr>
          <p:cNvPr id="3" name="Picture 2" descr="formula" title="Converting Between Radians and Degrees"/>
          <p:cNvPicPr>
            <a:picLocks noChangeAspect="1"/>
          </p:cNvPicPr>
          <p:nvPr/>
        </p:nvPicPr>
        <p:blipFill>
          <a:blip r:embed="rId4"/>
          <a:stretch>
            <a:fillRect/>
          </a:stretch>
        </p:blipFill>
        <p:spPr>
          <a:xfrm>
            <a:off x="3676648" y="3849126"/>
            <a:ext cx="1790700" cy="552450"/>
          </a:xfrm>
          <a:prstGeom prst="rect">
            <a:avLst/>
          </a:prstGeom>
        </p:spPr>
      </p:pic>
      <p:pic>
        <p:nvPicPr>
          <p:cNvPr id="11" name="Picture 10" descr="Converting between Radians and Degrees&#10;To convert between degrees and radians, use the proportion" title="Converting between Radians and Degrees"/>
          <p:cNvPicPr>
            <a:picLocks noChangeAspect="1"/>
          </p:cNvPicPr>
          <p:nvPr/>
        </p:nvPicPr>
        <p:blipFill>
          <a:blip r:embed="rId5"/>
          <a:stretch>
            <a:fillRect/>
          </a:stretch>
        </p:blipFill>
        <p:spPr>
          <a:xfrm>
            <a:off x="345230" y="4502992"/>
            <a:ext cx="8453535" cy="1325707"/>
          </a:xfrm>
          <a:prstGeom prst="rect">
            <a:avLst/>
          </a:prstGeom>
        </p:spPr>
      </p:pic>
      <p:sp>
        <p:nvSpPr>
          <p:cNvPr id="4" name="Footer Placeholder 3"/>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939825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Autofit/>
          </a:bodyPr>
          <a:lstStyle/>
          <a:p>
            <a:r>
              <a:rPr lang="en-US" dirty="0"/>
              <a:t>converting between radians and degrees example and try it</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8405E52-4B8F-4D1B-B7CE-DBF0E8C4E822}"/>
                  </a:ext>
                </a:extLst>
              </p:cNvPr>
              <p:cNvSpPr/>
              <p:nvPr/>
            </p:nvSpPr>
            <p:spPr>
              <a:xfrm>
                <a:off x="527811" y="1254651"/>
                <a:ext cx="7921690" cy="938014"/>
              </a:xfrm>
              <a:prstGeom prst="rect">
                <a:avLst/>
              </a:prstGeom>
            </p:spPr>
            <p:txBody>
              <a:bodyPr wrap="square">
                <a:spAutoFit/>
              </a:bodyPr>
              <a:lstStyle/>
              <a:p>
                <a:r>
                  <a:rPr lang="en-US" sz="1600" dirty="0">
                    <a:solidFill>
                      <a:schemeClr val="accent1"/>
                    </a:solidFill>
                  </a:rPr>
                  <a:t>Example</a:t>
                </a:r>
                <a:r>
                  <a:rPr lang="en-US" sz="1600" dirty="0">
                    <a:solidFill>
                      <a:srgbClr val="00CDCD"/>
                    </a:solidFill>
                  </a:rPr>
                  <a:t> </a:t>
                </a:r>
                <a:r>
                  <a:rPr lang="en-US" sz="1600" b="1" dirty="0">
                    <a:solidFill>
                      <a:srgbClr val="000000"/>
                    </a:solidFill>
                  </a:rPr>
                  <a:t>Converting Radians to Degrees</a:t>
                </a:r>
              </a:p>
              <a:p>
                <a:endParaRPr lang="en-US" sz="1600" dirty="0">
                  <a:solidFill>
                    <a:srgbClr val="000000"/>
                  </a:solidFill>
                </a:endParaRPr>
              </a:p>
              <a:p>
                <a:r>
                  <a:rPr lang="en-US" sz="1600" dirty="0">
                    <a:solidFill>
                      <a:srgbClr val="000000"/>
                    </a:solidFill>
                  </a:rPr>
                  <a:t>Convert </a:t>
                </a:r>
                <a14:m>
                  <m:oMath xmlns:m="http://schemas.openxmlformats.org/officeDocument/2006/math">
                    <m:f>
                      <m:fPr>
                        <m:ctrlPr>
                          <a:rPr lang="en-US" sz="1600" i="1" smtClean="0">
                            <a:solidFill>
                              <a:srgbClr val="000000"/>
                            </a:solidFill>
                            <a:latin typeface="Cambria Math" panose="02040503050406030204" pitchFamily="18" charset="0"/>
                          </a:rPr>
                        </m:ctrlPr>
                      </m:fPr>
                      <m:num>
                        <m:r>
                          <a:rPr lang="en-US" sz="1600" b="0" i="1" smtClean="0">
                            <a:solidFill>
                              <a:srgbClr val="000000"/>
                            </a:solidFill>
                            <a:latin typeface="Cambria Math" panose="02040503050406030204" pitchFamily="18" charset="0"/>
                          </a:rPr>
                          <m:t>5</m:t>
                        </m:r>
                        <m:r>
                          <a:rPr lang="en-US" sz="1600" b="0" i="1" smtClean="0">
                            <a:solidFill>
                              <a:srgbClr val="000000"/>
                            </a:solidFill>
                            <a:latin typeface="Cambria Math" panose="02040503050406030204" pitchFamily="18" charset="0"/>
                            <a:ea typeface="Cambria Math" panose="02040503050406030204" pitchFamily="18" charset="0"/>
                          </a:rPr>
                          <m:t>𝜋</m:t>
                        </m:r>
                      </m:num>
                      <m:den>
                        <m:r>
                          <a:rPr lang="en-US" sz="1600" b="0" i="1" smtClean="0">
                            <a:solidFill>
                              <a:srgbClr val="000000"/>
                            </a:solidFill>
                            <a:latin typeface="Cambria Math" panose="02040503050406030204" pitchFamily="18" charset="0"/>
                          </a:rPr>
                          <m:t>6</m:t>
                        </m:r>
                      </m:den>
                    </m:f>
                  </m:oMath>
                </a14:m>
                <a:r>
                  <a:rPr lang="en-US" sz="1600" dirty="0">
                    <a:solidFill>
                      <a:srgbClr val="000000"/>
                    </a:solidFill>
                  </a:rPr>
                  <a:t> radians to degrees.</a:t>
                </a:r>
                <a:endParaRPr lang="en-US" sz="1600" dirty="0"/>
              </a:p>
            </p:txBody>
          </p:sp>
        </mc:Choice>
        <mc:Fallback xmlns="">
          <p:sp>
            <p:nvSpPr>
              <p:cNvPr id="3" name="Rectangle 2">
                <a:extLst>
                  <a:ext uri="{FF2B5EF4-FFF2-40B4-BE49-F238E27FC236}">
                    <a16:creationId xmlns:a16="http://schemas.microsoft.com/office/drawing/2014/main" id="{B8405E52-4B8F-4D1B-B7CE-DBF0E8C4E822}"/>
                  </a:ext>
                </a:extLst>
              </p:cNvPr>
              <p:cNvSpPr>
                <a:spLocks noRot="1" noChangeAspect="1" noMove="1" noResize="1" noEditPoints="1" noAdjustHandles="1" noChangeArrowheads="1" noChangeShapeType="1" noTextEdit="1"/>
              </p:cNvSpPr>
              <p:nvPr/>
            </p:nvSpPr>
            <p:spPr>
              <a:xfrm>
                <a:off x="527811" y="1254651"/>
                <a:ext cx="7921690" cy="938014"/>
              </a:xfrm>
              <a:prstGeom prst="rect">
                <a:avLst/>
              </a:prstGeom>
              <a:blipFill>
                <a:blip r:embed="rId3"/>
                <a:stretch>
                  <a:fillRect l="-481" t="-1333"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EF06F95-0853-5145-B5D9-2E32A96AB9C9}"/>
                  </a:ext>
                </a:extLst>
              </p:cNvPr>
              <p:cNvSpPr/>
              <p:nvPr/>
            </p:nvSpPr>
            <p:spPr>
              <a:xfrm>
                <a:off x="540511" y="4069970"/>
                <a:ext cx="4531433" cy="484043"/>
              </a:xfrm>
              <a:prstGeom prst="rect">
                <a:avLst/>
              </a:prstGeom>
            </p:spPr>
            <p:txBody>
              <a:bodyPr wrap="none">
                <a:spAutoFit/>
              </a:bodyPr>
              <a:lstStyle/>
              <a:p>
                <a:r>
                  <a:rPr lang="en-US" dirty="0">
                    <a:solidFill>
                      <a:srgbClr val="555555"/>
                    </a:solidFill>
                    <a:latin typeface="Helvetica Neue" panose="02000503000000020004" pitchFamily="2" charset="0"/>
                  </a:rPr>
                  <a:t>Try It:	Convert </a:t>
                </a:r>
                <a:r>
                  <a:rPr lang="en-US" dirty="0">
                    <a:solidFill>
                      <a:srgbClr val="555555"/>
                    </a:solidFill>
                    <a:latin typeface="STIXGeneral-Regular" pitchFamily="2" charset="2"/>
                  </a:rPr>
                  <a:t>− </a:t>
                </a:r>
                <a14:m>
                  <m:oMath xmlns:m="http://schemas.openxmlformats.org/officeDocument/2006/math">
                    <m:f>
                      <m:fPr>
                        <m:ctrlPr>
                          <a:rPr lang="el-GR" i="1" smtClean="0">
                            <a:solidFill>
                              <a:srgbClr val="555555"/>
                            </a:solidFill>
                            <a:latin typeface="Cambria Math" panose="02040503050406030204" pitchFamily="18" charset="0"/>
                          </a:rPr>
                        </m:ctrlPr>
                      </m:fPr>
                      <m:num>
                        <m:r>
                          <a:rPr lang="en-US" b="0" i="1" smtClean="0">
                            <a:solidFill>
                              <a:srgbClr val="555555"/>
                            </a:solidFill>
                            <a:latin typeface="Cambria Math" panose="02040503050406030204" pitchFamily="18" charset="0"/>
                          </a:rPr>
                          <m:t>3</m:t>
                        </m:r>
                        <m:r>
                          <a:rPr lang="el-GR" i="1" smtClean="0">
                            <a:solidFill>
                              <a:srgbClr val="555555"/>
                            </a:solidFill>
                            <a:latin typeface="Cambria Math" panose="02040503050406030204" pitchFamily="18" charset="0"/>
                          </a:rPr>
                          <m:t>𝜋</m:t>
                        </m:r>
                      </m:num>
                      <m:den>
                        <m:r>
                          <a:rPr lang="en-US" b="0" i="1" smtClean="0">
                            <a:solidFill>
                              <a:srgbClr val="555555"/>
                            </a:solidFill>
                            <a:latin typeface="Cambria Math" panose="02040503050406030204" pitchFamily="18" charset="0"/>
                          </a:rPr>
                          <m:t>4</m:t>
                        </m:r>
                      </m:den>
                    </m:f>
                    <m:r>
                      <a:rPr lang="en-US" b="0" i="0" smtClean="0">
                        <a:solidFill>
                          <a:srgbClr val="555555"/>
                        </a:solidFill>
                        <a:latin typeface="Cambria Math" panose="02040503050406030204" pitchFamily="18" charset="0"/>
                      </a:rPr>
                      <m:t> </m:t>
                    </m:r>
                  </m:oMath>
                </a14:m>
                <a:r>
                  <a:rPr lang="el-GR" dirty="0">
                    <a:solidFill>
                      <a:srgbClr val="555555"/>
                    </a:solidFill>
                    <a:latin typeface="Helvetica Neue" panose="02000503000000020004" pitchFamily="2" charset="0"/>
                  </a:rPr>
                  <a:t>  </a:t>
                </a:r>
                <a:r>
                  <a:rPr lang="en-US" dirty="0">
                    <a:solidFill>
                      <a:srgbClr val="555555"/>
                    </a:solidFill>
                    <a:latin typeface="Helvetica Neue" panose="02000503000000020004" pitchFamily="2" charset="0"/>
                  </a:rPr>
                  <a:t>radians to degrees.</a:t>
                </a:r>
                <a:endParaRPr lang="en-US" dirty="0"/>
              </a:p>
            </p:txBody>
          </p:sp>
        </mc:Choice>
        <mc:Fallback xmlns="">
          <p:sp>
            <p:nvSpPr>
              <p:cNvPr id="4" name="Rectangle 3">
                <a:extLst>
                  <a:ext uri="{FF2B5EF4-FFF2-40B4-BE49-F238E27FC236}">
                    <a16:creationId xmlns:a16="http://schemas.microsoft.com/office/drawing/2014/main" id="{DEF06F95-0853-5145-B5D9-2E32A96AB9C9}"/>
                  </a:ext>
                </a:extLst>
              </p:cNvPr>
              <p:cNvSpPr>
                <a:spLocks noRot="1" noChangeAspect="1" noMove="1" noResize="1" noEditPoints="1" noAdjustHandles="1" noChangeArrowheads="1" noChangeShapeType="1" noTextEdit="1"/>
              </p:cNvSpPr>
              <p:nvPr/>
            </p:nvSpPr>
            <p:spPr>
              <a:xfrm>
                <a:off x="540511" y="4069970"/>
                <a:ext cx="4531433" cy="484043"/>
              </a:xfrm>
              <a:prstGeom prst="rect">
                <a:avLst/>
              </a:prstGeom>
              <a:blipFill>
                <a:blip r:embed="rId4"/>
                <a:stretch>
                  <a:fillRect l="-1120" b="-10000"/>
                </a:stretch>
              </a:blipFill>
            </p:spPr>
            <p:txBody>
              <a:bodyPr/>
              <a:lstStyle/>
              <a:p>
                <a:r>
                  <a:rPr lang="en-US">
                    <a:noFill/>
                  </a:rPr>
                  <a:t> </a:t>
                </a:r>
              </a:p>
            </p:txBody>
          </p:sp>
        </mc:Fallback>
      </mc:AlternateContent>
    </p:spTree>
    <p:extLst>
      <p:ext uri="{BB962C8B-B14F-4D97-AF65-F5344CB8AC3E}">
        <p14:creationId xmlns:p14="http://schemas.microsoft.com/office/powerpoint/2010/main" val="3359833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Autofit/>
          </a:bodyPr>
          <a:lstStyle/>
          <a:p>
            <a:r>
              <a:rPr lang="en-US" dirty="0"/>
              <a:t>converting between degrees and radians example and try it</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
        <p:nvSpPr>
          <p:cNvPr id="10" name="Rectangle 9">
            <a:extLst>
              <a:ext uri="{FF2B5EF4-FFF2-40B4-BE49-F238E27FC236}">
                <a16:creationId xmlns:a16="http://schemas.microsoft.com/office/drawing/2014/main" id="{E4648365-1A4F-49B5-8DD1-FA8DD289E4F1}"/>
              </a:ext>
            </a:extLst>
          </p:cNvPr>
          <p:cNvSpPr/>
          <p:nvPr/>
        </p:nvSpPr>
        <p:spPr>
          <a:xfrm>
            <a:off x="527811" y="1254651"/>
            <a:ext cx="7921690" cy="830997"/>
          </a:xfrm>
          <a:prstGeom prst="rect">
            <a:avLst/>
          </a:prstGeom>
        </p:spPr>
        <p:txBody>
          <a:bodyPr wrap="square">
            <a:spAutoFit/>
          </a:bodyPr>
          <a:lstStyle/>
          <a:p>
            <a:r>
              <a:rPr lang="en-US" sz="1600" dirty="0">
                <a:solidFill>
                  <a:schemeClr val="accent1"/>
                </a:solidFill>
              </a:rPr>
              <a:t>Example</a:t>
            </a:r>
            <a:r>
              <a:rPr lang="en-US" sz="1600" dirty="0">
                <a:solidFill>
                  <a:srgbClr val="00CDCD"/>
                </a:solidFill>
              </a:rPr>
              <a:t> </a:t>
            </a:r>
            <a:r>
              <a:rPr lang="en-US" sz="1600" b="1" dirty="0">
                <a:solidFill>
                  <a:srgbClr val="000000"/>
                </a:solidFill>
              </a:rPr>
              <a:t>Converting Degrees to Radians</a:t>
            </a:r>
          </a:p>
          <a:p>
            <a:endParaRPr lang="en-US" sz="1600" dirty="0">
              <a:solidFill>
                <a:srgbClr val="000000"/>
              </a:solidFill>
            </a:endParaRPr>
          </a:p>
          <a:p>
            <a:r>
              <a:rPr lang="en-US" sz="1600" dirty="0">
                <a:solidFill>
                  <a:srgbClr val="000000"/>
                </a:solidFill>
              </a:rPr>
              <a:t>Convert 330° to radians.</a:t>
            </a:r>
            <a:endParaRPr lang="en-US" sz="1600" dirty="0"/>
          </a:p>
        </p:txBody>
      </p:sp>
      <p:sp>
        <p:nvSpPr>
          <p:cNvPr id="3" name="Rectangle 2">
            <a:extLst>
              <a:ext uri="{FF2B5EF4-FFF2-40B4-BE49-F238E27FC236}">
                <a16:creationId xmlns:a16="http://schemas.microsoft.com/office/drawing/2014/main" id="{89D4137A-6180-C249-A356-F4FD37BCCC46}"/>
              </a:ext>
            </a:extLst>
          </p:cNvPr>
          <p:cNvSpPr/>
          <p:nvPr/>
        </p:nvSpPr>
        <p:spPr>
          <a:xfrm>
            <a:off x="527811" y="4104595"/>
            <a:ext cx="6480112" cy="369332"/>
          </a:xfrm>
          <a:prstGeom prst="rect">
            <a:avLst/>
          </a:prstGeom>
        </p:spPr>
        <p:txBody>
          <a:bodyPr wrap="square">
            <a:spAutoFit/>
          </a:bodyPr>
          <a:lstStyle/>
          <a:p>
            <a:r>
              <a:rPr lang="en-US" dirty="0">
                <a:solidFill>
                  <a:srgbClr val="555555"/>
                </a:solidFill>
                <a:latin typeface="Helvetica Neue" panose="02000503000000020004" pitchFamily="2" charset="0"/>
              </a:rPr>
              <a:t>Try It:	Convert </a:t>
            </a:r>
            <a:r>
              <a:rPr lang="en-US" dirty="0">
                <a:solidFill>
                  <a:srgbClr val="555555"/>
                </a:solidFill>
                <a:latin typeface="STIXGeneral-Regular" pitchFamily="2" charset="2"/>
              </a:rPr>
              <a:t>126°</a:t>
            </a:r>
            <a:r>
              <a:rPr lang="en-US" dirty="0">
                <a:solidFill>
                  <a:srgbClr val="555555"/>
                </a:solidFill>
                <a:latin typeface="Helvetica Neue" panose="02000503000000020004" pitchFamily="2" charset="0"/>
              </a:rPr>
              <a:t>   to radians.</a:t>
            </a:r>
            <a:endParaRPr lang="en-US" dirty="0"/>
          </a:p>
        </p:txBody>
      </p:sp>
    </p:spTree>
    <p:extLst>
      <p:ext uri="{BB962C8B-B14F-4D97-AF65-F5344CB8AC3E}">
        <p14:creationId xmlns:p14="http://schemas.microsoft.com/office/powerpoint/2010/main" val="476364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Autofit/>
          </a:bodyPr>
          <a:lstStyle/>
          <a:p>
            <a:r>
              <a:rPr lang="en-US" dirty="0"/>
              <a:t>finding </a:t>
            </a:r>
            <a:r>
              <a:rPr lang="en-US" dirty="0" err="1"/>
              <a:t>coterminal</a:t>
            </a:r>
            <a:r>
              <a:rPr lang="en-US" dirty="0"/>
              <a:t> angles</a:t>
            </a:r>
          </a:p>
        </p:txBody>
      </p:sp>
      <p:sp>
        <p:nvSpPr>
          <p:cNvPr id="7" name="Text Placeholder 6"/>
          <p:cNvSpPr>
            <a:spLocks noGrp="1"/>
          </p:cNvSpPr>
          <p:nvPr>
            <p:ph type="body" sz="quarter" idx="14"/>
          </p:nvPr>
        </p:nvSpPr>
        <p:spPr>
          <a:xfrm>
            <a:off x="457199" y="1346396"/>
            <a:ext cx="8062912" cy="1135548"/>
          </a:xfrm>
        </p:spPr>
        <p:txBody>
          <a:bodyPr>
            <a:noAutofit/>
          </a:bodyPr>
          <a:lstStyle/>
          <a:p>
            <a:r>
              <a:rPr lang="en-US" sz="1600" dirty="0"/>
              <a:t>Negative angles and angles greater than a full revolution are more awkward to work with than those in the range of 0° to 360°, or 0 to 2</a:t>
            </a:r>
            <a:r>
              <a:rPr lang="en-US" sz="1600" i="1" dirty="0"/>
              <a:t>π</a:t>
            </a:r>
            <a:r>
              <a:rPr lang="en-US" sz="1600" dirty="0"/>
              <a:t>. It would be convenient to replace those out-of-range angles with a corresponding angle within the range of a single revolution. It is possible for more than one angle to have the same terminal side.</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4" name="Picture 3" descr="&#10;A graph showing the equivalence between a 140 degree angle and a negative 220 degree angle.  The 140 degrees angle is a counterclockwise rotation where the 220 degree angle is a clockwise rotation."/>
          <p:cNvPicPr>
            <a:picLocks noChangeAspect="1"/>
          </p:cNvPicPr>
          <p:nvPr/>
        </p:nvPicPr>
        <p:blipFill>
          <a:blip r:embed="rId3"/>
          <a:stretch>
            <a:fillRect/>
          </a:stretch>
        </p:blipFill>
        <p:spPr>
          <a:xfrm>
            <a:off x="5029200" y="2632050"/>
            <a:ext cx="3512489" cy="3032364"/>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
        <p:nvSpPr>
          <p:cNvPr id="3" name="Rectangle 2">
            <a:extLst>
              <a:ext uri="{FF2B5EF4-FFF2-40B4-BE49-F238E27FC236}">
                <a16:creationId xmlns:a16="http://schemas.microsoft.com/office/drawing/2014/main" id="{73BCABD2-5463-4BA1-B88C-AE4A008365EC}"/>
              </a:ext>
            </a:extLst>
          </p:cNvPr>
          <p:cNvSpPr/>
          <p:nvPr/>
        </p:nvSpPr>
        <p:spPr>
          <a:xfrm>
            <a:off x="457200" y="2552725"/>
            <a:ext cx="4572000" cy="3539430"/>
          </a:xfrm>
          <a:prstGeom prst="rect">
            <a:avLst/>
          </a:prstGeom>
        </p:spPr>
        <p:txBody>
          <a:bodyPr>
            <a:spAutoFit/>
          </a:bodyPr>
          <a:lstStyle/>
          <a:p>
            <a:r>
              <a:rPr lang="en-US" sz="1600" dirty="0"/>
              <a:t>If two angles in standard position have the same terminal side, they are </a:t>
            </a:r>
            <a:r>
              <a:rPr lang="en-US" sz="1600" b="1" dirty="0" err="1"/>
              <a:t>coterminal</a:t>
            </a:r>
            <a:r>
              <a:rPr lang="en-US" sz="1600" b="1" dirty="0"/>
              <a:t> angles. </a:t>
            </a:r>
          </a:p>
          <a:p>
            <a:endParaRPr lang="en-US" sz="1600" b="1" dirty="0"/>
          </a:p>
          <a:p>
            <a:r>
              <a:rPr lang="en-US" sz="1600" dirty="0"/>
              <a:t>Every angle greater than 360° or less than 0° is </a:t>
            </a:r>
            <a:r>
              <a:rPr lang="en-US" sz="1600" dirty="0" err="1"/>
              <a:t>coterminal</a:t>
            </a:r>
            <a:r>
              <a:rPr lang="en-US" sz="1600" dirty="0"/>
              <a:t> with an angle between 0° and 360°, and it is often more convenient to find the </a:t>
            </a:r>
            <a:r>
              <a:rPr lang="en-US" sz="1600" dirty="0" err="1"/>
              <a:t>coterminal</a:t>
            </a:r>
            <a:r>
              <a:rPr lang="en-US" sz="1600" dirty="0"/>
              <a:t> angle within the range of 0° to 360° than to work with an angle that is outside that range. </a:t>
            </a:r>
          </a:p>
          <a:p>
            <a:endParaRPr lang="en-US" sz="1600" dirty="0"/>
          </a:p>
          <a:p>
            <a:r>
              <a:rPr lang="en-US" sz="1600" dirty="0"/>
              <a:t>Any angle has infinitely many </a:t>
            </a:r>
            <a:r>
              <a:rPr lang="en-US" sz="1600" dirty="0" err="1"/>
              <a:t>coterminal</a:t>
            </a:r>
            <a:r>
              <a:rPr lang="en-US" sz="1600" dirty="0"/>
              <a:t> angles because each time we add 360° to that angle - or subtract 360° from it - the resulting value has a terminal side in the same location.</a:t>
            </a:r>
          </a:p>
        </p:txBody>
      </p:sp>
    </p:spTree>
    <p:extLst>
      <p:ext uri="{BB962C8B-B14F-4D97-AF65-F5344CB8AC3E}">
        <p14:creationId xmlns:p14="http://schemas.microsoft.com/office/powerpoint/2010/main" val="1191912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finding </a:t>
            </a:r>
            <a:r>
              <a:rPr lang="en-US" dirty="0" err="1"/>
              <a:t>coterminal</a:t>
            </a:r>
            <a:r>
              <a:rPr lang="en-US" dirty="0"/>
              <a:t> angles </a:t>
            </a:r>
            <a:br>
              <a:rPr lang="en-US" dirty="0"/>
            </a:br>
            <a:r>
              <a:rPr lang="en-US" dirty="0"/>
              <a:t>example</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
        <p:nvSpPr>
          <p:cNvPr id="7" name="Rectangle 6">
            <a:extLst>
              <a:ext uri="{FF2B5EF4-FFF2-40B4-BE49-F238E27FC236}">
                <a16:creationId xmlns:a16="http://schemas.microsoft.com/office/drawing/2014/main" id="{264D1A67-36B5-4AB3-B4B6-E0E6AC06B0AD}"/>
              </a:ext>
            </a:extLst>
          </p:cNvPr>
          <p:cNvSpPr/>
          <p:nvPr/>
        </p:nvSpPr>
        <p:spPr>
          <a:xfrm>
            <a:off x="457200" y="3396609"/>
            <a:ext cx="7921690" cy="1323439"/>
          </a:xfrm>
          <a:prstGeom prst="rect">
            <a:avLst/>
          </a:prstGeom>
        </p:spPr>
        <p:txBody>
          <a:bodyPr wrap="square">
            <a:spAutoFit/>
          </a:bodyPr>
          <a:lstStyle/>
          <a:p>
            <a:r>
              <a:rPr lang="en-US" sz="1600" dirty="0">
                <a:solidFill>
                  <a:schemeClr val="accent1"/>
                </a:solidFill>
              </a:rPr>
              <a:t>Example</a:t>
            </a:r>
            <a:r>
              <a:rPr lang="en-US" sz="1600" dirty="0">
                <a:solidFill>
                  <a:srgbClr val="00CDCD"/>
                </a:solidFill>
              </a:rPr>
              <a:t> </a:t>
            </a:r>
            <a:r>
              <a:rPr lang="en-US" sz="1600" b="1" dirty="0"/>
              <a:t>Finding an Angle </a:t>
            </a:r>
            <a:r>
              <a:rPr lang="en-US" sz="1600" b="1" dirty="0" err="1"/>
              <a:t>Coterminal</a:t>
            </a:r>
            <a:r>
              <a:rPr lang="en-US" sz="1600" b="1" dirty="0"/>
              <a:t> with an Angle of Measure Greater Than 360°</a:t>
            </a:r>
          </a:p>
          <a:p>
            <a:endParaRPr lang="en-US" sz="1600" dirty="0"/>
          </a:p>
          <a:p>
            <a:r>
              <a:rPr lang="en-US" sz="1600" dirty="0"/>
              <a:t>Find the least positive angle </a:t>
            </a:r>
            <a:r>
              <a:rPr lang="en-US" sz="1600" i="1" dirty="0"/>
              <a:t>θ </a:t>
            </a:r>
            <a:r>
              <a:rPr lang="en-US" sz="1600" dirty="0"/>
              <a:t>that is </a:t>
            </a:r>
            <a:r>
              <a:rPr lang="en-US" sz="1600" dirty="0" err="1"/>
              <a:t>coterminal</a:t>
            </a:r>
            <a:r>
              <a:rPr lang="en-US" sz="1600" dirty="0"/>
              <a:t> with an angle measuring 420°, where 0° ≤ </a:t>
            </a:r>
            <a:r>
              <a:rPr lang="en-US" sz="1600" i="1" dirty="0"/>
              <a:t>θ </a:t>
            </a:r>
            <a:r>
              <a:rPr lang="en-US" sz="1600" dirty="0"/>
              <a:t>&lt; 360°.</a:t>
            </a:r>
          </a:p>
        </p:txBody>
      </p:sp>
      <p:sp>
        <p:nvSpPr>
          <p:cNvPr id="4" name="Rectangle 3">
            <a:extLst>
              <a:ext uri="{FF2B5EF4-FFF2-40B4-BE49-F238E27FC236}">
                <a16:creationId xmlns:a16="http://schemas.microsoft.com/office/drawing/2014/main" id="{750A3E86-49E6-8647-9F54-6594996CDA1A}"/>
              </a:ext>
            </a:extLst>
          </p:cNvPr>
          <p:cNvSpPr/>
          <p:nvPr/>
        </p:nvSpPr>
        <p:spPr>
          <a:xfrm>
            <a:off x="402163" y="1074918"/>
            <a:ext cx="8434358" cy="2308324"/>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an angle greater than</a:t>
            </a:r>
            <a:r>
              <a:rPr lang="en-US" dirty="0">
                <a:solidFill>
                  <a:srgbClr val="555555"/>
                </a:solidFill>
                <a:latin typeface="STIXGeneral-Regular" pitchFamily="2" charset="2"/>
              </a:rPr>
              <a:t>360°</a:t>
            </a:r>
            <a:r>
              <a:rPr lang="en-US" dirty="0">
                <a:solidFill>
                  <a:srgbClr val="555555"/>
                </a:solidFill>
                <a:latin typeface="Helvetica Neue" panose="02000503000000020004" pitchFamily="2" charset="0"/>
              </a:rPr>
              <a:t>,</a:t>
            </a:r>
            <a:r>
              <a:rPr lang="en-US" b="1" dirty="0">
                <a:solidFill>
                  <a:srgbClr val="555555"/>
                </a:solidFill>
                <a:latin typeface="Helvetica Neue" panose="02000503000000020004" pitchFamily="2" charset="0"/>
              </a:rPr>
              <a:t>find a </a:t>
            </a:r>
            <a:r>
              <a:rPr lang="en-US" b="1" dirty="0" err="1">
                <a:solidFill>
                  <a:srgbClr val="555555"/>
                </a:solidFill>
                <a:latin typeface="Helvetica Neue" panose="02000503000000020004" pitchFamily="2" charset="0"/>
              </a:rPr>
              <a:t>coterminal</a:t>
            </a:r>
            <a:r>
              <a:rPr lang="en-US" b="1" dirty="0">
                <a:solidFill>
                  <a:srgbClr val="555555"/>
                </a:solidFill>
                <a:latin typeface="Helvetica Neue" panose="02000503000000020004" pitchFamily="2" charset="0"/>
              </a:rPr>
              <a:t> angle between </a:t>
            </a:r>
            <a:r>
              <a:rPr lang="en-US" dirty="0">
                <a:solidFill>
                  <a:srgbClr val="555555"/>
                </a:solidFill>
                <a:latin typeface="STIXGeneral-Regular" pitchFamily="2" charset="2"/>
              </a:rPr>
              <a:t>0°</a:t>
            </a:r>
            <a:r>
              <a:rPr lang="en-US" dirty="0">
                <a:solidFill>
                  <a:srgbClr val="555555"/>
                </a:solidFill>
                <a:latin typeface="Helvetica Neue" panose="02000503000000020004" pitchFamily="2" charset="0"/>
              </a:rPr>
              <a:t>  </a:t>
            </a:r>
            <a:r>
              <a:rPr lang="en-US" b="1" dirty="0">
                <a:solidFill>
                  <a:srgbClr val="555555"/>
                </a:solidFill>
                <a:latin typeface="Helvetica Neue" panose="02000503000000020004" pitchFamily="2" charset="0"/>
              </a:rPr>
              <a:t>and </a:t>
            </a:r>
            <a:r>
              <a:rPr lang="en-US" dirty="0">
                <a:solidFill>
                  <a:srgbClr val="555555"/>
                </a:solidFill>
                <a:latin typeface="STIXGeneral-Regular" pitchFamily="2" charset="2"/>
              </a:rPr>
              <a:t>360°</a:t>
            </a:r>
            <a:r>
              <a:rPr lang="en-US" dirty="0">
                <a:solidFill>
                  <a:srgbClr val="555555"/>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Subtract </a:t>
            </a:r>
            <a:r>
              <a:rPr lang="en-US" dirty="0">
                <a:solidFill>
                  <a:srgbClr val="333333"/>
                </a:solidFill>
                <a:latin typeface="STIXGeneral-Regular" pitchFamily="2" charset="2"/>
              </a:rPr>
              <a:t>360° </a:t>
            </a:r>
            <a:r>
              <a:rPr lang="en-US" dirty="0">
                <a:solidFill>
                  <a:srgbClr val="333333"/>
                </a:solidFill>
                <a:latin typeface="Helvetica Neue" panose="02000503000000020004" pitchFamily="2" charset="0"/>
              </a:rPr>
              <a:t>  from the given angle.</a:t>
            </a:r>
          </a:p>
          <a:p>
            <a:pPr marL="342900" indent="-342900">
              <a:buFont typeface="+mj-lt"/>
              <a:buAutoNum type="arabicPeriod"/>
            </a:pPr>
            <a:r>
              <a:rPr lang="en-US" dirty="0">
                <a:solidFill>
                  <a:srgbClr val="333333"/>
                </a:solidFill>
                <a:latin typeface="Helvetica Neue" panose="02000503000000020004" pitchFamily="2" charset="0"/>
              </a:rPr>
              <a:t>If the result is still greater than </a:t>
            </a:r>
            <a:r>
              <a:rPr lang="en-US" dirty="0">
                <a:solidFill>
                  <a:srgbClr val="333333"/>
                </a:solidFill>
                <a:latin typeface="STIXGeneral-Regular" pitchFamily="2" charset="2"/>
              </a:rPr>
              <a:t>360°</a:t>
            </a:r>
            <a:r>
              <a:rPr lang="en-US" dirty="0">
                <a:solidFill>
                  <a:srgbClr val="333333"/>
                </a:solidFill>
                <a:latin typeface="Helvetica Neue" panose="02000503000000020004" pitchFamily="2" charset="0"/>
              </a:rPr>
              <a:t>, subtract </a:t>
            </a:r>
            <a:r>
              <a:rPr lang="en-US" dirty="0">
                <a:solidFill>
                  <a:srgbClr val="333333"/>
                </a:solidFill>
                <a:latin typeface="STIXGeneral-Regular" pitchFamily="2" charset="2"/>
              </a:rPr>
              <a:t>360°</a:t>
            </a:r>
            <a:r>
              <a:rPr lang="en-US" dirty="0">
                <a:solidFill>
                  <a:srgbClr val="333333"/>
                </a:solidFill>
                <a:latin typeface="Helvetica Neue" panose="02000503000000020004" pitchFamily="2" charset="0"/>
              </a:rPr>
              <a:t>  again till the result is between </a:t>
            </a:r>
            <a:r>
              <a:rPr lang="en-US" dirty="0">
                <a:solidFill>
                  <a:srgbClr val="333333"/>
                </a:solidFill>
                <a:latin typeface="STIXGeneral-Regular" pitchFamily="2" charset="2"/>
              </a:rPr>
              <a:t>0°</a:t>
            </a:r>
            <a:r>
              <a:rPr lang="en-US" dirty="0">
                <a:solidFill>
                  <a:srgbClr val="333333"/>
                </a:solidFill>
                <a:latin typeface="Helvetica Neue" panose="02000503000000020004" pitchFamily="2" charset="0"/>
              </a:rPr>
              <a:t>  and </a:t>
            </a:r>
            <a:r>
              <a:rPr lang="en-US" dirty="0">
                <a:solidFill>
                  <a:srgbClr val="333333"/>
                </a:solidFill>
                <a:latin typeface="STIXGeneral-Regular" pitchFamily="2" charset="2"/>
              </a:rPr>
              <a:t>360°.</a:t>
            </a:r>
            <a:r>
              <a:rPr lang="en-US"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The resulting angle is </a:t>
            </a:r>
            <a:r>
              <a:rPr lang="en-US" dirty="0" err="1">
                <a:solidFill>
                  <a:srgbClr val="333333"/>
                </a:solidFill>
                <a:latin typeface="Helvetica Neue" panose="02000503000000020004" pitchFamily="2" charset="0"/>
              </a:rPr>
              <a:t>coterminal</a:t>
            </a:r>
            <a:r>
              <a:rPr lang="en-US" dirty="0">
                <a:solidFill>
                  <a:srgbClr val="333333"/>
                </a:solidFill>
                <a:latin typeface="Helvetica Neue" panose="02000503000000020004" pitchFamily="2" charset="0"/>
              </a:rPr>
              <a:t> with the original angle.</a:t>
            </a:r>
          </a:p>
          <a:p>
            <a:br>
              <a:rPr lang="en-US" dirty="0">
                <a:solidFill>
                  <a:srgbClr val="333333"/>
                </a:solidFill>
                <a:latin typeface="Helvetica Neue" panose="02000503000000020004" pitchFamily="2" charset="0"/>
              </a:rPr>
            </a:br>
            <a:endParaRPr lang="en-US" b="0" i="0" u="none" strike="noStrike"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3181113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finding </a:t>
            </a:r>
            <a:r>
              <a:rPr lang="en-US" dirty="0" err="1"/>
              <a:t>coterminal</a:t>
            </a:r>
            <a:r>
              <a:rPr lang="en-US" dirty="0"/>
              <a:t> angles </a:t>
            </a:r>
            <a:br>
              <a:rPr lang="en-US" dirty="0"/>
            </a:br>
            <a:r>
              <a:rPr lang="en-US" dirty="0"/>
              <a:t>example 2</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
        <p:nvSpPr>
          <p:cNvPr id="7" name="Rectangle 6">
            <a:extLst>
              <a:ext uri="{FF2B5EF4-FFF2-40B4-BE49-F238E27FC236}">
                <a16:creationId xmlns:a16="http://schemas.microsoft.com/office/drawing/2014/main" id="{1F4AB7BE-A291-43CE-928E-C50E794098B2}"/>
              </a:ext>
            </a:extLst>
          </p:cNvPr>
          <p:cNvSpPr/>
          <p:nvPr/>
        </p:nvSpPr>
        <p:spPr>
          <a:xfrm>
            <a:off x="457200" y="3368398"/>
            <a:ext cx="7921690" cy="1077218"/>
          </a:xfrm>
          <a:prstGeom prst="rect">
            <a:avLst/>
          </a:prstGeom>
        </p:spPr>
        <p:txBody>
          <a:bodyPr wrap="square">
            <a:spAutoFit/>
          </a:bodyPr>
          <a:lstStyle/>
          <a:p>
            <a:r>
              <a:rPr lang="en-US" sz="1600" dirty="0">
                <a:solidFill>
                  <a:schemeClr val="accent1"/>
                </a:solidFill>
              </a:rPr>
              <a:t>Example</a:t>
            </a:r>
            <a:r>
              <a:rPr lang="en-US" sz="1600" dirty="0">
                <a:solidFill>
                  <a:srgbClr val="00CDCD"/>
                </a:solidFill>
              </a:rPr>
              <a:t> </a:t>
            </a:r>
            <a:r>
              <a:rPr lang="en-US" sz="1600" b="1" dirty="0"/>
              <a:t>Finding an Angle </a:t>
            </a:r>
            <a:r>
              <a:rPr lang="en-US" sz="1600" b="1" dirty="0" err="1"/>
              <a:t>Coterminal</a:t>
            </a:r>
            <a:r>
              <a:rPr lang="en-US" sz="1600" b="1" dirty="0"/>
              <a:t> with an Angle Measuring Less Than 0°</a:t>
            </a:r>
          </a:p>
          <a:p>
            <a:endParaRPr lang="en-US" sz="1600" dirty="0"/>
          </a:p>
          <a:p>
            <a:r>
              <a:rPr lang="en-US" sz="1600" dirty="0"/>
              <a:t>Show the angle with measure −450° on a circle and find a positive </a:t>
            </a:r>
            <a:r>
              <a:rPr lang="en-US" sz="1600" dirty="0" err="1"/>
              <a:t>coterminal</a:t>
            </a:r>
            <a:r>
              <a:rPr lang="en-US" sz="1600" dirty="0"/>
              <a:t> angle </a:t>
            </a:r>
            <a:r>
              <a:rPr lang="en-US" sz="1600" i="1" dirty="0"/>
              <a:t>α </a:t>
            </a:r>
            <a:r>
              <a:rPr lang="en-US" sz="1600" dirty="0"/>
              <a:t>such that 0° ≤ </a:t>
            </a:r>
            <a:r>
              <a:rPr lang="en-US" sz="1600" i="1" dirty="0"/>
              <a:t>α </a:t>
            </a:r>
            <a:r>
              <a:rPr lang="en-US" sz="1600" dirty="0"/>
              <a:t>&lt; 360°.</a:t>
            </a:r>
          </a:p>
        </p:txBody>
      </p:sp>
      <p:sp>
        <p:nvSpPr>
          <p:cNvPr id="4" name="Rectangle 3">
            <a:extLst>
              <a:ext uri="{FF2B5EF4-FFF2-40B4-BE49-F238E27FC236}">
                <a16:creationId xmlns:a16="http://schemas.microsoft.com/office/drawing/2014/main" id="{9E7B4524-4FA9-874D-9315-B13DE88BF0CD}"/>
              </a:ext>
            </a:extLst>
          </p:cNvPr>
          <p:cNvSpPr/>
          <p:nvPr/>
        </p:nvSpPr>
        <p:spPr>
          <a:xfrm>
            <a:off x="457200" y="1074918"/>
            <a:ext cx="8453535" cy="2031325"/>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an angle with measure less than </a:t>
            </a:r>
            <a:r>
              <a:rPr lang="en-US" dirty="0">
                <a:solidFill>
                  <a:srgbClr val="555555"/>
                </a:solidFill>
                <a:latin typeface="STIXGeneral-Regular" pitchFamily="2" charset="2"/>
              </a:rPr>
              <a:t>0</a:t>
            </a:r>
            <a:r>
              <a:rPr lang="en-US" dirty="0">
                <a:solidFill>
                  <a:srgbClr val="555555"/>
                </a:solidFill>
                <a:latin typeface="Helvetica Neue" panose="02000503000000020004" pitchFamily="2" charset="0"/>
              </a:rPr>
              <a:t>, </a:t>
            </a:r>
            <a:r>
              <a:rPr lang="en-US" b="1" dirty="0">
                <a:solidFill>
                  <a:srgbClr val="555555"/>
                </a:solidFill>
                <a:latin typeface="Helvetica Neue" panose="02000503000000020004" pitchFamily="2" charset="0"/>
              </a:rPr>
              <a:t>find a </a:t>
            </a:r>
            <a:r>
              <a:rPr lang="en-US" b="1" dirty="0" err="1">
                <a:solidFill>
                  <a:srgbClr val="555555"/>
                </a:solidFill>
                <a:latin typeface="Helvetica Neue" panose="02000503000000020004" pitchFamily="2" charset="0"/>
              </a:rPr>
              <a:t>coterminal</a:t>
            </a:r>
            <a:r>
              <a:rPr lang="en-US" b="1" dirty="0">
                <a:solidFill>
                  <a:srgbClr val="555555"/>
                </a:solidFill>
                <a:latin typeface="Helvetica Neue" panose="02000503000000020004" pitchFamily="2" charset="0"/>
              </a:rPr>
              <a:t> angle having a measure between </a:t>
            </a:r>
            <a:r>
              <a:rPr lang="en-US" dirty="0">
                <a:solidFill>
                  <a:srgbClr val="555555"/>
                </a:solidFill>
                <a:latin typeface="STIXGeneral-Regular" pitchFamily="2" charset="2"/>
              </a:rPr>
              <a:t>0°</a:t>
            </a:r>
            <a:r>
              <a:rPr lang="en-US" dirty="0">
                <a:solidFill>
                  <a:srgbClr val="555555"/>
                </a:solidFill>
                <a:latin typeface="Helvetica Neue" panose="02000503000000020004" pitchFamily="2" charset="0"/>
              </a:rPr>
              <a:t>   </a:t>
            </a:r>
            <a:r>
              <a:rPr lang="en-US" b="1" dirty="0">
                <a:solidFill>
                  <a:srgbClr val="555555"/>
                </a:solidFill>
                <a:latin typeface="Helvetica Neue" panose="02000503000000020004" pitchFamily="2" charset="0"/>
              </a:rPr>
              <a:t>and </a:t>
            </a:r>
            <a:r>
              <a:rPr lang="en-US" dirty="0">
                <a:solidFill>
                  <a:srgbClr val="555555"/>
                </a:solidFill>
                <a:latin typeface="STIXGeneral-Regular" pitchFamily="2" charset="2"/>
              </a:rPr>
              <a:t>360°.</a:t>
            </a:r>
            <a:r>
              <a:rPr lang="en-US" dirty="0">
                <a:solidFill>
                  <a:srgbClr val="555555"/>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Add </a:t>
            </a:r>
            <a:r>
              <a:rPr lang="en-US" dirty="0">
                <a:solidFill>
                  <a:srgbClr val="333333"/>
                </a:solidFill>
                <a:latin typeface="STIXGeneral-Regular" pitchFamily="2" charset="2"/>
              </a:rPr>
              <a:t>360°</a:t>
            </a:r>
            <a:r>
              <a:rPr lang="en-US" dirty="0">
                <a:solidFill>
                  <a:srgbClr val="333333"/>
                </a:solidFill>
                <a:latin typeface="Helvetica Neue" panose="02000503000000020004" pitchFamily="2" charset="0"/>
              </a:rPr>
              <a:t>  to the given angle.</a:t>
            </a:r>
          </a:p>
          <a:p>
            <a:pPr marL="342900" indent="-342900">
              <a:buFont typeface="+mj-lt"/>
              <a:buAutoNum type="arabicPeriod"/>
            </a:pPr>
            <a:r>
              <a:rPr lang="en-US" dirty="0">
                <a:solidFill>
                  <a:srgbClr val="333333"/>
                </a:solidFill>
                <a:latin typeface="Helvetica Neue" panose="02000503000000020004" pitchFamily="2" charset="0"/>
              </a:rPr>
              <a:t>If the result is still less than</a:t>
            </a:r>
            <a:r>
              <a:rPr lang="en-US" dirty="0">
                <a:solidFill>
                  <a:srgbClr val="333333"/>
                </a:solidFill>
                <a:latin typeface="STIXGeneral-Regular" pitchFamily="2" charset="2"/>
              </a:rPr>
              <a:t>0°, </a:t>
            </a:r>
            <a:r>
              <a:rPr lang="en-US" dirty="0">
                <a:solidFill>
                  <a:srgbClr val="333333"/>
                </a:solidFill>
                <a:latin typeface="Helvetica Neue" panose="02000503000000020004" pitchFamily="2" charset="0"/>
              </a:rPr>
              <a:t>add </a:t>
            </a:r>
            <a:r>
              <a:rPr lang="en-US" dirty="0">
                <a:solidFill>
                  <a:srgbClr val="333333"/>
                </a:solidFill>
                <a:latin typeface="STIXGeneral-Regular" pitchFamily="2" charset="2"/>
              </a:rPr>
              <a:t>360°</a:t>
            </a:r>
            <a:r>
              <a:rPr lang="en-US" dirty="0">
                <a:solidFill>
                  <a:srgbClr val="333333"/>
                </a:solidFill>
                <a:latin typeface="Helvetica Neue" panose="02000503000000020004" pitchFamily="2" charset="0"/>
              </a:rPr>
              <a:t>  again until the result is between </a:t>
            </a:r>
            <a:r>
              <a:rPr lang="en-US" dirty="0">
                <a:solidFill>
                  <a:srgbClr val="333333"/>
                </a:solidFill>
                <a:latin typeface="STIXGeneral-Regular" pitchFamily="2" charset="2"/>
              </a:rPr>
              <a:t>0°</a:t>
            </a:r>
            <a:r>
              <a:rPr lang="en-US" dirty="0">
                <a:solidFill>
                  <a:srgbClr val="333333"/>
                </a:solidFill>
                <a:latin typeface="Helvetica Neue" panose="02000503000000020004" pitchFamily="2" charset="0"/>
              </a:rPr>
              <a:t> and </a:t>
            </a:r>
            <a:r>
              <a:rPr lang="en-US" dirty="0">
                <a:solidFill>
                  <a:srgbClr val="333333"/>
                </a:solidFill>
                <a:latin typeface="STIXGeneral-Regular" pitchFamily="2" charset="2"/>
              </a:rPr>
              <a:t>360°.</a:t>
            </a:r>
            <a:r>
              <a:rPr lang="en-US"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The resulting angle is </a:t>
            </a:r>
            <a:r>
              <a:rPr lang="en-US" dirty="0" err="1">
                <a:solidFill>
                  <a:srgbClr val="333333"/>
                </a:solidFill>
                <a:latin typeface="Helvetica Neue" panose="02000503000000020004" pitchFamily="2" charset="0"/>
              </a:rPr>
              <a:t>coterminal</a:t>
            </a:r>
            <a:r>
              <a:rPr lang="en-US" dirty="0">
                <a:solidFill>
                  <a:srgbClr val="333333"/>
                </a:solidFill>
                <a:latin typeface="Helvetica Neue" panose="02000503000000020004" pitchFamily="2" charset="0"/>
              </a:rPr>
              <a:t> with the original angle.</a:t>
            </a:r>
            <a:endParaRPr lang="en-US" b="0" i="0" u="none" strike="noStrike"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3464828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200" dirty="0"/>
              <a:t>Section 7.1 Learning Objectives</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endParaRPr lang="en-US" dirty="0"/>
          </a:p>
        </p:txBody>
      </p:sp>
      <p:sp>
        <p:nvSpPr>
          <p:cNvPr id="4" name="Rectangle 3">
            <a:extLst>
              <a:ext uri="{FF2B5EF4-FFF2-40B4-BE49-F238E27FC236}">
                <a16:creationId xmlns:a16="http://schemas.microsoft.com/office/drawing/2014/main" id="{82A2C50D-E8A3-0742-836A-717A75EF667C}"/>
              </a:ext>
            </a:extLst>
          </p:cNvPr>
          <p:cNvSpPr/>
          <p:nvPr/>
        </p:nvSpPr>
        <p:spPr>
          <a:xfrm>
            <a:off x="457200" y="1269643"/>
            <a:ext cx="8379321" cy="2031325"/>
          </a:xfrm>
          <a:prstGeom prst="rect">
            <a:avLst/>
          </a:prstGeom>
        </p:spPr>
        <p:txBody>
          <a:bodyPr wrap="square">
            <a:spAutoFit/>
          </a:bodyPr>
          <a:lstStyle/>
          <a:p>
            <a:r>
              <a:rPr lang="en-US" dirty="0"/>
              <a:t>In this section students will:</a:t>
            </a:r>
          </a:p>
          <a:p>
            <a:endParaRPr lang="en-US" dirty="0"/>
          </a:p>
          <a:p>
            <a:pPr marL="285750" indent="-285750">
              <a:buFont typeface="Arial" panose="020B0604020202020204" pitchFamily="34" charset="0"/>
              <a:buChar char="•"/>
            </a:pPr>
            <a:r>
              <a:rPr lang="en-US" dirty="0"/>
              <a:t>Draw angles in standard position.</a:t>
            </a:r>
          </a:p>
          <a:p>
            <a:pPr marL="285750" indent="-285750">
              <a:buFont typeface="Arial" panose="020B0604020202020204" pitchFamily="34" charset="0"/>
              <a:buChar char="•"/>
            </a:pPr>
            <a:r>
              <a:rPr lang="en-US" dirty="0"/>
              <a:t>Convert between degrees and radians.</a:t>
            </a:r>
          </a:p>
          <a:p>
            <a:pPr marL="285750" indent="-285750">
              <a:buFont typeface="Arial" panose="020B0604020202020204" pitchFamily="34" charset="0"/>
              <a:buChar char="•"/>
            </a:pPr>
            <a:r>
              <a:rPr lang="en-US" dirty="0"/>
              <a:t>Find coterminal angles.</a:t>
            </a:r>
          </a:p>
          <a:p>
            <a:pPr marL="285750" indent="-285750">
              <a:buFont typeface="Arial" panose="020B0604020202020204" pitchFamily="34" charset="0"/>
              <a:buChar char="•"/>
            </a:pPr>
            <a:r>
              <a:rPr lang="en-US" dirty="0"/>
              <a:t>Find the length of a circular arc.</a:t>
            </a:r>
          </a:p>
          <a:p>
            <a:pPr marL="285750" indent="-285750">
              <a:buFont typeface="Arial" panose="020B0604020202020204" pitchFamily="34" charset="0"/>
              <a:buChar char="•"/>
            </a:pPr>
            <a:r>
              <a:rPr lang="en-US" dirty="0"/>
              <a:t>Use linear and angular speed to describe motion on a circular path.</a:t>
            </a:r>
          </a:p>
        </p:txBody>
      </p:sp>
    </p:spTree>
    <p:extLst>
      <p:ext uri="{BB962C8B-B14F-4D97-AF65-F5344CB8AC3E}">
        <p14:creationId xmlns:p14="http://schemas.microsoft.com/office/powerpoint/2010/main" val="3905160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finding </a:t>
            </a:r>
            <a:r>
              <a:rPr lang="en-US" dirty="0" err="1"/>
              <a:t>coterminal</a:t>
            </a:r>
            <a:r>
              <a:rPr lang="en-US" dirty="0"/>
              <a:t> angles </a:t>
            </a:r>
            <a:br>
              <a:rPr lang="en-US" dirty="0"/>
            </a:br>
            <a:r>
              <a:rPr lang="en-US" dirty="0"/>
              <a:t>example 3</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8020A0C5-E49D-48FE-81BC-F7BE70E24D4C}"/>
                  </a:ext>
                </a:extLst>
              </p:cNvPr>
              <p:cNvSpPr/>
              <p:nvPr/>
            </p:nvSpPr>
            <p:spPr>
              <a:xfrm>
                <a:off x="598422" y="3130104"/>
                <a:ext cx="7921690" cy="932948"/>
              </a:xfrm>
              <a:prstGeom prst="rect">
                <a:avLst/>
              </a:prstGeom>
            </p:spPr>
            <p:txBody>
              <a:bodyPr wrap="square">
                <a:spAutoFit/>
              </a:bodyPr>
              <a:lstStyle/>
              <a:p>
                <a:r>
                  <a:rPr lang="en-US" sz="1600" dirty="0">
                    <a:solidFill>
                      <a:schemeClr val="accent1"/>
                    </a:solidFill>
                  </a:rPr>
                  <a:t>Example</a:t>
                </a:r>
                <a:r>
                  <a:rPr lang="en-US" sz="1600" dirty="0">
                    <a:solidFill>
                      <a:srgbClr val="00CDCD"/>
                    </a:solidFill>
                  </a:rPr>
                  <a:t> </a:t>
                </a:r>
                <a:r>
                  <a:rPr lang="en-US" sz="1600" b="1" dirty="0"/>
                  <a:t>Finding </a:t>
                </a:r>
                <a:r>
                  <a:rPr lang="en-US" sz="1600" b="1" dirty="0" err="1"/>
                  <a:t>Coterminal</a:t>
                </a:r>
                <a:r>
                  <a:rPr lang="en-US" sz="1600" b="1" dirty="0"/>
                  <a:t> Angles Using Radians</a:t>
                </a:r>
              </a:p>
              <a:p>
                <a:endParaRPr lang="en-US" sz="1600" dirty="0"/>
              </a:p>
              <a:p>
                <a:r>
                  <a:rPr lang="en-US" sz="1600" dirty="0"/>
                  <a:t>Find an angle </a:t>
                </a:r>
                <a:r>
                  <a:rPr lang="en-US" sz="1600" i="1" dirty="0"/>
                  <a:t>β </a:t>
                </a:r>
                <a:r>
                  <a:rPr lang="en-US" sz="1600" dirty="0"/>
                  <a:t>that is </a:t>
                </a:r>
                <a:r>
                  <a:rPr lang="en-US" sz="1600" dirty="0" err="1"/>
                  <a:t>coterminal</a:t>
                </a:r>
                <a:r>
                  <a:rPr lang="en-US" sz="1600" dirty="0"/>
                  <a:t> with </a:t>
                </a:r>
                <a14:m>
                  <m:oMath xmlns:m="http://schemas.openxmlformats.org/officeDocument/2006/math">
                    <m:f>
                      <m:fPr>
                        <m:ctrlPr>
                          <a:rPr lang="en-US" sz="1600" i="1" smtClean="0">
                            <a:latin typeface="Cambria Math" panose="02040503050406030204" pitchFamily="18" charset="0"/>
                          </a:rPr>
                        </m:ctrlPr>
                      </m:fPr>
                      <m:num>
                        <m:r>
                          <a:rPr lang="en-US" sz="1600" b="0" i="1" smtClean="0">
                            <a:latin typeface="Cambria Math" panose="02040503050406030204" pitchFamily="18" charset="0"/>
                          </a:rPr>
                          <m:t>19</m:t>
                        </m:r>
                        <m:r>
                          <a:rPr lang="en-US" sz="1600" b="0" i="1" smtClean="0">
                            <a:latin typeface="Cambria Math" panose="02040503050406030204" pitchFamily="18" charset="0"/>
                            <a:ea typeface="Cambria Math" panose="02040503050406030204" pitchFamily="18" charset="0"/>
                          </a:rPr>
                          <m:t>𝜋</m:t>
                        </m:r>
                      </m:num>
                      <m:den>
                        <m:r>
                          <a:rPr lang="en-US" sz="1600" b="0" i="1" smtClean="0">
                            <a:latin typeface="Cambria Math" panose="02040503050406030204" pitchFamily="18" charset="0"/>
                          </a:rPr>
                          <m:t>4</m:t>
                        </m:r>
                      </m:den>
                    </m:f>
                  </m:oMath>
                </a14:m>
                <a:r>
                  <a:rPr lang="en-US" sz="1600" dirty="0"/>
                  <a:t>, where 0 ≤ </a:t>
                </a:r>
                <a:r>
                  <a:rPr lang="en-US" sz="1600" i="1" dirty="0"/>
                  <a:t>β </a:t>
                </a:r>
                <a:r>
                  <a:rPr lang="en-US" sz="1600" dirty="0"/>
                  <a:t>&lt; 2</a:t>
                </a:r>
                <a:r>
                  <a:rPr lang="en-US" sz="1600" i="1" dirty="0"/>
                  <a:t>π</a:t>
                </a:r>
                <a:r>
                  <a:rPr lang="en-US" sz="1400" dirty="0"/>
                  <a:t>.</a:t>
                </a:r>
              </a:p>
            </p:txBody>
          </p:sp>
        </mc:Choice>
        <mc:Fallback xmlns="">
          <p:sp>
            <p:nvSpPr>
              <p:cNvPr id="7" name="Rectangle 6">
                <a:extLst>
                  <a:ext uri="{FF2B5EF4-FFF2-40B4-BE49-F238E27FC236}">
                    <a16:creationId xmlns:a16="http://schemas.microsoft.com/office/drawing/2014/main" id="{8020A0C5-E49D-48FE-81BC-F7BE70E24D4C}"/>
                  </a:ext>
                </a:extLst>
              </p:cNvPr>
              <p:cNvSpPr>
                <a:spLocks noRot="1" noChangeAspect="1" noMove="1" noResize="1" noEditPoints="1" noAdjustHandles="1" noChangeArrowheads="1" noChangeShapeType="1" noTextEdit="1"/>
              </p:cNvSpPr>
              <p:nvPr/>
            </p:nvSpPr>
            <p:spPr>
              <a:xfrm>
                <a:off x="598422" y="3130104"/>
                <a:ext cx="7921690" cy="932948"/>
              </a:xfrm>
              <a:prstGeom prst="rect">
                <a:avLst/>
              </a:prstGeom>
              <a:blipFill>
                <a:blip r:embed="rId3"/>
                <a:stretch>
                  <a:fillRect l="-320" b="-1333"/>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DE7F904A-3B72-144A-B120-1036CCBFA2AA}"/>
              </a:ext>
            </a:extLst>
          </p:cNvPr>
          <p:cNvSpPr/>
          <p:nvPr/>
        </p:nvSpPr>
        <p:spPr>
          <a:xfrm>
            <a:off x="457200" y="1296325"/>
            <a:ext cx="8547274" cy="1477328"/>
          </a:xfrm>
          <a:prstGeom prst="rect">
            <a:avLst/>
          </a:prstGeom>
        </p:spPr>
        <p:txBody>
          <a:bodyPr wrap="square">
            <a:spAutoFit/>
          </a:bodyPr>
          <a:lstStyle/>
          <a:p>
            <a:r>
              <a:rPr lang="en-US" b="1" dirty="0">
                <a:solidFill>
                  <a:srgbClr val="555555"/>
                </a:solidFill>
                <a:latin typeface="Helvetica Neue" panose="02000503000000020004" pitchFamily="2" charset="0"/>
              </a:rPr>
              <a:t>Given an angle greater than </a:t>
            </a:r>
            <a:r>
              <a:rPr lang="en-US" dirty="0">
                <a:solidFill>
                  <a:srgbClr val="555555"/>
                </a:solidFill>
                <a:latin typeface="STIXGeneral-Regular" pitchFamily="2" charset="2"/>
              </a:rPr>
              <a:t>2</a:t>
            </a:r>
            <a:r>
              <a:rPr lang="el-GR" dirty="0">
                <a:solidFill>
                  <a:srgbClr val="555555"/>
                </a:solidFill>
                <a:latin typeface="STIXGeneral-Italic" pitchFamily="2" charset="2"/>
              </a:rPr>
              <a:t>π</a:t>
            </a:r>
            <a:r>
              <a:rPr lang="el-GR" dirty="0">
                <a:solidFill>
                  <a:srgbClr val="555555"/>
                </a:solidFill>
                <a:latin typeface="STIXGeneral-Regular" pitchFamily="2" charset="2"/>
              </a:rPr>
              <a:t>,</a:t>
            </a:r>
            <a:r>
              <a:rPr lang="en-US" dirty="0">
                <a:solidFill>
                  <a:srgbClr val="555555"/>
                </a:solidFill>
                <a:latin typeface="STIXGeneral-Regular" pitchFamily="2" charset="2"/>
              </a:rPr>
              <a:t> </a:t>
            </a:r>
            <a:r>
              <a:rPr lang="el-GR" dirty="0">
                <a:solidFill>
                  <a:srgbClr val="555555"/>
                </a:solidFill>
                <a:latin typeface="Helvetica Neue" panose="02000503000000020004" pitchFamily="2" charset="0"/>
              </a:rPr>
              <a:t> </a:t>
            </a:r>
            <a:r>
              <a:rPr lang="en-US" b="1" dirty="0">
                <a:solidFill>
                  <a:srgbClr val="555555"/>
                </a:solidFill>
                <a:latin typeface="Helvetica Neue" panose="02000503000000020004" pitchFamily="2" charset="0"/>
              </a:rPr>
              <a:t>find a </a:t>
            </a:r>
            <a:r>
              <a:rPr lang="en-US" b="1" dirty="0" err="1">
                <a:solidFill>
                  <a:srgbClr val="555555"/>
                </a:solidFill>
                <a:latin typeface="Helvetica Neue" panose="02000503000000020004" pitchFamily="2" charset="0"/>
              </a:rPr>
              <a:t>coterminal</a:t>
            </a:r>
            <a:r>
              <a:rPr lang="en-US" b="1" dirty="0">
                <a:solidFill>
                  <a:srgbClr val="555555"/>
                </a:solidFill>
                <a:latin typeface="Helvetica Neue" panose="02000503000000020004" pitchFamily="2" charset="0"/>
              </a:rPr>
              <a:t> angle between 0 and </a:t>
            </a:r>
            <a:r>
              <a:rPr lang="en-US" dirty="0">
                <a:solidFill>
                  <a:srgbClr val="555555"/>
                </a:solidFill>
                <a:latin typeface="STIXGeneral-Regular" pitchFamily="2" charset="2"/>
              </a:rPr>
              <a:t>2</a:t>
            </a:r>
            <a:r>
              <a:rPr lang="el-GR" dirty="0">
                <a:solidFill>
                  <a:srgbClr val="555555"/>
                </a:solidFill>
                <a:latin typeface="STIXGeneral-Italic" pitchFamily="2" charset="2"/>
              </a:rPr>
              <a:t>π</a:t>
            </a:r>
            <a:r>
              <a:rPr lang="el-GR" dirty="0">
                <a:solidFill>
                  <a:srgbClr val="555555"/>
                </a:solidFill>
                <a:latin typeface="STIXGeneral-Regular" pitchFamily="2" charset="2"/>
              </a:rPr>
              <a:t>.</a:t>
            </a:r>
            <a:r>
              <a:rPr lang="el-GR" dirty="0">
                <a:solidFill>
                  <a:srgbClr val="555555"/>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Subtract </a:t>
            </a:r>
            <a:r>
              <a:rPr lang="en-US" dirty="0">
                <a:solidFill>
                  <a:srgbClr val="333333"/>
                </a:solidFill>
                <a:latin typeface="STIXGeneral-Regular" pitchFamily="2" charset="2"/>
              </a:rPr>
              <a:t>2</a:t>
            </a:r>
            <a:r>
              <a:rPr lang="el-GR" dirty="0">
                <a:solidFill>
                  <a:srgbClr val="333333"/>
                </a:solidFill>
                <a:latin typeface="STIXGeneral-Italic" pitchFamily="2" charset="2"/>
              </a:rPr>
              <a:t>π</a:t>
            </a:r>
            <a:r>
              <a:rPr lang="en-US" dirty="0">
                <a:solidFill>
                  <a:srgbClr val="333333"/>
                </a:solidFill>
                <a:latin typeface="STIXGeneral-Italic" pitchFamily="2" charset="2"/>
              </a:rPr>
              <a:t> </a:t>
            </a:r>
            <a:r>
              <a:rPr lang="en-US" dirty="0">
                <a:solidFill>
                  <a:srgbClr val="333333"/>
                </a:solidFill>
                <a:latin typeface="Helvetica Neue" panose="02000503000000020004" pitchFamily="2" charset="0"/>
              </a:rPr>
              <a:t> </a:t>
            </a:r>
            <a:r>
              <a:rPr lang="el-GR" dirty="0">
                <a:solidFill>
                  <a:srgbClr val="333333"/>
                </a:solidFill>
                <a:latin typeface="Helvetica Neue" panose="02000503000000020004" pitchFamily="2" charset="0"/>
              </a:rPr>
              <a:t> </a:t>
            </a:r>
            <a:r>
              <a:rPr lang="en-US" dirty="0">
                <a:solidFill>
                  <a:srgbClr val="333333"/>
                </a:solidFill>
                <a:latin typeface="Helvetica Neue" panose="02000503000000020004" pitchFamily="2" charset="0"/>
              </a:rPr>
              <a:t>from the given angle.</a:t>
            </a:r>
          </a:p>
          <a:p>
            <a:pPr marL="342900" indent="-342900">
              <a:buFont typeface="+mj-lt"/>
              <a:buAutoNum type="arabicPeriod"/>
            </a:pPr>
            <a:r>
              <a:rPr lang="en-US" dirty="0">
                <a:solidFill>
                  <a:srgbClr val="333333"/>
                </a:solidFill>
                <a:latin typeface="Helvetica Neue" panose="02000503000000020004" pitchFamily="2" charset="0"/>
              </a:rPr>
              <a:t>If the result is still greater than </a:t>
            </a:r>
            <a:r>
              <a:rPr lang="en-US" dirty="0">
                <a:solidFill>
                  <a:srgbClr val="333333"/>
                </a:solidFill>
                <a:latin typeface="STIXGeneral-Regular" pitchFamily="2" charset="2"/>
              </a:rPr>
              <a:t>2</a:t>
            </a:r>
            <a:r>
              <a:rPr lang="el-GR" dirty="0">
                <a:solidFill>
                  <a:srgbClr val="333333"/>
                </a:solidFill>
                <a:latin typeface="STIXGeneral-Italic" pitchFamily="2" charset="2"/>
              </a:rPr>
              <a:t>π</a:t>
            </a:r>
            <a:r>
              <a:rPr lang="el-GR" dirty="0">
                <a:solidFill>
                  <a:srgbClr val="333333"/>
                </a:solidFill>
                <a:latin typeface="Helvetica Neue" panose="02000503000000020004" pitchFamily="2" charset="0"/>
              </a:rPr>
              <a:t>,</a:t>
            </a:r>
            <a:r>
              <a:rPr lang="en-US" dirty="0">
                <a:solidFill>
                  <a:srgbClr val="333333"/>
                </a:solidFill>
                <a:latin typeface="Helvetica Neue" panose="02000503000000020004" pitchFamily="2" charset="0"/>
              </a:rPr>
              <a:t> subtract </a:t>
            </a:r>
            <a:r>
              <a:rPr lang="en-US" dirty="0">
                <a:solidFill>
                  <a:srgbClr val="333333"/>
                </a:solidFill>
                <a:latin typeface="STIXGeneral-Regular" pitchFamily="2" charset="2"/>
              </a:rPr>
              <a:t>2</a:t>
            </a:r>
            <a:r>
              <a:rPr lang="el-GR" dirty="0">
                <a:solidFill>
                  <a:srgbClr val="333333"/>
                </a:solidFill>
                <a:latin typeface="STIXGeneral-Italic" pitchFamily="2" charset="2"/>
              </a:rPr>
              <a:t>π</a:t>
            </a:r>
            <a:r>
              <a:rPr lang="en-US" dirty="0">
                <a:solidFill>
                  <a:srgbClr val="333333"/>
                </a:solidFill>
                <a:latin typeface="STIXGeneral-Italic" pitchFamily="2" charset="2"/>
              </a:rPr>
              <a:t> </a:t>
            </a:r>
            <a:r>
              <a:rPr lang="el-GR" dirty="0">
                <a:solidFill>
                  <a:srgbClr val="333333"/>
                </a:solidFill>
                <a:latin typeface="Helvetica Neue" panose="02000503000000020004" pitchFamily="2" charset="0"/>
              </a:rPr>
              <a:t> </a:t>
            </a:r>
            <a:r>
              <a:rPr lang="en-US" dirty="0">
                <a:solidFill>
                  <a:srgbClr val="333333"/>
                </a:solidFill>
                <a:latin typeface="Helvetica Neue" panose="02000503000000020004" pitchFamily="2" charset="0"/>
              </a:rPr>
              <a:t>again until the result is between </a:t>
            </a:r>
            <a:r>
              <a:rPr lang="en-US" dirty="0">
                <a:solidFill>
                  <a:srgbClr val="333333"/>
                </a:solidFill>
                <a:latin typeface="STIXGeneral-Regular" pitchFamily="2" charset="2"/>
              </a:rPr>
              <a:t>0 </a:t>
            </a:r>
            <a:r>
              <a:rPr lang="en-US" dirty="0">
                <a:solidFill>
                  <a:srgbClr val="333333"/>
                </a:solidFill>
                <a:latin typeface="Helvetica Neue" panose="02000503000000020004" pitchFamily="2" charset="0"/>
              </a:rPr>
              <a:t>  and </a:t>
            </a:r>
            <a:r>
              <a:rPr lang="en-US" dirty="0">
                <a:solidFill>
                  <a:srgbClr val="333333"/>
                </a:solidFill>
                <a:latin typeface="STIXGeneral-Regular" pitchFamily="2" charset="2"/>
              </a:rPr>
              <a:t>2</a:t>
            </a:r>
            <a:r>
              <a:rPr lang="el-GR" dirty="0">
                <a:solidFill>
                  <a:srgbClr val="333333"/>
                </a:solidFill>
                <a:latin typeface="STIXGeneral-Italic" pitchFamily="2" charset="2"/>
              </a:rPr>
              <a:t>π</a:t>
            </a:r>
            <a:r>
              <a:rPr lang="el-GR" dirty="0">
                <a:solidFill>
                  <a:srgbClr val="333333"/>
                </a:solidFill>
                <a:latin typeface="STIXGeneral-Regular" pitchFamily="2" charset="2"/>
              </a:rPr>
              <a:t>.</a:t>
            </a:r>
            <a:r>
              <a:rPr lang="el-GR"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The resulting angle is </a:t>
            </a:r>
            <a:r>
              <a:rPr lang="en-US" dirty="0" err="1">
                <a:solidFill>
                  <a:srgbClr val="333333"/>
                </a:solidFill>
                <a:latin typeface="Helvetica Neue" panose="02000503000000020004" pitchFamily="2" charset="0"/>
              </a:rPr>
              <a:t>coterminal</a:t>
            </a:r>
            <a:r>
              <a:rPr lang="en-US" dirty="0">
                <a:solidFill>
                  <a:srgbClr val="333333"/>
                </a:solidFill>
                <a:latin typeface="Helvetica Neue" panose="02000503000000020004" pitchFamily="2" charset="0"/>
              </a:rPr>
              <a:t> with the original angle.</a:t>
            </a:r>
            <a:endParaRPr lang="en-US" b="0" i="0" u="none" strike="noStrike"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1917919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dirty="0"/>
              <a:t>finding </a:t>
            </a:r>
            <a:r>
              <a:rPr lang="en-US" dirty="0" err="1"/>
              <a:t>coterminal</a:t>
            </a:r>
            <a:r>
              <a:rPr lang="en-US" dirty="0"/>
              <a:t> angles try its</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
        <p:nvSpPr>
          <p:cNvPr id="2" name="Rectangle 1">
            <a:extLst>
              <a:ext uri="{FF2B5EF4-FFF2-40B4-BE49-F238E27FC236}">
                <a16:creationId xmlns:a16="http://schemas.microsoft.com/office/drawing/2014/main" id="{CDE0A5E6-E2AF-A548-AFE0-6E2DB4E6AA09}"/>
              </a:ext>
            </a:extLst>
          </p:cNvPr>
          <p:cNvSpPr/>
          <p:nvPr/>
        </p:nvSpPr>
        <p:spPr>
          <a:xfrm>
            <a:off x="457199" y="1088455"/>
            <a:ext cx="8062912" cy="646331"/>
          </a:xfrm>
          <a:prstGeom prst="rect">
            <a:avLst/>
          </a:prstGeom>
        </p:spPr>
        <p:txBody>
          <a:bodyPr wrap="square">
            <a:spAutoFit/>
          </a:bodyPr>
          <a:lstStyle/>
          <a:p>
            <a:r>
              <a:rPr lang="en-US" dirty="0">
                <a:solidFill>
                  <a:srgbClr val="555555"/>
                </a:solidFill>
                <a:latin typeface="Helvetica Neue" panose="02000503000000020004" pitchFamily="2" charset="0"/>
              </a:rPr>
              <a:t>Try It:	Find an angle </a:t>
            </a:r>
            <a:r>
              <a:rPr lang="el-GR" dirty="0">
                <a:solidFill>
                  <a:srgbClr val="555555"/>
                </a:solidFill>
                <a:latin typeface="STIXGeneral-Italic" pitchFamily="2" charset="2"/>
              </a:rPr>
              <a:t>α</a:t>
            </a:r>
            <a:r>
              <a:rPr lang="en-US" dirty="0">
                <a:solidFill>
                  <a:srgbClr val="555555"/>
                </a:solidFill>
                <a:latin typeface="STIXGeneral-Italic" pitchFamily="2" charset="2"/>
              </a:rPr>
              <a:t> </a:t>
            </a:r>
            <a:r>
              <a:rPr lang="el-GR" dirty="0">
                <a:solidFill>
                  <a:srgbClr val="555555"/>
                </a:solidFill>
                <a:latin typeface="Helvetica Neue" panose="02000503000000020004" pitchFamily="2" charset="0"/>
              </a:rPr>
              <a:t>  </a:t>
            </a:r>
            <a:r>
              <a:rPr lang="en-US" dirty="0">
                <a:solidFill>
                  <a:srgbClr val="555555"/>
                </a:solidFill>
                <a:latin typeface="Helvetica Neue" panose="02000503000000020004" pitchFamily="2" charset="0"/>
              </a:rPr>
              <a:t>that is </a:t>
            </a:r>
            <a:r>
              <a:rPr lang="en-US" dirty="0" err="1">
                <a:solidFill>
                  <a:srgbClr val="555555"/>
                </a:solidFill>
                <a:latin typeface="Helvetica Neue" panose="02000503000000020004" pitchFamily="2" charset="0"/>
              </a:rPr>
              <a:t>coterminal</a:t>
            </a:r>
            <a:r>
              <a:rPr lang="en-US" dirty="0">
                <a:solidFill>
                  <a:srgbClr val="555555"/>
                </a:solidFill>
                <a:latin typeface="Helvetica Neue" panose="02000503000000020004" pitchFamily="2" charset="0"/>
              </a:rPr>
              <a:t> with an angle measuring </a:t>
            </a:r>
            <a:r>
              <a:rPr lang="en-US" dirty="0">
                <a:solidFill>
                  <a:srgbClr val="555555"/>
                </a:solidFill>
                <a:latin typeface="STIXGeneral-Regular" pitchFamily="2" charset="2"/>
              </a:rPr>
              <a:t>870°</a:t>
            </a:r>
            <a:r>
              <a:rPr lang="en-US" dirty="0">
                <a:solidFill>
                  <a:srgbClr val="555555"/>
                </a:solidFill>
                <a:latin typeface="Helvetica Neue" panose="02000503000000020004" pitchFamily="2" charset="0"/>
              </a:rPr>
              <a:t>, where </a:t>
            </a:r>
            <a:r>
              <a:rPr lang="en-US" dirty="0">
                <a:solidFill>
                  <a:srgbClr val="555555"/>
                </a:solidFill>
                <a:latin typeface="STIXGeneral-Regular" pitchFamily="2" charset="2"/>
              </a:rPr>
              <a:t>0° ≤ </a:t>
            </a:r>
            <a:r>
              <a:rPr lang="el-GR" dirty="0">
                <a:solidFill>
                  <a:srgbClr val="555555"/>
                </a:solidFill>
                <a:latin typeface="STIXGeneral-Italic" pitchFamily="2" charset="2"/>
              </a:rPr>
              <a:t>α</a:t>
            </a:r>
            <a:r>
              <a:rPr lang="en-US" dirty="0">
                <a:solidFill>
                  <a:srgbClr val="555555"/>
                </a:solidFill>
                <a:latin typeface="STIXGeneral-Italic" pitchFamily="2" charset="2"/>
              </a:rPr>
              <a:t> </a:t>
            </a:r>
            <a:r>
              <a:rPr lang="el-GR" dirty="0">
                <a:solidFill>
                  <a:srgbClr val="555555"/>
                </a:solidFill>
                <a:latin typeface="STIXGeneral-Regular" pitchFamily="2" charset="2"/>
              </a:rPr>
              <a:t>&lt;</a:t>
            </a:r>
            <a:r>
              <a:rPr lang="en-US" dirty="0">
                <a:solidFill>
                  <a:srgbClr val="555555"/>
                </a:solidFill>
                <a:latin typeface="STIXGeneral-Regular" pitchFamily="2" charset="2"/>
              </a:rPr>
              <a:t> </a:t>
            </a:r>
            <a:r>
              <a:rPr lang="el-GR" dirty="0">
                <a:solidFill>
                  <a:srgbClr val="555555"/>
                </a:solidFill>
                <a:latin typeface="STIXGeneral-Regular" pitchFamily="2" charset="2"/>
              </a:rPr>
              <a:t>360°.</a:t>
            </a:r>
            <a:endParaRPr lang="en-US" dirty="0"/>
          </a:p>
        </p:txBody>
      </p:sp>
      <p:sp>
        <p:nvSpPr>
          <p:cNvPr id="4" name="Rectangle 3">
            <a:extLst>
              <a:ext uri="{FF2B5EF4-FFF2-40B4-BE49-F238E27FC236}">
                <a16:creationId xmlns:a16="http://schemas.microsoft.com/office/drawing/2014/main" id="{E81ADF16-DEE8-3244-BFA6-58C846B3C603}"/>
              </a:ext>
            </a:extLst>
          </p:cNvPr>
          <p:cNvSpPr/>
          <p:nvPr/>
        </p:nvSpPr>
        <p:spPr>
          <a:xfrm>
            <a:off x="457199" y="2883228"/>
            <a:ext cx="8062912" cy="646331"/>
          </a:xfrm>
          <a:prstGeom prst="rect">
            <a:avLst/>
          </a:prstGeom>
        </p:spPr>
        <p:txBody>
          <a:bodyPr wrap="square">
            <a:spAutoFit/>
          </a:bodyPr>
          <a:lstStyle/>
          <a:p>
            <a:r>
              <a:rPr lang="en-US" dirty="0">
                <a:solidFill>
                  <a:srgbClr val="555555"/>
                </a:solidFill>
                <a:latin typeface="Helvetica Neue" panose="02000503000000020004" pitchFamily="2" charset="0"/>
              </a:rPr>
              <a:t>Try It:	Find an angle </a:t>
            </a:r>
            <a:r>
              <a:rPr lang="el-GR" dirty="0">
                <a:solidFill>
                  <a:srgbClr val="555555"/>
                </a:solidFill>
                <a:latin typeface="STIXGeneral-Italic" pitchFamily="2" charset="2"/>
              </a:rPr>
              <a:t>β</a:t>
            </a:r>
            <a:r>
              <a:rPr lang="en-US" dirty="0">
                <a:solidFill>
                  <a:srgbClr val="555555"/>
                </a:solidFill>
                <a:latin typeface="STIXGeneral-Italic" pitchFamily="2" charset="2"/>
              </a:rPr>
              <a:t> </a:t>
            </a:r>
            <a:r>
              <a:rPr lang="el-GR" dirty="0">
                <a:solidFill>
                  <a:srgbClr val="555555"/>
                </a:solidFill>
                <a:latin typeface="Helvetica Neue" panose="02000503000000020004" pitchFamily="2" charset="0"/>
              </a:rPr>
              <a:t>  </a:t>
            </a:r>
            <a:r>
              <a:rPr lang="en-US" dirty="0">
                <a:solidFill>
                  <a:srgbClr val="555555"/>
                </a:solidFill>
                <a:latin typeface="Helvetica Neue" panose="02000503000000020004" pitchFamily="2" charset="0"/>
              </a:rPr>
              <a:t>that is </a:t>
            </a:r>
            <a:r>
              <a:rPr lang="en-US" dirty="0" err="1">
                <a:solidFill>
                  <a:srgbClr val="555555"/>
                </a:solidFill>
                <a:latin typeface="Helvetica Neue" panose="02000503000000020004" pitchFamily="2" charset="0"/>
              </a:rPr>
              <a:t>coterminal</a:t>
            </a:r>
            <a:r>
              <a:rPr lang="en-US" dirty="0">
                <a:solidFill>
                  <a:srgbClr val="555555"/>
                </a:solidFill>
                <a:latin typeface="Helvetica Neue" panose="02000503000000020004" pitchFamily="2" charset="0"/>
              </a:rPr>
              <a:t> with an angle measuring </a:t>
            </a:r>
            <a:r>
              <a:rPr lang="en-US" dirty="0">
                <a:solidFill>
                  <a:srgbClr val="555555"/>
                </a:solidFill>
                <a:latin typeface="STIXGeneral-Regular" pitchFamily="2" charset="2"/>
              </a:rPr>
              <a:t>−300° </a:t>
            </a:r>
            <a:r>
              <a:rPr lang="en-US" dirty="0">
                <a:solidFill>
                  <a:srgbClr val="555555"/>
                </a:solidFill>
                <a:latin typeface="Helvetica Neue" panose="02000503000000020004" pitchFamily="2" charset="0"/>
              </a:rPr>
              <a:t> such that </a:t>
            </a:r>
            <a:r>
              <a:rPr lang="en-US" dirty="0">
                <a:solidFill>
                  <a:srgbClr val="555555"/>
                </a:solidFill>
                <a:latin typeface="STIXGeneral-Regular" pitchFamily="2" charset="2"/>
              </a:rPr>
              <a:t>0° ≤ </a:t>
            </a:r>
            <a:r>
              <a:rPr lang="el-GR" dirty="0">
                <a:solidFill>
                  <a:srgbClr val="555555"/>
                </a:solidFill>
                <a:latin typeface="STIXGeneral-Italic" pitchFamily="2" charset="2"/>
              </a:rPr>
              <a:t>β</a:t>
            </a:r>
            <a:r>
              <a:rPr lang="en-US" dirty="0">
                <a:solidFill>
                  <a:srgbClr val="555555"/>
                </a:solidFill>
                <a:latin typeface="STIXGeneral-Italic" pitchFamily="2" charset="2"/>
              </a:rPr>
              <a:t> </a:t>
            </a:r>
            <a:r>
              <a:rPr lang="el-GR" dirty="0">
                <a:solidFill>
                  <a:srgbClr val="555555"/>
                </a:solidFill>
                <a:latin typeface="STIXGeneral-Regular" pitchFamily="2" charset="2"/>
              </a:rPr>
              <a:t>&lt;</a:t>
            </a:r>
            <a:r>
              <a:rPr lang="en-US" dirty="0">
                <a:solidFill>
                  <a:srgbClr val="555555"/>
                </a:solidFill>
                <a:latin typeface="STIXGeneral-Regular" pitchFamily="2" charset="2"/>
              </a:rPr>
              <a:t> </a:t>
            </a:r>
            <a:r>
              <a:rPr lang="el-GR" dirty="0">
                <a:solidFill>
                  <a:srgbClr val="555555"/>
                </a:solidFill>
                <a:latin typeface="STIXGeneral-Regular" pitchFamily="2" charset="2"/>
              </a:rPr>
              <a:t>360°.</a:t>
            </a:r>
            <a:endParaRPr lang="en-US" dirty="0"/>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E5A1EAD1-7F07-4446-9549-A19A7C84A4BE}"/>
                  </a:ext>
                </a:extLst>
              </p:cNvPr>
              <p:cNvSpPr/>
              <p:nvPr/>
            </p:nvSpPr>
            <p:spPr>
              <a:xfrm>
                <a:off x="457199" y="4781399"/>
                <a:ext cx="8062912" cy="1062535"/>
              </a:xfrm>
              <a:prstGeom prst="rect">
                <a:avLst/>
              </a:prstGeom>
            </p:spPr>
            <p:txBody>
              <a:bodyPr wrap="square">
                <a:spAutoFit/>
              </a:bodyPr>
              <a:lstStyle/>
              <a:p>
                <a:r>
                  <a:rPr lang="en-US" dirty="0">
                    <a:solidFill>
                      <a:srgbClr val="555555"/>
                    </a:solidFill>
                    <a:latin typeface="Helvetica Neue" panose="02000503000000020004" pitchFamily="2" charset="0"/>
                  </a:rPr>
                  <a:t>Try It:	Find an angle of measure </a:t>
                </a:r>
                <a:r>
                  <a:rPr lang="el-GR" dirty="0">
                    <a:solidFill>
                      <a:srgbClr val="555555"/>
                    </a:solidFill>
                    <a:latin typeface="STIXGeneral-Italic" pitchFamily="2" charset="2"/>
                  </a:rPr>
                  <a:t>θ</a:t>
                </a:r>
                <a:r>
                  <a:rPr lang="en-US" dirty="0">
                    <a:solidFill>
                      <a:srgbClr val="555555"/>
                    </a:solidFill>
                    <a:latin typeface="STIXGeneral-Italic" pitchFamily="2" charset="2"/>
                  </a:rPr>
                  <a:t> </a:t>
                </a:r>
                <a:r>
                  <a:rPr lang="el-GR" dirty="0">
                    <a:solidFill>
                      <a:srgbClr val="555555"/>
                    </a:solidFill>
                    <a:latin typeface="Helvetica Neue" panose="02000503000000020004" pitchFamily="2" charset="0"/>
                  </a:rPr>
                  <a:t>  </a:t>
                </a:r>
                <a:r>
                  <a:rPr lang="en-US" dirty="0">
                    <a:solidFill>
                      <a:srgbClr val="555555"/>
                    </a:solidFill>
                    <a:latin typeface="Helvetica Neue" panose="02000503000000020004" pitchFamily="2" charset="0"/>
                  </a:rPr>
                  <a:t>that is </a:t>
                </a:r>
                <a:r>
                  <a:rPr lang="en-US" dirty="0" err="1">
                    <a:solidFill>
                      <a:srgbClr val="555555"/>
                    </a:solidFill>
                    <a:latin typeface="Helvetica Neue" panose="02000503000000020004" pitchFamily="2" charset="0"/>
                  </a:rPr>
                  <a:t>coterminal</a:t>
                </a:r>
                <a:r>
                  <a:rPr lang="en-US" dirty="0">
                    <a:solidFill>
                      <a:srgbClr val="555555"/>
                    </a:solidFill>
                    <a:latin typeface="Helvetica Neue" panose="02000503000000020004" pitchFamily="2" charset="0"/>
                  </a:rPr>
                  <a:t> with an angle of measure </a:t>
                </a:r>
                <a14:m>
                  <m:oMath xmlns:m="http://schemas.openxmlformats.org/officeDocument/2006/math">
                    <m:r>
                      <a:rPr lang="en-US" b="0" i="1" smtClean="0">
                        <a:solidFill>
                          <a:srgbClr val="555555"/>
                        </a:solidFill>
                        <a:latin typeface="Cambria Math" panose="02040503050406030204" pitchFamily="18" charset="0"/>
                      </a:rPr>
                      <m:t>−</m:t>
                    </m:r>
                    <m:f>
                      <m:fPr>
                        <m:ctrlPr>
                          <a:rPr lang="en-US" b="0" i="1" smtClean="0">
                            <a:solidFill>
                              <a:srgbClr val="555555"/>
                            </a:solidFill>
                            <a:latin typeface="Cambria Math" panose="02040503050406030204" pitchFamily="18" charset="0"/>
                          </a:rPr>
                        </m:ctrlPr>
                      </m:fPr>
                      <m:num>
                        <m:r>
                          <a:rPr lang="en-US" b="0" i="1" smtClean="0">
                            <a:solidFill>
                              <a:srgbClr val="555555"/>
                            </a:solidFill>
                            <a:latin typeface="Cambria Math" panose="02040503050406030204" pitchFamily="18" charset="0"/>
                          </a:rPr>
                          <m:t>17</m:t>
                        </m:r>
                      </m:num>
                      <m:den>
                        <m:r>
                          <a:rPr lang="en-US" b="0" i="1" smtClean="0">
                            <a:solidFill>
                              <a:srgbClr val="555555"/>
                            </a:solidFill>
                            <a:latin typeface="Cambria Math" panose="02040503050406030204" pitchFamily="18" charset="0"/>
                          </a:rPr>
                          <m:t>6</m:t>
                        </m:r>
                      </m:den>
                    </m:f>
                    <m:r>
                      <a:rPr lang="en-US" b="0" i="1" smtClean="0">
                        <a:solidFill>
                          <a:srgbClr val="555555"/>
                        </a:solidFill>
                        <a:latin typeface="Cambria Math" panose="02040503050406030204" pitchFamily="18" charset="0"/>
                        <a:ea typeface="Cambria Math" panose="02040503050406030204" pitchFamily="18" charset="0"/>
                      </a:rPr>
                      <m:t>𝜋</m:t>
                    </m:r>
                  </m:oMath>
                </a14:m>
                <a:r>
                  <a:rPr lang="el-GR" dirty="0">
                    <a:solidFill>
                      <a:srgbClr val="555555"/>
                    </a:solidFill>
                    <a:latin typeface="Helvetica Neue" panose="02000503000000020004" pitchFamily="2" charset="0"/>
                  </a:rPr>
                  <a:t> </a:t>
                </a:r>
                <a:r>
                  <a:rPr lang="en-US" dirty="0">
                    <a:solidFill>
                      <a:srgbClr val="555555"/>
                    </a:solidFill>
                    <a:latin typeface="Helvetica Neue" panose="02000503000000020004" pitchFamily="2" charset="0"/>
                  </a:rPr>
                  <a:t> </a:t>
                </a:r>
                <a:r>
                  <a:rPr lang="el-GR" dirty="0">
                    <a:solidFill>
                      <a:srgbClr val="555555"/>
                    </a:solidFill>
                    <a:latin typeface="Helvetica Neue" panose="02000503000000020004" pitchFamily="2" charset="0"/>
                  </a:rPr>
                  <a:t> </a:t>
                </a:r>
                <a:r>
                  <a:rPr lang="en-US" dirty="0">
                    <a:solidFill>
                      <a:srgbClr val="555555"/>
                    </a:solidFill>
                    <a:latin typeface="Helvetica Neue" panose="02000503000000020004" pitchFamily="2" charset="0"/>
                  </a:rPr>
                  <a:t>where </a:t>
                </a:r>
                <a:r>
                  <a:rPr lang="en-US" dirty="0">
                    <a:solidFill>
                      <a:srgbClr val="555555"/>
                    </a:solidFill>
                    <a:latin typeface="STIXGeneral-Regular" pitchFamily="2" charset="2"/>
                  </a:rPr>
                  <a:t>0 ≤ </a:t>
                </a:r>
                <a:r>
                  <a:rPr lang="el-GR" dirty="0">
                    <a:solidFill>
                      <a:srgbClr val="555555"/>
                    </a:solidFill>
                    <a:latin typeface="STIXGeneral-Italic" pitchFamily="2" charset="2"/>
                  </a:rPr>
                  <a:t>θ</a:t>
                </a:r>
                <a:r>
                  <a:rPr lang="en-US" dirty="0">
                    <a:solidFill>
                      <a:srgbClr val="555555"/>
                    </a:solidFill>
                    <a:latin typeface="STIXGeneral-Italic" pitchFamily="2" charset="2"/>
                  </a:rPr>
                  <a:t> </a:t>
                </a:r>
                <a:r>
                  <a:rPr lang="el-GR" dirty="0">
                    <a:solidFill>
                      <a:srgbClr val="555555"/>
                    </a:solidFill>
                    <a:latin typeface="STIXGeneral-Regular" pitchFamily="2" charset="2"/>
                  </a:rPr>
                  <a:t>&lt;</a:t>
                </a:r>
                <a:r>
                  <a:rPr lang="en-US" dirty="0">
                    <a:solidFill>
                      <a:srgbClr val="555555"/>
                    </a:solidFill>
                    <a:latin typeface="STIXGeneral-Regular" pitchFamily="2" charset="2"/>
                  </a:rPr>
                  <a:t> </a:t>
                </a:r>
                <a:r>
                  <a:rPr lang="el-GR" dirty="0">
                    <a:solidFill>
                      <a:srgbClr val="555555"/>
                    </a:solidFill>
                    <a:latin typeface="STIXGeneral-Regular" pitchFamily="2" charset="2"/>
                  </a:rPr>
                  <a:t>2</a:t>
                </a:r>
                <a:r>
                  <a:rPr lang="el-GR" dirty="0">
                    <a:solidFill>
                      <a:srgbClr val="555555"/>
                    </a:solidFill>
                    <a:latin typeface="STIXGeneral-Italic" pitchFamily="2" charset="2"/>
                  </a:rPr>
                  <a:t>π</a:t>
                </a:r>
                <a:r>
                  <a:rPr lang="el-GR" dirty="0">
                    <a:solidFill>
                      <a:srgbClr val="555555"/>
                    </a:solidFill>
                    <a:latin typeface="STIXGeneral-Regular" pitchFamily="2" charset="2"/>
                  </a:rPr>
                  <a:t>.</a:t>
                </a:r>
                <a:br>
                  <a:rPr lang="el-GR" dirty="0"/>
                </a:br>
                <a:endParaRPr lang="en-US" dirty="0"/>
              </a:p>
            </p:txBody>
          </p:sp>
        </mc:Choice>
        <mc:Fallback xmlns="">
          <p:sp>
            <p:nvSpPr>
              <p:cNvPr id="10" name="Rectangle 9">
                <a:extLst>
                  <a:ext uri="{FF2B5EF4-FFF2-40B4-BE49-F238E27FC236}">
                    <a16:creationId xmlns:a16="http://schemas.microsoft.com/office/drawing/2014/main" id="{E5A1EAD1-7F07-4446-9549-A19A7C84A4BE}"/>
                  </a:ext>
                </a:extLst>
              </p:cNvPr>
              <p:cNvSpPr>
                <a:spLocks noRot="1" noChangeAspect="1" noMove="1" noResize="1" noEditPoints="1" noAdjustHandles="1" noChangeArrowheads="1" noChangeShapeType="1" noTextEdit="1"/>
              </p:cNvSpPr>
              <p:nvPr/>
            </p:nvSpPr>
            <p:spPr>
              <a:xfrm>
                <a:off x="457199" y="4781399"/>
                <a:ext cx="8062912" cy="1062535"/>
              </a:xfrm>
              <a:prstGeom prst="rect">
                <a:avLst/>
              </a:prstGeom>
              <a:blipFill>
                <a:blip r:embed="rId3"/>
                <a:stretch>
                  <a:fillRect l="-630" t="-3529"/>
                </a:stretch>
              </a:blipFill>
            </p:spPr>
            <p:txBody>
              <a:bodyPr/>
              <a:lstStyle/>
              <a:p>
                <a:r>
                  <a:rPr lang="en-US">
                    <a:noFill/>
                  </a:rPr>
                  <a:t> </a:t>
                </a:r>
              </a:p>
            </p:txBody>
          </p:sp>
        </mc:Fallback>
      </mc:AlternateContent>
    </p:spTree>
    <p:extLst>
      <p:ext uri="{BB962C8B-B14F-4D97-AF65-F5344CB8AC3E}">
        <p14:creationId xmlns:p14="http://schemas.microsoft.com/office/powerpoint/2010/main" val="1101108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Autofit/>
          </a:bodyPr>
          <a:lstStyle/>
          <a:p>
            <a:r>
              <a:rPr lang="en-US" dirty="0"/>
              <a:t>Determining the length of an arc</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40131" y="399058"/>
            <a:ext cx="742634" cy="504759"/>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
        <p:nvSpPr>
          <p:cNvPr id="3" name="Rectangle 1">
            <a:extLst>
              <a:ext uri="{FF2B5EF4-FFF2-40B4-BE49-F238E27FC236}">
                <a16:creationId xmlns:a16="http://schemas.microsoft.com/office/drawing/2014/main" id="{472091D0-4D41-1D48-BE2F-A83D87F041A3}"/>
              </a:ext>
            </a:extLst>
          </p:cNvPr>
          <p:cNvSpPr>
            <a:spLocks noChangeArrowheads="1"/>
          </p:cNvSpPr>
          <p:nvPr/>
        </p:nvSpPr>
        <p:spPr bwMode="auto">
          <a:xfrm>
            <a:off x="457200" y="1061551"/>
            <a:ext cx="481092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555555"/>
                </a:solidFill>
                <a:effectLst/>
                <a:latin typeface="Arial" panose="020B0604020202020204" pitchFamily="34" charset="0"/>
              </a:rPr>
              <a:t>ARC LENGTH ON A CIRCLE</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555555"/>
                </a:solidFill>
                <a:effectLst/>
                <a:latin typeface="Arial" panose="020B0604020202020204" pitchFamily="34" charset="0"/>
              </a:rPr>
              <a:t>In a circle of radius </a:t>
            </a:r>
            <a:r>
              <a:rPr kumimoji="0" lang="en-US" altLang="en-US" sz="1800" b="0" i="1" u="none" strike="noStrike" cap="none" normalizeH="0" baseline="0" dirty="0">
                <a:ln>
                  <a:noFill/>
                </a:ln>
                <a:solidFill>
                  <a:srgbClr val="555555"/>
                </a:solidFill>
                <a:effectLst/>
                <a:latin typeface="Arial" panose="020B0604020202020204" pitchFamily="34" charset="0"/>
              </a:rPr>
              <a:t>r</a:t>
            </a:r>
            <a:r>
              <a:rPr kumimoji="0" lang="en-US" altLang="en-US" sz="1800" b="0" i="0" u="none" strike="noStrike" cap="none" normalizeH="0" baseline="0" dirty="0">
                <a:ln>
                  <a:noFill/>
                </a:ln>
                <a:solidFill>
                  <a:srgbClr val="555555"/>
                </a:solidFill>
                <a:effectLst/>
                <a:latin typeface="Arial" panose="020B0604020202020204" pitchFamily="34" charset="0"/>
              </a:rPr>
              <a:t>, the length of an </a:t>
            </a:r>
            <a:r>
              <a:rPr kumimoji="0" lang="en-US" altLang="en-US" b="0" i="0" u="none" strike="noStrike" cap="none" normalizeH="0" baseline="0" dirty="0">
                <a:ln>
                  <a:noFill/>
                </a:ln>
                <a:solidFill>
                  <a:srgbClr val="555555"/>
                </a:solidFill>
                <a:effectLst/>
                <a:latin typeface="Arial" panose="020B0604020202020204" pitchFamily="34" charset="0"/>
              </a:rPr>
              <a:t>arc</a:t>
            </a:r>
            <a:r>
              <a:rPr kumimoji="0" lang="en-US" altLang="en-US" b="0" i="0" u="none" strike="noStrike" cap="none" normalizeH="0" baseline="0" dirty="0">
                <a:ln>
                  <a:noFill/>
                </a:ln>
                <a:solidFill>
                  <a:srgbClr val="555555"/>
                </a:solidFill>
                <a:effectLst/>
              </a:rPr>
              <a:t> s </a:t>
            </a:r>
            <a:r>
              <a:rPr kumimoji="0" lang="en-US" altLang="en-US" b="0" i="0" u="none" strike="noStrike" cap="none" normalizeH="0" baseline="0" dirty="0">
                <a:ln>
                  <a:noFill/>
                </a:ln>
                <a:solidFill>
                  <a:srgbClr val="555555"/>
                </a:solidFill>
                <a:effectLst/>
                <a:latin typeface="Arial" panose="020B0604020202020204" pitchFamily="34" charset="0"/>
              </a:rPr>
              <a:t>subtended by an angle with measure</a:t>
            </a:r>
            <a:r>
              <a:rPr kumimoji="0" lang="en-US" altLang="en-US" b="0" i="0" u="none" strike="noStrike" cap="none" normalizeH="0" baseline="0" dirty="0">
                <a:ln>
                  <a:noFill/>
                </a:ln>
                <a:solidFill>
                  <a:srgbClr val="555555"/>
                </a:solidFill>
                <a:effectLst/>
              </a:rPr>
              <a:t> </a:t>
            </a:r>
            <a:r>
              <a:rPr kumimoji="0" lang="en-US" altLang="en-US" b="0" i="0" u="none" strike="noStrike" cap="none" normalizeH="0" baseline="0" dirty="0" err="1">
                <a:ln>
                  <a:noFill/>
                </a:ln>
                <a:solidFill>
                  <a:srgbClr val="555555"/>
                </a:solidFill>
                <a:effectLst/>
              </a:rPr>
              <a:t>θ</a:t>
            </a:r>
            <a:r>
              <a:rPr kumimoji="0" lang="en-US" altLang="en-US" b="0" i="0" u="none" strike="noStrike" cap="none" normalizeH="0" baseline="0" dirty="0">
                <a:ln>
                  <a:noFill/>
                </a:ln>
                <a:solidFill>
                  <a:srgbClr val="555555"/>
                </a:solidFill>
                <a:effectLst/>
              </a:rPr>
              <a:t> </a:t>
            </a:r>
            <a:r>
              <a:rPr kumimoji="0" lang="en-US" altLang="en-US" b="0" i="0" u="none" strike="noStrike" cap="none" normalizeH="0" baseline="0" dirty="0">
                <a:ln>
                  <a:noFill/>
                </a:ln>
                <a:solidFill>
                  <a:srgbClr val="555555"/>
                </a:solidFill>
                <a:effectLst/>
                <a:latin typeface="Arial" panose="020B0604020202020204" pitchFamily="34" charset="0"/>
              </a:rPr>
              <a:t>in radians, shown in </a:t>
            </a:r>
            <a:r>
              <a:rPr kumimoji="0" lang="en-US" altLang="en-US" b="0" i="0" strike="noStrike" cap="none" normalizeH="0" baseline="0" dirty="0">
                <a:ln>
                  <a:noFill/>
                </a:ln>
                <a:solidFill>
                  <a:srgbClr val="21366B"/>
                </a:solidFill>
                <a:effectLst/>
                <a:latin typeface="Arial" panose="020B0604020202020204" pitchFamily="34" charset="0"/>
              </a:rPr>
              <a:t>Figure</a:t>
            </a:r>
            <a:r>
              <a:rPr kumimoji="0" lang="en-US" altLang="en-US" b="0" i="0" strike="noStrike" cap="none" normalizeH="0" baseline="0" dirty="0">
                <a:ln>
                  <a:noFill/>
                </a:ln>
                <a:solidFill>
                  <a:srgbClr val="555555"/>
                </a:solidFill>
                <a:effectLst/>
                <a:latin typeface="Arial" panose="020B0604020202020204" pitchFamily="34" charset="0"/>
              </a:rPr>
              <a:t>,</a:t>
            </a:r>
            <a:r>
              <a:rPr kumimoji="0" lang="en-US" altLang="en-US" b="0" i="0" u="none" strike="noStrike" cap="none" normalizeH="0" baseline="0" dirty="0">
                <a:ln>
                  <a:noFill/>
                </a:ln>
                <a:solidFill>
                  <a:srgbClr val="555555"/>
                </a:solidFill>
                <a:effectLst/>
                <a:latin typeface="Arial" panose="020B0604020202020204" pitchFamily="34" charset="0"/>
              </a:rPr>
              <a:t> is</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STIXGeneral-Italic" pitchFamily="2" charset="2"/>
              </a:rPr>
              <a:t>s</a:t>
            </a:r>
            <a:r>
              <a:rPr kumimoji="0" lang="en-US" altLang="en-US" b="0" i="0" u="none" strike="noStrike" cap="none" normalizeH="0" baseline="0" dirty="0">
                <a:ln>
                  <a:noFill/>
                </a:ln>
                <a:solidFill>
                  <a:schemeClr val="tx1"/>
                </a:solidFill>
                <a:effectLst/>
                <a:latin typeface="STIXGeneral-Regular" pitchFamily="2" charset="2"/>
              </a:rPr>
              <a:t>=</a:t>
            </a:r>
            <a:r>
              <a:rPr kumimoji="0" lang="en-US" altLang="en-US" b="0" i="0" u="none" strike="noStrike" cap="none" normalizeH="0" baseline="0" dirty="0">
                <a:ln>
                  <a:noFill/>
                </a:ln>
                <a:solidFill>
                  <a:schemeClr val="tx1"/>
                </a:solidFill>
                <a:effectLst/>
                <a:latin typeface="STIXGeneral-Italic" pitchFamily="2" charset="2"/>
              </a:rPr>
              <a:t>r </a:t>
            </a:r>
            <a:r>
              <a:rPr kumimoji="0" lang="en-US" altLang="en-US" b="0" i="0" u="none" strike="noStrike" cap="none" normalizeH="0" baseline="0" dirty="0" err="1">
                <a:ln>
                  <a:noFill/>
                </a:ln>
                <a:solidFill>
                  <a:schemeClr val="tx1"/>
                </a:solidFill>
                <a:effectLst/>
                <a:latin typeface="STIXGeneral-Italic" pitchFamily="2" charset="2"/>
              </a:rPr>
              <a:t>θ</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endParaRPr kumimoji="0" lang="en-US" altLang="en-US" sz="25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Illustration of circle with angle theta, radius r, and arc with length s. ">
            <a:extLst>
              <a:ext uri="{FF2B5EF4-FFF2-40B4-BE49-F238E27FC236}">
                <a16:creationId xmlns:a16="http://schemas.microsoft.com/office/drawing/2014/main" id="{FBD3B510-DA65-FA4E-95D7-972CF5FD8BD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26243" y="1061549"/>
            <a:ext cx="2531216" cy="16753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84D3D52-D3CC-4F41-954B-953AA49393F1}"/>
              </a:ext>
            </a:extLst>
          </p:cNvPr>
          <p:cNvSpPr/>
          <p:nvPr/>
        </p:nvSpPr>
        <p:spPr>
          <a:xfrm>
            <a:off x="457199" y="3222806"/>
            <a:ext cx="8325565" cy="1477328"/>
          </a:xfrm>
          <a:prstGeom prst="rect">
            <a:avLst/>
          </a:prstGeom>
        </p:spPr>
        <p:txBody>
          <a:bodyPr wrap="square">
            <a:spAutoFit/>
          </a:bodyPr>
          <a:lstStyle/>
          <a:p>
            <a:r>
              <a:rPr lang="en-US" b="1" dirty="0">
                <a:solidFill>
                  <a:srgbClr val="555555"/>
                </a:solidFill>
                <a:latin typeface="Helvetica Neue" panose="02000503000000020004" pitchFamily="2" charset="0"/>
              </a:rPr>
              <a:t>How To:	</a:t>
            </a:r>
          </a:p>
          <a:p>
            <a:r>
              <a:rPr lang="en-US" b="1" dirty="0">
                <a:solidFill>
                  <a:srgbClr val="555555"/>
                </a:solidFill>
                <a:latin typeface="Helvetica Neue" panose="02000503000000020004" pitchFamily="2" charset="0"/>
              </a:rPr>
              <a:t>Given a circle of radius </a:t>
            </a:r>
            <a:r>
              <a:rPr lang="en-US" dirty="0">
                <a:solidFill>
                  <a:srgbClr val="555555"/>
                </a:solidFill>
                <a:latin typeface="STIXGeneral-Italic" pitchFamily="2" charset="2"/>
              </a:rPr>
              <a:t>r</a:t>
            </a:r>
            <a:r>
              <a:rPr lang="en-US" dirty="0">
                <a:solidFill>
                  <a:srgbClr val="555555"/>
                </a:solidFill>
                <a:latin typeface="Helvetica Neue" panose="02000503000000020004" pitchFamily="2" charset="0"/>
              </a:rPr>
              <a:t>, </a:t>
            </a:r>
            <a:r>
              <a:rPr lang="en-US" b="1" dirty="0">
                <a:solidFill>
                  <a:srgbClr val="555555"/>
                </a:solidFill>
                <a:latin typeface="Helvetica Neue" panose="02000503000000020004" pitchFamily="2" charset="0"/>
              </a:rPr>
              <a:t>calculate the length</a:t>
            </a:r>
            <a:r>
              <a:rPr lang="en-US" b="1" dirty="0">
                <a:solidFill>
                  <a:srgbClr val="555555"/>
                </a:solidFill>
                <a:latin typeface="STIXGeneral-Italic" pitchFamily="2" charset="2"/>
              </a:rPr>
              <a:t> </a:t>
            </a:r>
            <a:r>
              <a:rPr lang="en-US" dirty="0">
                <a:solidFill>
                  <a:srgbClr val="555555"/>
                </a:solidFill>
                <a:latin typeface="Helvetica Neue" panose="02000503000000020004" pitchFamily="2" charset="0"/>
              </a:rPr>
              <a:t> s </a:t>
            </a:r>
            <a:r>
              <a:rPr lang="en-US" b="1" dirty="0">
                <a:solidFill>
                  <a:srgbClr val="555555"/>
                </a:solidFill>
                <a:latin typeface="Helvetica Neue" panose="02000503000000020004" pitchFamily="2" charset="0"/>
              </a:rPr>
              <a:t>of the arc subtended by a given angle of measure </a:t>
            </a:r>
            <a:r>
              <a:rPr lang="el-GR" dirty="0">
                <a:solidFill>
                  <a:srgbClr val="555555"/>
                </a:solidFill>
                <a:latin typeface="STIXGeneral-Italic" pitchFamily="2" charset="2"/>
              </a:rPr>
              <a:t>θ</a:t>
            </a:r>
            <a:r>
              <a:rPr lang="el-GR" dirty="0">
                <a:solidFill>
                  <a:srgbClr val="555555"/>
                </a:solidFill>
                <a:latin typeface="STIXGeneral-Regular" pitchFamily="2" charset="2"/>
              </a:rPr>
              <a:t>.</a:t>
            </a:r>
            <a:r>
              <a:rPr lang="el-GR" dirty="0">
                <a:solidFill>
                  <a:srgbClr val="555555"/>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If necessary, convert </a:t>
            </a:r>
            <a:r>
              <a:rPr lang="el-GR" dirty="0">
                <a:solidFill>
                  <a:srgbClr val="333333"/>
                </a:solidFill>
                <a:latin typeface="STIXGeneral-Italic" pitchFamily="2" charset="2"/>
              </a:rPr>
              <a:t>θ</a:t>
            </a:r>
            <a:r>
              <a:rPr lang="en-US" dirty="0">
                <a:solidFill>
                  <a:srgbClr val="333333"/>
                </a:solidFill>
                <a:latin typeface="STIXGeneral-Italic" pitchFamily="2" charset="2"/>
              </a:rPr>
              <a:t> </a:t>
            </a:r>
            <a:r>
              <a:rPr lang="el-GR" dirty="0">
                <a:solidFill>
                  <a:srgbClr val="333333"/>
                </a:solidFill>
                <a:latin typeface="Helvetica Neue" panose="02000503000000020004" pitchFamily="2" charset="0"/>
              </a:rPr>
              <a:t>  </a:t>
            </a:r>
            <a:r>
              <a:rPr lang="en-US" dirty="0">
                <a:solidFill>
                  <a:srgbClr val="333333"/>
                </a:solidFill>
                <a:latin typeface="Helvetica Neue" panose="02000503000000020004" pitchFamily="2" charset="0"/>
              </a:rPr>
              <a:t>to radians.</a:t>
            </a:r>
          </a:p>
          <a:p>
            <a:pPr marL="342900" indent="-342900">
              <a:buFont typeface="+mj-lt"/>
              <a:buAutoNum type="arabicPeriod"/>
            </a:pPr>
            <a:r>
              <a:rPr lang="en-US" dirty="0">
                <a:solidFill>
                  <a:srgbClr val="333333"/>
                </a:solidFill>
                <a:latin typeface="Helvetica Neue" panose="02000503000000020004" pitchFamily="2" charset="0"/>
              </a:rPr>
              <a:t>Multiply the radius </a:t>
            </a:r>
            <a:r>
              <a:rPr lang="en-US" dirty="0">
                <a:solidFill>
                  <a:srgbClr val="333333"/>
                </a:solidFill>
                <a:latin typeface="STIXGeneral-Italic" pitchFamily="2" charset="2"/>
              </a:rPr>
              <a:t>r </a:t>
            </a:r>
            <a:r>
              <a:rPr lang="el-GR" dirty="0">
                <a:solidFill>
                  <a:srgbClr val="333333"/>
                </a:solidFill>
                <a:latin typeface="STIXGeneral-Italic" pitchFamily="2" charset="2"/>
              </a:rPr>
              <a:t>θ</a:t>
            </a:r>
            <a:r>
              <a:rPr lang="en-US" dirty="0">
                <a:solidFill>
                  <a:srgbClr val="333333"/>
                </a:solidFill>
                <a:latin typeface="STIXGeneral-Italic" pitchFamily="2" charset="2"/>
              </a:rPr>
              <a:t> </a:t>
            </a:r>
            <a:r>
              <a:rPr lang="el-GR" dirty="0">
                <a:solidFill>
                  <a:srgbClr val="333333"/>
                </a:solidFill>
                <a:latin typeface="STIXGeneral-Regular" pitchFamily="2" charset="2"/>
              </a:rPr>
              <a:t>:</a:t>
            </a:r>
            <a:r>
              <a:rPr lang="en-US" dirty="0">
                <a:solidFill>
                  <a:srgbClr val="333333"/>
                </a:solidFill>
                <a:latin typeface="STIXGeneral-Regular" pitchFamily="2" charset="2"/>
              </a:rPr>
              <a:t> </a:t>
            </a:r>
            <a:r>
              <a:rPr lang="en-US" dirty="0">
                <a:solidFill>
                  <a:srgbClr val="333333"/>
                </a:solidFill>
                <a:latin typeface="STIXGeneral-Italic" pitchFamily="2" charset="2"/>
              </a:rPr>
              <a:t>s </a:t>
            </a:r>
            <a:r>
              <a:rPr lang="en-US" dirty="0">
                <a:solidFill>
                  <a:srgbClr val="333333"/>
                </a:solidFill>
                <a:latin typeface="STIXGeneral-Regular" pitchFamily="2" charset="2"/>
              </a:rPr>
              <a:t>= </a:t>
            </a:r>
            <a:r>
              <a:rPr lang="en-US" dirty="0">
                <a:solidFill>
                  <a:srgbClr val="333333"/>
                </a:solidFill>
                <a:latin typeface="STIXGeneral-Italic" pitchFamily="2" charset="2"/>
              </a:rPr>
              <a:t>r </a:t>
            </a:r>
            <a:r>
              <a:rPr lang="el-GR" dirty="0">
                <a:solidFill>
                  <a:srgbClr val="333333"/>
                </a:solidFill>
                <a:latin typeface="STIXGeneral-Italic" pitchFamily="2" charset="2"/>
              </a:rPr>
              <a:t>θ</a:t>
            </a:r>
            <a:r>
              <a:rPr lang="el-GR" dirty="0">
                <a:solidFill>
                  <a:srgbClr val="333333"/>
                </a:solidFill>
                <a:latin typeface="STIXGeneral-Regular" pitchFamily="2" charset="2"/>
              </a:rPr>
              <a:t>.</a:t>
            </a:r>
            <a:endParaRPr lang="el-GR" dirty="0">
              <a:solidFill>
                <a:srgbClr val="333333"/>
              </a:solidFill>
              <a:latin typeface="Helvetica Neue" panose="02000503000000020004" pitchFamily="2" charset="0"/>
            </a:endParaRPr>
          </a:p>
        </p:txBody>
      </p:sp>
    </p:spTree>
    <p:extLst>
      <p:ext uri="{BB962C8B-B14F-4D97-AF65-F5344CB8AC3E}">
        <p14:creationId xmlns:p14="http://schemas.microsoft.com/office/powerpoint/2010/main" val="24988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Autofit/>
          </a:bodyPr>
          <a:lstStyle/>
          <a:p>
            <a:r>
              <a:rPr lang="en-US" dirty="0"/>
              <a:t>Determining the length of an arc</a:t>
            </a:r>
            <a:br>
              <a:rPr lang="en-US" dirty="0"/>
            </a:br>
            <a:r>
              <a:rPr lang="en-US" dirty="0"/>
              <a:t>try it</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
        <p:nvSpPr>
          <p:cNvPr id="4" name="Rectangle 3">
            <a:extLst>
              <a:ext uri="{FF2B5EF4-FFF2-40B4-BE49-F238E27FC236}">
                <a16:creationId xmlns:a16="http://schemas.microsoft.com/office/drawing/2014/main" id="{67B45E3C-A438-1446-B689-4F7F786A9B56}"/>
              </a:ext>
            </a:extLst>
          </p:cNvPr>
          <p:cNvSpPr/>
          <p:nvPr/>
        </p:nvSpPr>
        <p:spPr>
          <a:xfrm>
            <a:off x="457200" y="1206310"/>
            <a:ext cx="8136925" cy="1200329"/>
          </a:xfrm>
          <a:prstGeom prst="rect">
            <a:avLst/>
          </a:prstGeom>
        </p:spPr>
        <p:txBody>
          <a:bodyPr wrap="square">
            <a:spAutoFit/>
          </a:bodyPr>
          <a:lstStyle/>
          <a:p>
            <a:r>
              <a:rPr lang="en-US" dirty="0">
                <a:solidFill>
                  <a:srgbClr val="555555"/>
                </a:solidFill>
                <a:latin typeface="Helvetica Neue" panose="02000503000000020004" pitchFamily="2" charset="0"/>
              </a:rPr>
              <a:t>Try It:	Find the arc length along a circle of radius 10 units subtended by an angle of </a:t>
            </a:r>
            <a:r>
              <a:rPr lang="en-US" dirty="0">
                <a:solidFill>
                  <a:srgbClr val="555555"/>
                </a:solidFill>
                <a:latin typeface="STIXGeneral-Regular" pitchFamily="2" charset="2"/>
              </a:rPr>
              <a:t>215°.</a:t>
            </a:r>
            <a:r>
              <a:rPr lang="en-US" dirty="0">
                <a:solidFill>
                  <a:srgbClr val="555555"/>
                </a:solidFill>
                <a:latin typeface="Helvetica Neue" panose="02000503000000020004" pitchFamily="2" charset="0"/>
              </a:rPr>
              <a:t> </a:t>
            </a:r>
          </a:p>
          <a:p>
            <a:br>
              <a:rPr lang="en-US" dirty="0"/>
            </a:br>
            <a:endParaRPr lang="en-US" dirty="0"/>
          </a:p>
        </p:txBody>
      </p:sp>
    </p:spTree>
    <p:extLst>
      <p:ext uri="{BB962C8B-B14F-4D97-AF65-F5344CB8AC3E}">
        <p14:creationId xmlns:p14="http://schemas.microsoft.com/office/powerpoint/2010/main" val="2836145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Autofit/>
          </a:bodyPr>
          <a:lstStyle/>
          <a:p>
            <a:r>
              <a:rPr lang="en-US" dirty="0"/>
              <a:t>Determining the length of an arc </a:t>
            </a:r>
            <a:br>
              <a:rPr lang="en-US" dirty="0"/>
            </a:br>
            <a:r>
              <a:rPr lang="en-US" dirty="0"/>
              <a:t>example</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7" name="Text Placeholder 6"/>
          <p:cNvSpPr>
            <a:spLocks noGrp="1"/>
          </p:cNvSpPr>
          <p:nvPr>
            <p:ph type="body" sz="quarter" idx="14"/>
          </p:nvPr>
        </p:nvSpPr>
        <p:spPr>
          <a:xfrm>
            <a:off x="457200" y="1212981"/>
            <a:ext cx="8062912" cy="1772816"/>
          </a:xfrm>
        </p:spPr>
        <p:txBody>
          <a:bodyPr>
            <a:noAutofit/>
          </a:bodyPr>
          <a:lstStyle/>
          <a:p>
            <a:r>
              <a:rPr lang="en-US" sz="1600" dirty="0">
                <a:solidFill>
                  <a:srgbClr val="0070C0"/>
                </a:solidFill>
              </a:rPr>
              <a:t>Example</a:t>
            </a:r>
            <a:r>
              <a:rPr lang="en-US" sz="1600" dirty="0">
                <a:solidFill>
                  <a:schemeClr val="tx1"/>
                </a:solidFill>
              </a:rPr>
              <a:t> </a:t>
            </a:r>
            <a:r>
              <a:rPr lang="en-US" sz="1600" b="1" dirty="0"/>
              <a:t>Finding the Length of an Arc</a:t>
            </a:r>
          </a:p>
          <a:p>
            <a:r>
              <a:rPr lang="en-US" sz="1600" dirty="0"/>
              <a:t>Find the distance along an arc on the surface of Earth that subtends a central angle of 5°. The radius of Earth is 3,960 mi.</a:t>
            </a:r>
            <a:endParaRPr lang="en-US" sz="1600" b="1" dirty="0"/>
          </a:p>
        </p:txBody>
      </p:sp>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3539773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Autofit/>
          </a:bodyPr>
          <a:lstStyle/>
          <a:p>
            <a:r>
              <a:rPr lang="en-US" dirty="0"/>
              <a:t>Determining the length of an arc example 2</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7" name="Text Placeholder 6"/>
          <p:cNvSpPr>
            <a:spLocks noGrp="1"/>
          </p:cNvSpPr>
          <p:nvPr>
            <p:ph type="body" sz="quarter" idx="14"/>
          </p:nvPr>
        </p:nvSpPr>
        <p:spPr>
          <a:xfrm>
            <a:off x="457200" y="1212980"/>
            <a:ext cx="8229600" cy="5178489"/>
          </a:xfrm>
        </p:spPr>
        <p:txBody>
          <a:bodyPr>
            <a:noAutofit/>
          </a:bodyPr>
          <a:lstStyle/>
          <a:p>
            <a:r>
              <a:rPr lang="en-US" sz="1600" dirty="0">
                <a:solidFill>
                  <a:srgbClr val="0070C0"/>
                </a:solidFill>
              </a:rPr>
              <a:t>Example</a:t>
            </a:r>
            <a:r>
              <a:rPr lang="en-US" sz="1600" dirty="0">
                <a:solidFill>
                  <a:schemeClr val="tx1"/>
                </a:solidFill>
              </a:rPr>
              <a:t> </a:t>
            </a:r>
            <a:r>
              <a:rPr lang="en-US" sz="1600" b="1" dirty="0"/>
              <a:t>Finding the Length of an Arc</a:t>
            </a:r>
          </a:p>
          <a:p>
            <a:r>
              <a:rPr lang="en-US" sz="1600" dirty="0"/>
              <a:t>Assume the orbit of Mercury around the sun is a perfect circle. Mercury is approximately 36 million miles from the sun.</a:t>
            </a:r>
          </a:p>
          <a:p>
            <a:r>
              <a:rPr lang="en-US" sz="1600" dirty="0"/>
              <a:t>a. In one Earth day, Mercury completes 0.0114 of its total revolution. How many miles does it travel in one day?</a:t>
            </a:r>
          </a:p>
          <a:p>
            <a:endParaRPr lang="en-US" sz="1600" dirty="0"/>
          </a:p>
          <a:p>
            <a:endParaRPr lang="en-US" sz="1600" dirty="0"/>
          </a:p>
          <a:p>
            <a:endParaRPr lang="en-US" sz="1600" dirty="0"/>
          </a:p>
          <a:p>
            <a:endParaRPr lang="en-US" sz="1600" dirty="0"/>
          </a:p>
          <a:p>
            <a:r>
              <a:rPr lang="en-US" sz="1600" dirty="0"/>
              <a:t>b. Use your answer from part (a) to determine the radian measure for Mercury’s movement in one Earth day.</a:t>
            </a:r>
          </a:p>
        </p:txBody>
      </p:sp>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783456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Finding the area of a sector </a:t>
            </a:r>
            <a:br>
              <a:rPr lang="en-US" dirty="0"/>
            </a:br>
            <a:r>
              <a:rPr lang="en-US" dirty="0"/>
              <a:t>of a circle</a:t>
            </a:r>
          </a:p>
        </p:txBody>
      </p:sp>
      <p:pic>
        <p:nvPicPr>
          <p:cNvPr id="9" name="Picture 8"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980885" y="227959"/>
            <a:ext cx="855636" cy="581565"/>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
        <p:nvSpPr>
          <p:cNvPr id="4" name="Rectangle 1">
            <a:extLst>
              <a:ext uri="{FF2B5EF4-FFF2-40B4-BE49-F238E27FC236}">
                <a16:creationId xmlns:a16="http://schemas.microsoft.com/office/drawing/2014/main" id="{3EA7B02B-BD1C-8B44-91D7-69C3092545A4}"/>
              </a:ext>
            </a:extLst>
          </p:cNvPr>
          <p:cNvSpPr>
            <a:spLocks noChangeArrowheads="1"/>
          </p:cNvSpPr>
          <p:nvPr/>
        </p:nvSpPr>
        <p:spPr bwMode="auto">
          <a:xfrm>
            <a:off x="457201" y="1417266"/>
            <a:ext cx="598857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555555"/>
                </a:solidFill>
                <a:effectLst/>
                <a:latin typeface="Arial" panose="020B0604020202020204" pitchFamily="34" charset="0"/>
              </a:rPr>
              <a:t>AREA OF A SECTOR</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555555"/>
                </a:solidFill>
                <a:effectLst/>
                <a:latin typeface="Arial" panose="020B0604020202020204" pitchFamily="34" charset="0"/>
              </a:rPr>
              <a:t>The </a:t>
            </a:r>
            <a:r>
              <a:rPr kumimoji="0" lang="en-US" altLang="en-US" sz="1800" b="1" i="0" u="none" strike="noStrike" cap="none" normalizeH="0" baseline="0" dirty="0">
                <a:ln>
                  <a:noFill/>
                </a:ln>
                <a:solidFill>
                  <a:srgbClr val="555555"/>
                </a:solidFill>
                <a:effectLst/>
                <a:latin typeface="Arial" panose="020B0604020202020204" pitchFamily="34" charset="0"/>
              </a:rPr>
              <a:t>area of a sector</a:t>
            </a:r>
            <a:r>
              <a:rPr kumimoji="0" lang="en-US" altLang="en-US" sz="1800" b="0" i="0" u="none" strike="noStrike" cap="none" normalizeH="0" baseline="0" dirty="0">
                <a:ln>
                  <a:noFill/>
                </a:ln>
                <a:solidFill>
                  <a:srgbClr val="555555"/>
                </a:solidFill>
                <a:effectLst/>
                <a:latin typeface="Arial" panose="020B0604020202020204" pitchFamily="34" charset="0"/>
              </a:rPr>
              <a:t> of a circle with </a:t>
            </a:r>
            <a:r>
              <a:rPr kumimoji="0" lang="en-US" altLang="en-US" b="0" i="0" u="none" strike="noStrike" cap="none" normalizeH="0" baseline="0" dirty="0">
                <a:ln>
                  <a:noFill/>
                </a:ln>
                <a:solidFill>
                  <a:srgbClr val="555555"/>
                </a:solidFill>
                <a:effectLst/>
                <a:latin typeface="Arial" panose="020B0604020202020204" pitchFamily="34" charset="0"/>
              </a:rPr>
              <a:t>radius </a:t>
            </a:r>
            <a:r>
              <a:rPr kumimoji="0" lang="en-US" altLang="en-US" b="0" i="0" u="none" strike="noStrike" cap="none" normalizeH="0" baseline="0" dirty="0">
                <a:ln>
                  <a:noFill/>
                </a:ln>
                <a:solidFill>
                  <a:srgbClr val="555555"/>
                </a:solidFill>
                <a:effectLst/>
                <a:latin typeface="STIXGeneral-Italic" pitchFamily="2" charset="2"/>
              </a:rPr>
              <a:t>r</a:t>
            </a:r>
            <a:r>
              <a:rPr kumimoji="0" lang="en-US" altLang="en-US" b="0" i="0" u="none" strike="noStrike" cap="none" normalizeH="0" baseline="0" dirty="0">
                <a:ln>
                  <a:noFill/>
                </a:ln>
                <a:solidFill>
                  <a:srgbClr val="555555"/>
                </a:solidFill>
                <a:effectLst/>
              </a:rPr>
              <a:t>  </a:t>
            </a:r>
            <a:r>
              <a:rPr kumimoji="0" lang="en-US" altLang="en-US" b="0" i="0" u="none" strike="noStrike" cap="none" normalizeH="0" baseline="0" dirty="0">
                <a:ln>
                  <a:noFill/>
                </a:ln>
                <a:solidFill>
                  <a:srgbClr val="555555"/>
                </a:solidFill>
                <a:effectLst/>
                <a:latin typeface="Arial" panose="020B0604020202020204" pitchFamily="34" charset="0"/>
              </a:rPr>
              <a:t>subtended by an angle </a:t>
            </a:r>
            <a:r>
              <a:rPr kumimoji="0" lang="en-US" altLang="en-US" b="0" i="0" u="none" strike="noStrike" cap="none" normalizeH="0" baseline="0" dirty="0" err="1">
                <a:ln>
                  <a:noFill/>
                </a:ln>
                <a:solidFill>
                  <a:srgbClr val="555555"/>
                </a:solidFill>
                <a:effectLst/>
                <a:latin typeface="STIXGeneral-Italic" pitchFamily="2" charset="2"/>
              </a:rPr>
              <a:t>θ</a:t>
            </a:r>
            <a:r>
              <a:rPr kumimoji="0" lang="en-US" altLang="en-US" b="0" i="0" u="none" strike="noStrike" cap="none" normalizeH="0" baseline="0" dirty="0">
                <a:ln>
                  <a:noFill/>
                </a:ln>
                <a:solidFill>
                  <a:srgbClr val="555555"/>
                </a:solidFill>
                <a:effectLst/>
                <a:latin typeface="STIXGeneral-Regular" pitchFamily="2" charset="2"/>
              </a:rPr>
              <a:t>,</a:t>
            </a:r>
            <a:r>
              <a:rPr kumimoji="0" lang="en-US" altLang="en-US" b="0" i="0" u="none" strike="noStrike" cap="none" normalizeH="0" baseline="0" dirty="0">
                <a:ln>
                  <a:noFill/>
                </a:ln>
                <a:solidFill>
                  <a:srgbClr val="555555"/>
                </a:solidFill>
                <a:effectLst/>
              </a:rPr>
              <a:t> </a:t>
            </a:r>
            <a:r>
              <a:rPr kumimoji="0" lang="en-US" altLang="en-US" b="0" i="0" u="none" strike="noStrike" cap="none" normalizeH="0" baseline="0" dirty="0">
                <a:ln>
                  <a:noFill/>
                </a:ln>
                <a:solidFill>
                  <a:srgbClr val="555555"/>
                </a:solidFill>
                <a:effectLst/>
                <a:latin typeface="Arial" panose="020B0604020202020204" pitchFamily="34" charset="0"/>
              </a:rPr>
              <a:t>measured in radians, is</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STIXGeneral-Italic" pitchFamily="2" charset="2"/>
              </a:rPr>
              <a:t>A </a:t>
            </a:r>
            <a:r>
              <a:rPr kumimoji="0" lang="en-US" altLang="en-US" b="0" i="0" u="none" strike="noStrike" cap="none" normalizeH="0" baseline="0" dirty="0">
                <a:ln>
                  <a:noFill/>
                </a:ln>
                <a:solidFill>
                  <a:schemeClr val="tx1"/>
                </a:solidFill>
                <a:effectLst/>
                <a:latin typeface="STIXGeneral-Regular" pitchFamily="2" charset="2"/>
              </a:rPr>
              <a:t>= ½ </a:t>
            </a:r>
            <a:r>
              <a:rPr kumimoji="0" lang="en-US" altLang="en-US" b="0" i="0" u="none" strike="noStrike" cap="none" normalizeH="0" baseline="0" dirty="0">
                <a:ln>
                  <a:noFill/>
                </a:ln>
                <a:solidFill>
                  <a:schemeClr val="tx1"/>
                </a:solidFill>
                <a:effectLst/>
                <a:latin typeface="STIXGeneral-Italic" pitchFamily="2" charset="2"/>
              </a:rPr>
              <a:t>θr</a:t>
            </a:r>
            <a:r>
              <a:rPr kumimoji="0" lang="en-US" altLang="en-US" b="0" i="0" u="none" strike="noStrike" cap="none" normalizeH="0" baseline="30000" dirty="0">
                <a:ln>
                  <a:noFill/>
                </a:ln>
                <a:solidFill>
                  <a:schemeClr val="tx1"/>
                </a:solidFill>
                <a:effectLst/>
                <a:latin typeface="STIXGeneral-Regular" pitchFamily="2" charset="2"/>
              </a:rPr>
              <a:t>2</a:t>
            </a:r>
            <a:r>
              <a:rPr kumimoji="0" lang="en-US" altLang="en-US" b="0" i="0" u="none" strike="noStrike" cap="none" normalizeH="0" baseline="0" dirty="0">
                <a:ln>
                  <a:noFill/>
                </a:ln>
                <a:solidFill>
                  <a:schemeClr val="tx1"/>
                </a:solidFill>
                <a:effectLst/>
                <a:latin typeface="STIXGeneral-Regular" pitchFamily="2" charset="2"/>
              </a:rPr>
              <a:t> </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Arial" panose="020B0604020202020204" pitchFamily="34" charset="0"/>
              </a:rPr>
              <a:t>See </a:t>
            </a:r>
            <a:r>
              <a:rPr kumimoji="0" lang="en-US" altLang="en-US" sz="1400" b="0" i="0" strike="noStrike" cap="none" normalizeH="0" baseline="0" dirty="0">
                <a:ln>
                  <a:noFill/>
                </a:ln>
                <a:effectLst/>
                <a:latin typeface="Arial" panose="020B0604020202020204" pitchFamily="34" charset="0"/>
              </a:rPr>
              <a:t>Figure.</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The area of the sector equals half the square of the radius times the central angle measured in radians.</a:t>
            </a:r>
          </a:p>
        </p:txBody>
      </p:sp>
      <p:pic>
        <p:nvPicPr>
          <p:cNvPr id="2050" name="Picture 2" descr="Graph showing a circle with angle theta and radius r, and the area of the slice of circle created by the initial side and terminal side of the angle.  The slice is labeled: A equals one half times theta times r squared.">
            <a:extLst>
              <a:ext uri="{FF2B5EF4-FFF2-40B4-BE49-F238E27FC236}">
                <a16:creationId xmlns:a16="http://schemas.microsoft.com/office/drawing/2014/main" id="{ECF116FD-1745-BC42-84AE-6C782505C1C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53797" y="1324934"/>
            <a:ext cx="2882724" cy="217976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670972D-F078-0642-91DD-560800147C8A}"/>
              </a:ext>
            </a:extLst>
          </p:cNvPr>
          <p:cNvSpPr/>
          <p:nvPr/>
        </p:nvSpPr>
        <p:spPr>
          <a:xfrm>
            <a:off x="457200" y="4242010"/>
            <a:ext cx="8521908" cy="1477328"/>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a circle of radius </a:t>
            </a:r>
            <a:r>
              <a:rPr lang="en-US" dirty="0">
                <a:solidFill>
                  <a:srgbClr val="555555"/>
                </a:solidFill>
                <a:latin typeface="STIXGeneral-Italic" pitchFamily="2" charset="2"/>
              </a:rPr>
              <a:t>r</a:t>
            </a:r>
            <a:r>
              <a:rPr lang="en-US" dirty="0">
                <a:solidFill>
                  <a:srgbClr val="555555"/>
                </a:solidFill>
                <a:latin typeface="STIXGeneral-Regular" pitchFamily="2" charset="2"/>
              </a:rPr>
              <a:t>,</a:t>
            </a:r>
            <a:r>
              <a:rPr lang="en-US" dirty="0">
                <a:solidFill>
                  <a:srgbClr val="555555"/>
                </a:solidFill>
                <a:latin typeface="Helvetica Neue" panose="02000503000000020004" pitchFamily="2" charset="0"/>
              </a:rPr>
              <a:t>  </a:t>
            </a:r>
            <a:r>
              <a:rPr lang="en-US" b="1" dirty="0">
                <a:solidFill>
                  <a:srgbClr val="555555"/>
                </a:solidFill>
                <a:latin typeface="Helvetica Neue" panose="02000503000000020004" pitchFamily="2" charset="0"/>
              </a:rPr>
              <a:t>find the area of a sector defined by a given angle </a:t>
            </a:r>
            <a:r>
              <a:rPr lang="el-GR" dirty="0">
                <a:solidFill>
                  <a:srgbClr val="555555"/>
                </a:solidFill>
                <a:latin typeface="STIXGeneral-Italic" pitchFamily="2" charset="2"/>
              </a:rPr>
              <a:t>θ</a:t>
            </a:r>
            <a:r>
              <a:rPr lang="el-GR" dirty="0">
                <a:solidFill>
                  <a:srgbClr val="555555"/>
                </a:solidFill>
                <a:latin typeface="Helvetica Neue" panose="02000503000000020004" pitchFamily="2" charset="0"/>
              </a:rPr>
              <a:t>.</a:t>
            </a:r>
          </a:p>
          <a:p>
            <a:pPr>
              <a:buFont typeface="+mj-lt"/>
              <a:buAutoNum type="arabicPeriod"/>
            </a:pPr>
            <a:r>
              <a:rPr lang="en-US" dirty="0">
                <a:solidFill>
                  <a:srgbClr val="333333"/>
                </a:solidFill>
                <a:latin typeface="Helvetica Neue" panose="02000503000000020004" pitchFamily="2" charset="0"/>
              </a:rPr>
              <a:t>If necessary, convert </a:t>
            </a:r>
            <a:r>
              <a:rPr lang="el-GR" dirty="0">
                <a:solidFill>
                  <a:srgbClr val="333333"/>
                </a:solidFill>
                <a:latin typeface="STIXGeneral-Italic" pitchFamily="2" charset="2"/>
              </a:rPr>
              <a:t>θ</a:t>
            </a:r>
            <a:r>
              <a:rPr lang="el-GR" dirty="0">
                <a:solidFill>
                  <a:srgbClr val="333333"/>
                </a:solidFill>
                <a:latin typeface="Helvetica Neue" panose="02000503000000020004" pitchFamily="2" charset="0"/>
              </a:rPr>
              <a:t> </a:t>
            </a:r>
            <a:r>
              <a:rPr lang="en-US" dirty="0">
                <a:solidFill>
                  <a:srgbClr val="333333"/>
                </a:solidFill>
                <a:latin typeface="Helvetica Neue" panose="02000503000000020004" pitchFamily="2" charset="0"/>
              </a:rPr>
              <a:t> </a:t>
            </a:r>
            <a:r>
              <a:rPr lang="el-GR" dirty="0">
                <a:solidFill>
                  <a:srgbClr val="333333"/>
                </a:solidFill>
                <a:latin typeface="Helvetica Neue" panose="02000503000000020004" pitchFamily="2" charset="0"/>
              </a:rPr>
              <a:t> </a:t>
            </a:r>
            <a:r>
              <a:rPr lang="en-US" dirty="0">
                <a:solidFill>
                  <a:srgbClr val="333333"/>
                </a:solidFill>
                <a:latin typeface="Helvetica Neue" panose="02000503000000020004" pitchFamily="2" charset="0"/>
              </a:rPr>
              <a:t>to radians.</a:t>
            </a:r>
          </a:p>
          <a:p>
            <a:pPr>
              <a:buFont typeface="+mj-lt"/>
              <a:buAutoNum type="arabicPeriod"/>
            </a:pPr>
            <a:r>
              <a:rPr lang="en-US" dirty="0">
                <a:solidFill>
                  <a:srgbClr val="333333"/>
                </a:solidFill>
                <a:latin typeface="Helvetica Neue" panose="02000503000000020004" pitchFamily="2" charset="0"/>
              </a:rPr>
              <a:t>Multiply half the radian measure of </a:t>
            </a:r>
            <a:r>
              <a:rPr lang="el-GR" dirty="0">
                <a:solidFill>
                  <a:srgbClr val="333333"/>
                </a:solidFill>
                <a:latin typeface="STIXGeneral-Italic" pitchFamily="2" charset="2"/>
              </a:rPr>
              <a:t>θ</a:t>
            </a:r>
            <a:r>
              <a:rPr lang="en-US" dirty="0">
                <a:solidFill>
                  <a:srgbClr val="333333"/>
                </a:solidFill>
                <a:latin typeface="STIXGeneral-Italic" pitchFamily="2" charset="2"/>
              </a:rPr>
              <a:t> </a:t>
            </a:r>
            <a:r>
              <a:rPr lang="el-GR" dirty="0">
                <a:solidFill>
                  <a:srgbClr val="333333"/>
                </a:solidFill>
                <a:latin typeface="Helvetica Neue" panose="02000503000000020004" pitchFamily="2" charset="0"/>
              </a:rPr>
              <a:t>  </a:t>
            </a:r>
            <a:r>
              <a:rPr lang="en-US" dirty="0">
                <a:solidFill>
                  <a:srgbClr val="333333"/>
                </a:solidFill>
                <a:latin typeface="Helvetica Neue" panose="02000503000000020004" pitchFamily="2" charset="0"/>
              </a:rPr>
              <a:t>by the square of the radius </a:t>
            </a:r>
            <a:r>
              <a:rPr lang="en-US" dirty="0">
                <a:solidFill>
                  <a:srgbClr val="333333"/>
                </a:solidFill>
                <a:latin typeface="STIXGeneral-Italic" pitchFamily="2" charset="2"/>
              </a:rPr>
              <a:t>r </a:t>
            </a:r>
            <a:r>
              <a:rPr lang="en-US" dirty="0">
                <a:solidFill>
                  <a:srgbClr val="333333"/>
                </a:solidFill>
                <a:latin typeface="STIXGeneral-Regular" pitchFamily="2" charset="2"/>
              </a:rPr>
              <a:t>: </a:t>
            </a:r>
          </a:p>
          <a:p>
            <a:pPr algn="ctr"/>
            <a:r>
              <a:rPr lang="en-US" dirty="0">
                <a:solidFill>
                  <a:srgbClr val="333333"/>
                </a:solidFill>
                <a:latin typeface="STIXGeneral-Italic" pitchFamily="2" charset="2"/>
              </a:rPr>
              <a:t>A</a:t>
            </a:r>
            <a:r>
              <a:rPr lang="en-US" dirty="0">
                <a:solidFill>
                  <a:srgbClr val="333333"/>
                </a:solidFill>
                <a:latin typeface="STIXGeneral-Regular" pitchFamily="2" charset="2"/>
              </a:rPr>
              <a:t>=</a:t>
            </a:r>
            <a:r>
              <a:rPr lang="en-US" altLang="en-US" dirty="0">
                <a:latin typeface="STIXGeneral-Regular" pitchFamily="2" charset="2"/>
              </a:rPr>
              <a:t> ½ </a:t>
            </a:r>
            <a:r>
              <a:rPr lang="en-US" altLang="en-US" dirty="0" err="1">
                <a:latin typeface="STIXGeneral-Italic" pitchFamily="2" charset="2"/>
              </a:rPr>
              <a:t>θ</a:t>
            </a:r>
            <a:r>
              <a:rPr lang="en-US" altLang="en-US" dirty="0">
                <a:latin typeface="STIXGeneral-Italic" pitchFamily="2" charset="2"/>
              </a:rPr>
              <a:t> r</a:t>
            </a:r>
            <a:r>
              <a:rPr lang="en-US" altLang="en-US" baseline="30000" dirty="0">
                <a:latin typeface="STIXGeneral-Regular" pitchFamily="2" charset="2"/>
              </a:rPr>
              <a:t>2</a:t>
            </a:r>
            <a:r>
              <a:rPr lang="en-US" dirty="0">
                <a:solidFill>
                  <a:srgbClr val="333333"/>
                </a:solidFill>
                <a:latin typeface="STIXGeneral-Regular" pitchFamily="2" charset="2"/>
              </a:rPr>
              <a:t>.</a:t>
            </a:r>
            <a:endParaRPr lang="en-US" dirty="0">
              <a:solidFill>
                <a:srgbClr val="333333"/>
              </a:solidFill>
              <a:latin typeface="Helvetica Neue" panose="02000503000000020004" pitchFamily="2" charset="0"/>
            </a:endParaRPr>
          </a:p>
        </p:txBody>
      </p:sp>
    </p:spTree>
    <p:extLst>
      <p:ext uri="{BB962C8B-B14F-4D97-AF65-F5344CB8AC3E}">
        <p14:creationId xmlns:p14="http://schemas.microsoft.com/office/powerpoint/2010/main" val="2120835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Finding the area of a sector </a:t>
            </a:r>
            <a:br>
              <a:rPr lang="en-US" dirty="0"/>
            </a:br>
            <a:r>
              <a:rPr lang="en-US" dirty="0"/>
              <a:t>of a circle example</a:t>
            </a:r>
          </a:p>
        </p:txBody>
      </p:sp>
      <p:pic>
        <p:nvPicPr>
          <p:cNvPr id="9" name="Picture 8"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6" name="Text Placeholder 6"/>
          <p:cNvSpPr txBox="1">
            <a:spLocks/>
          </p:cNvSpPr>
          <p:nvPr/>
        </p:nvSpPr>
        <p:spPr>
          <a:xfrm>
            <a:off x="457200" y="1392025"/>
            <a:ext cx="8062912" cy="1565779"/>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solidFill>
                  <a:srgbClr val="0070C0"/>
                </a:solidFill>
              </a:rPr>
              <a:t>Example </a:t>
            </a:r>
            <a:r>
              <a:rPr lang="en-US" sz="1600" b="1" dirty="0"/>
              <a:t>Finding the Area of a Sector</a:t>
            </a:r>
          </a:p>
          <a:p>
            <a:r>
              <a:rPr lang="en-US" sz="1600" dirty="0"/>
              <a:t>A sector of a circle with diameter 10 feet and an angle of 90°. Find the area of the sector.</a:t>
            </a:r>
          </a:p>
        </p:txBody>
      </p:sp>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3355433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Finding the area of a sector </a:t>
            </a:r>
            <a:br>
              <a:rPr lang="en-US" dirty="0"/>
            </a:br>
            <a:r>
              <a:rPr lang="en-US" dirty="0"/>
              <a:t>of a circle example 2</a:t>
            </a:r>
          </a:p>
        </p:txBody>
      </p:sp>
      <p:pic>
        <p:nvPicPr>
          <p:cNvPr id="9" name="Picture 8"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6" name="Text Placeholder 6"/>
          <p:cNvSpPr txBox="1">
            <a:spLocks/>
          </p:cNvSpPr>
          <p:nvPr/>
        </p:nvSpPr>
        <p:spPr>
          <a:xfrm>
            <a:off x="457200" y="1392025"/>
            <a:ext cx="8062912" cy="5027436"/>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solidFill>
                  <a:srgbClr val="0070C0"/>
                </a:solidFill>
              </a:rPr>
              <a:t>Example </a:t>
            </a:r>
            <a:r>
              <a:rPr lang="en-US" sz="1600" b="1" dirty="0"/>
              <a:t>Finding the Area of a Sector</a:t>
            </a:r>
          </a:p>
          <a:p>
            <a:r>
              <a:rPr lang="en-US" sz="1600" dirty="0"/>
              <a:t>An automatic lawn sprinkler sprays a distance of 20 feet while rotating 30 degrees, as shown in </a:t>
            </a:r>
            <a:r>
              <a:rPr lang="en-US" sz="1600" b="1" dirty="0"/>
              <a:t>Figure 23</a:t>
            </a:r>
            <a:r>
              <a:rPr lang="en-US" sz="1600" dirty="0"/>
              <a:t>. What is the area of the sector of grass the sprinkler waters?</a:t>
            </a:r>
          </a:p>
        </p:txBody>
      </p:sp>
      <p:pic>
        <p:nvPicPr>
          <p:cNvPr id="7" name="Picture 6" descr="&#10;Illustration of a 30-degree angle with a terminal and initial side with length of 20 fee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32232" y="2591293"/>
            <a:ext cx="2087880" cy="2628900"/>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344094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Finding the area of a sector </a:t>
            </a:r>
            <a:br>
              <a:rPr lang="en-US" dirty="0"/>
            </a:br>
            <a:r>
              <a:rPr lang="en-US" dirty="0"/>
              <a:t>of a circle try it</a:t>
            </a:r>
          </a:p>
        </p:txBody>
      </p:sp>
      <p:pic>
        <p:nvPicPr>
          <p:cNvPr id="9" name="Picture 8"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
        <p:nvSpPr>
          <p:cNvPr id="4" name="Rectangle 3">
            <a:extLst>
              <a:ext uri="{FF2B5EF4-FFF2-40B4-BE49-F238E27FC236}">
                <a16:creationId xmlns:a16="http://schemas.microsoft.com/office/drawing/2014/main" id="{3E98782E-4A69-2048-AB8A-B836BF09C95B}"/>
              </a:ext>
            </a:extLst>
          </p:cNvPr>
          <p:cNvSpPr/>
          <p:nvPr/>
        </p:nvSpPr>
        <p:spPr>
          <a:xfrm>
            <a:off x="457200" y="1074918"/>
            <a:ext cx="8379321" cy="1477328"/>
          </a:xfrm>
          <a:prstGeom prst="rect">
            <a:avLst/>
          </a:prstGeom>
        </p:spPr>
        <p:txBody>
          <a:bodyPr wrap="square">
            <a:spAutoFit/>
          </a:bodyPr>
          <a:lstStyle/>
          <a:p>
            <a:r>
              <a:rPr lang="en-US" dirty="0">
                <a:solidFill>
                  <a:srgbClr val="555555"/>
                </a:solidFill>
                <a:latin typeface="Helvetica Neue" panose="02000503000000020004" pitchFamily="2" charset="0"/>
              </a:rPr>
              <a:t>Try It:	In central pivot irrigation, a large irrigation pipe on wheels rotates around a center point. A farmer has a central pivot system with a radius of 400 meters. If water restrictions only allow her to water 150 thousand square meters a day, what angle should she set the system to cover? Write the answer in radian measure to two decimal places.</a:t>
            </a:r>
            <a:endParaRPr lang="en-US" dirty="0"/>
          </a:p>
        </p:txBody>
      </p:sp>
    </p:spTree>
    <p:extLst>
      <p:ext uri="{BB962C8B-B14F-4D97-AF65-F5344CB8AC3E}">
        <p14:creationId xmlns:p14="http://schemas.microsoft.com/office/powerpoint/2010/main" val="1094321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Angle definition</a:t>
            </a:r>
          </a:p>
        </p:txBody>
      </p:sp>
      <p:sp>
        <p:nvSpPr>
          <p:cNvPr id="7" name="Text Placeholder 6"/>
          <p:cNvSpPr>
            <a:spLocks noGrp="1"/>
          </p:cNvSpPr>
          <p:nvPr>
            <p:ph type="body" sz="quarter" idx="14"/>
          </p:nvPr>
        </p:nvSpPr>
        <p:spPr>
          <a:xfrm>
            <a:off x="457200" y="1220099"/>
            <a:ext cx="8062912" cy="1224521"/>
          </a:xfrm>
        </p:spPr>
        <p:txBody>
          <a:bodyPr>
            <a:normAutofit/>
          </a:bodyPr>
          <a:lstStyle/>
          <a:p>
            <a:r>
              <a:rPr lang="en-US" sz="1600" dirty="0"/>
              <a:t>Properly defining an angle first requires that we define a ray. A </a:t>
            </a:r>
            <a:r>
              <a:rPr lang="en-US" sz="1600" b="1" dirty="0"/>
              <a:t>ray </a:t>
            </a:r>
            <a:r>
              <a:rPr lang="en-US" sz="1600" dirty="0"/>
              <a:t>consists of one point on a line and all points extending in one direction from that point. The first point is called the endpoint of the ray. We can refer to a specific ray by stating its endpoint and any other point on it.</a:t>
            </a:r>
            <a:endParaRPr lang="en-US" sz="1200" dirty="0"/>
          </a:p>
        </p:txBody>
      </p:sp>
      <p:pic>
        <p:nvPicPr>
          <p:cNvPr id="4" name="Picture 3" descr="The ray in Figure can be named as ray EF, or in symbol form EF⟶." title="Ray E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4528" y="4731800"/>
            <a:ext cx="3160478" cy="1559893"/>
          </a:xfrm>
          <a:prstGeom prst="rect">
            <a:avLst/>
          </a:prstGeom>
        </p:spPr>
      </p:pic>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8" name="Picture 7" descr="Angles can be named using a point on each ray and the vertex, such as angle DEF, or in symbol form ∠DEF." title="Angle DE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15361" y="4586983"/>
            <a:ext cx="2460448" cy="1879682"/>
          </a:xfrm>
          <a:prstGeom prst="rect">
            <a:avLst/>
          </a:prstGeom>
        </p:spPr>
      </p:pic>
      <p:sp>
        <p:nvSpPr>
          <p:cNvPr id="2" name="Rectangle 1"/>
          <p:cNvSpPr/>
          <p:nvPr/>
        </p:nvSpPr>
        <p:spPr>
          <a:xfrm>
            <a:off x="457200" y="2487909"/>
            <a:ext cx="8062913" cy="1077218"/>
          </a:xfrm>
          <a:prstGeom prst="rect">
            <a:avLst/>
          </a:prstGeom>
        </p:spPr>
        <p:txBody>
          <a:bodyPr wrap="square">
            <a:spAutoFit/>
          </a:bodyPr>
          <a:lstStyle/>
          <a:p>
            <a:r>
              <a:rPr lang="en-US" sz="1600" dirty="0"/>
              <a:t>An </a:t>
            </a:r>
            <a:r>
              <a:rPr lang="en-US" sz="1600" b="1" dirty="0"/>
              <a:t>angle </a:t>
            </a:r>
            <a:r>
              <a:rPr lang="en-US" sz="1600" dirty="0"/>
              <a:t>is the union of two rays having a common endpoint. The endpoint is called the </a:t>
            </a:r>
            <a:r>
              <a:rPr lang="en-US" sz="1600" b="1" dirty="0"/>
              <a:t>vertex </a:t>
            </a:r>
            <a:r>
              <a:rPr lang="en-US" sz="1600" dirty="0"/>
              <a:t>of the angle, and the two rays are the sides of the angle. Angles can be named using a point on each ray and the vertex, such as angle </a:t>
            </a:r>
            <a:r>
              <a:rPr lang="en-US" sz="1600" i="1" dirty="0"/>
              <a:t>DEF</a:t>
            </a:r>
            <a:r>
              <a:rPr lang="en-US" sz="1600" dirty="0"/>
              <a:t>, or in symbol form ∠</a:t>
            </a:r>
            <a:r>
              <a:rPr lang="en-US" sz="1600" i="1" dirty="0"/>
              <a:t>DEF</a:t>
            </a:r>
            <a:r>
              <a:rPr lang="en-US" sz="1600" dirty="0"/>
              <a:t>.</a:t>
            </a:r>
          </a:p>
        </p:txBody>
      </p:sp>
      <p:pic>
        <p:nvPicPr>
          <p:cNvPr id="9" name="Picture 8" descr="Angle theta, shown as ∠θ" title="Angle theta"/>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35144" y="4655902"/>
            <a:ext cx="2349885" cy="162528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457201" y="3754876"/>
                <a:ext cx="8062912" cy="584775"/>
              </a:xfrm>
              <a:prstGeom prst="rect">
                <a:avLst/>
              </a:prstGeom>
            </p:spPr>
            <p:txBody>
              <a:bodyPr wrap="square">
                <a:spAutoFit/>
              </a:bodyPr>
              <a:lstStyle/>
              <a:p>
                <a:r>
                  <a:rPr lang="en-US" sz="1600" dirty="0"/>
                  <a:t>Greek letters are often used as variables for the measure of an angle. Angle theta, shown as </a:t>
                </a:r>
                <a14:m>
                  <m:oMath xmlns:m="http://schemas.openxmlformats.org/officeDocument/2006/math">
                    <m:r>
                      <a:rPr lang="en-US" sz="1600" i="1" dirty="0">
                        <a:latin typeface="Cambria Math" panose="02040503050406030204" pitchFamily="18" charset="0"/>
                      </a:rPr>
                      <m:t>∠ </m:t>
                    </m:r>
                    <m:r>
                      <a:rPr lang="en-US" sz="1600" i="1" dirty="0">
                        <a:latin typeface="Cambria Math" panose="02040503050406030204" pitchFamily="18" charset="0"/>
                      </a:rPr>
                      <m:t>𝜃</m:t>
                    </m:r>
                  </m:oMath>
                </a14:m>
                <a:r>
                  <a:rPr lang="en-US" sz="1600" dirty="0"/>
                  <a:t> below.</a:t>
                </a:r>
              </a:p>
            </p:txBody>
          </p:sp>
        </mc:Choice>
        <mc:Fallback xmlns="">
          <p:sp>
            <p:nvSpPr>
              <p:cNvPr id="3" name="Rectangle 2"/>
              <p:cNvSpPr>
                <a:spLocks noRot="1" noChangeAspect="1" noMove="1" noResize="1" noEditPoints="1" noAdjustHandles="1" noChangeArrowheads="1" noChangeShapeType="1" noTextEdit="1"/>
              </p:cNvSpPr>
              <p:nvPr/>
            </p:nvSpPr>
            <p:spPr>
              <a:xfrm>
                <a:off x="457201" y="3754876"/>
                <a:ext cx="8062912" cy="584775"/>
              </a:xfrm>
              <a:prstGeom prst="rect">
                <a:avLst/>
              </a:prstGeom>
              <a:blipFill>
                <a:blip r:embed="rId6"/>
                <a:stretch>
                  <a:fillRect l="-378" t="-3125" b="-12500"/>
                </a:stretch>
              </a:blipFill>
            </p:spPr>
            <p:txBody>
              <a:bodyPr/>
              <a:lstStyle/>
              <a:p>
                <a:r>
                  <a:rPr lang="en-US">
                    <a:noFill/>
                  </a:rPr>
                  <a:t> </a:t>
                </a:r>
              </a:p>
            </p:txBody>
          </p:sp>
        </mc:Fallback>
      </mc:AlternateContent>
      <p:sp>
        <p:nvSpPr>
          <p:cNvPr id="10" name="Footer Placeholder 9"/>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2443424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62558"/>
          </a:xfrm>
        </p:spPr>
        <p:txBody>
          <a:bodyPr>
            <a:noAutofit/>
          </a:bodyPr>
          <a:lstStyle/>
          <a:p>
            <a:r>
              <a:rPr lang="en-US" sz="2000" dirty="0"/>
              <a:t>linear and angular speed</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6FB0226-E861-3845-83D3-9C6A28AB1D21}"/>
                  </a:ext>
                </a:extLst>
              </p:cNvPr>
              <p:cNvSpPr/>
              <p:nvPr/>
            </p:nvSpPr>
            <p:spPr>
              <a:xfrm>
                <a:off x="443409" y="1276000"/>
                <a:ext cx="8393112" cy="5140638"/>
              </a:xfrm>
              <a:prstGeom prst="rect">
                <a:avLst/>
              </a:prstGeom>
            </p:spPr>
            <p:txBody>
              <a:bodyPr wrap="square">
                <a:spAutoFit/>
              </a:bodyPr>
              <a:lstStyle/>
              <a:p>
                <a:r>
                  <a:rPr lang="en-US" cap="all" dirty="0">
                    <a:solidFill>
                      <a:srgbClr val="555555"/>
                    </a:solidFill>
                  </a:rPr>
                  <a:t>ANGULAR AND LINEAR SPEED</a:t>
                </a:r>
              </a:p>
              <a:p>
                <a:r>
                  <a:rPr lang="en-US" dirty="0">
                    <a:solidFill>
                      <a:srgbClr val="555555"/>
                    </a:solidFill>
                  </a:rPr>
                  <a:t>As a point moves along a circle of radius </a:t>
                </a:r>
                <a:r>
                  <a:rPr lang="en-US" dirty="0">
                    <a:solidFill>
                      <a:srgbClr val="555555"/>
                    </a:solidFill>
                    <a:latin typeface="STIXGeneral-Italic" pitchFamily="2" charset="2"/>
                  </a:rPr>
                  <a:t>r</a:t>
                </a:r>
                <a:r>
                  <a:rPr lang="en-US" dirty="0">
                    <a:solidFill>
                      <a:srgbClr val="555555"/>
                    </a:solidFill>
                    <a:latin typeface="STIXGeneral-Regular" pitchFamily="2" charset="2"/>
                  </a:rPr>
                  <a:t>,</a:t>
                </a:r>
                <a:r>
                  <a:rPr lang="en-US" dirty="0">
                    <a:solidFill>
                      <a:srgbClr val="555555"/>
                    </a:solidFill>
                  </a:rPr>
                  <a:t> its </a:t>
                </a:r>
                <a:r>
                  <a:rPr lang="en-US" b="1" dirty="0">
                    <a:solidFill>
                      <a:srgbClr val="555555"/>
                    </a:solidFill>
                  </a:rPr>
                  <a:t>angular speed </a:t>
                </a:r>
                <a:r>
                  <a:rPr lang="en-US" dirty="0">
                    <a:solidFill>
                      <a:srgbClr val="555555"/>
                    </a:solidFill>
                  </a:rPr>
                  <a:t>,</a:t>
                </a:r>
                <a:r>
                  <a:rPr lang="el-GR" dirty="0">
                    <a:solidFill>
                      <a:srgbClr val="555555"/>
                    </a:solidFill>
                    <a:latin typeface="STIXGeneral-Italic" pitchFamily="2" charset="2"/>
                  </a:rPr>
                  <a:t>ω</a:t>
                </a:r>
                <a:r>
                  <a:rPr lang="el-GR" dirty="0">
                    <a:solidFill>
                      <a:srgbClr val="555555"/>
                    </a:solidFill>
                    <a:latin typeface="STIXGeneral-Regular" pitchFamily="2" charset="2"/>
                  </a:rPr>
                  <a:t>,</a:t>
                </a:r>
                <a:r>
                  <a:rPr lang="el-GR" dirty="0">
                    <a:solidFill>
                      <a:srgbClr val="555555"/>
                    </a:solidFill>
                  </a:rPr>
                  <a:t> </a:t>
                </a:r>
                <a:r>
                  <a:rPr lang="en-US" dirty="0">
                    <a:solidFill>
                      <a:srgbClr val="555555"/>
                    </a:solidFill>
                  </a:rPr>
                  <a:t>is the angular rotation </a:t>
                </a:r>
                <a:r>
                  <a:rPr lang="el-GR" dirty="0">
                    <a:solidFill>
                      <a:srgbClr val="555555"/>
                    </a:solidFill>
                    <a:latin typeface="STIXGeneral-Italic" pitchFamily="2" charset="2"/>
                  </a:rPr>
                  <a:t>θ</a:t>
                </a:r>
                <a:r>
                  <a:rPr lang="el-GR" dirty="0">
                    <a:solidFill>
                      <a:srgbClr val="555555"/>
                    </a:solidFill>
                  </a:rPr>
                  <a:t>  </a:t>
                </a:r>
                <a:r>
                  <a:rPr lang="en-US" dirty="0">
                    <a:solidFill>
                      <a:srgbClr val="555555"/>
                    </a:solidFill>
                  </a:rPr>
                  <a:t>per unit time, </a:t>
                </a:r>
                <a:r>
                  <a:rPr lang="en-US" dirty="0">
                    <a:solidFill>
                      <a:srgbClr val="555555"/>
                    </a:solidFill>
                    <a:latin typeface="STIXGeneral-Italic" pitchFamily="2" charset="2"/>
                  </a:rPr>
                  <a:t>t</a:t>
                </a:r>
                <a:r>
                  <a:rPr lang="en-US" dirty="0">
                    <a:solidFill>
                      <a:srgbClr val="555555"/>
                    </a:solidFill>
                    <a:latin typeface="STIXGeneral-Regular" pitchFamily="2" charset="2"/>
                  </a:rPr>
                  <a:t>.</a:t>
                </a:r>
                <a:r>
                  <a:rPr lang="en-US" dirty="0">
                    <a:solidFill>
                      <a:srgbClr val="555555"/>
                    </a:solidFill>
                  </a:rPr>
                  <a:t> </a:t>
                </a:r>
              </a:p>
              <a:p>
                <a:pPr algn="ctr"/>
                <a14:m>
                  <m:oMathPara xmlns:m="http://schemas.openxmlformats.org/officeDocument/2006/math">
                    <m:oMathParaPr>
                      <m:jc m:val="centerGroup"/>
                    </m:oMathParaPr>
                    <m:oMath xmlns:m="http://schemas.openxmlformats.org/officeDocument/2006/math">
                      <m:r>
                        <m:rPr>
                          <m:sty m:val="p"/>
                        </m:rPr>
                        <a:rPr lang="el-GR" b="0" i="1" smtClean="0">
                          <a:latin typeface="Cambria Math" panose="02040503050406030204" pitchFamily="18" charset="0"/>
                          <a:ea typeface="Cambria Math" panose="02040503050406030204" pitchFamily="18" charset="0"/>
                        </a:rPr>
                        <m:t>ω</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𝜃</m:t>
                          </m:r>
                        </m:num>
                        <m:den>
                          <m:r>
                            <a:rPr lang="en-US" b="0" i="1" smtClean="0">
                              <a:latin typeface="Cambria Math" panose="02040503050406030204" pitchFamily="18" charset="0"/>
                              <a:ea typeface="Cambria Math" panose="02040503050406030204" pitchFamily="18" charset="0"/>
                            </a:rPr>
                            <m:t>𝑡</m:t>
                          </m:r>
                        </m:den>
                      </m:f>
                    </m:oMath>
                  </m:oMathPara>
                </a14:m>
                <a:endParaRPr lang="en-US" dirty="0"/>
              </a:p>
              <a:p>
                <a:endParaRPr lang="en-US" dirty="0">
                  <a:solidFill>
                    <a:srgbClr val="555555"/>
                  </a:solidFill>
                </a:endParaRPr>
              </a:p>
              <a:p>
                <a:r>
                  <a:rPr lang="en-US" dirty="0">
                    <a:solidFill>
                      <a:srgbClr val="555555"/>
                    </a:solidFill>
                  </a:rPr>
                  <a:t>The </a:t>
                </a:r>
                <a:r>
                  <a:rPr lang="en-US" b="1" dirty="0">
                    <a:solidFill>
                      <a:srgbClr val="555555"/>
                    </a:solidFill>
                  </a:rPr>
                  <a:t>linear speed</a:t>
                </a:r>
                <a:r>
                  <a:rPr lang="en-US" dirty="0">
                    <a:solidFill>
                      <a:srgbClr val="555555"/>
                    </a:solidFill>
                  </a:rPr>
                  <a:t>, </a:t>
                </a:r>
                <a:r>
                  <a:rPr lang="en-US" dirty="0">
                    <a:solidFill>
                      <a:srgbClr val="555555"/>
                    </a:solidFill>
                    <a:latin typeface="STIXGeneral-Italic" pitchFamily="2" charset="2"/>
                  </a:rPr>
                  <a:t>v</a:t>
                </a:r>
                <a:r>
                  <a:rPr lang="en-US" dirty="0">
                    <a:solidFill>
                      <a:srgbClr val="555555"/>
                    </a:solidFill>
                  </a:rPr>
                  <a:t>, of the point can be found as the distance traveled, arc length </a:t>
                </a:r>
                <a:r>
                  <a:rPr lang="en-US" dirty="0">
                    <a:solidFill>
                      <a:srgbClr val="555555"/>
                    </a:solidFill>
                    <a:latin typeface="STIXGeneral-Italic" pitchFamily="2" charset="2"/>
                  </a:rPr>
                  <a:t>s</a:t>
                </a:r>
                <a:r>
                  <a:rPr lang="en-US" dirty="0">
                    <a:solidFill>
                      <a:srgbClr val="555555"/>
                    </a:solidFill>
                    <a:latin typeface="STIXGeneral-Regular" pitchFamily="2" charset="2"/>
                  </a:rPr>
                  <a:t>,</a:t>
                </a:r>
                <a:r>
                  <a:rPr lang="en-US" dirty="0">
                    <a:solidFill>
                      <a:srgbClr val="555555"/>
                    </a:solidFill>
                  </a:rPr>
                  <a:t> per unit time, </a:t>
                </a:r>
                <a:r>
                  <a:rPr lang="en-US" dirty="0">
                    <a:solidFill>
                      <a:srgbClr val="555555"/>
                    </a:solidFill>
                    <a:latin typeface="STIXGeneral-Italic" pitchFamily="2" charset="2"/>
                  </a:rPr>
                  <a:t>t</a:t>
                </a:r>
                <a:r>
                  <a:rPr lang="en-US" dirty="0">
                    <a:solidFill>
                      <a:srgbClr val="555555"/>
                    </a:solidFill>
                    <a:latin typeface="STIXGeneral-Regular" pitchFamily="2" charset="2"/>
                  </a:rPr>
                  <a:t>.</a:t>
                </a:r>
                <a:r>
                  <a:rPr lang="en-US" dirty="0">
                    <a:solidFill>
                      <a:srgbClr val="555555"/>
                    </a:solidFill>
                  </a:rPr>
                  <a:t> </a:t>
                </a:r>
              </a:p>
              <a:p>
                <a:pPr algn="ctr"/>
                <a:r>
                  <a:rPr lang="en-US" dirty="0">
                    <a:latin typeface="STIXGeneral-Italic" pitchFamily="2" charset="2"/>
                  </a:rPr>
                  <a:t>v </a:t>
                </a:r>
                <a:r>
                  <a:rPr lang="en-US" dirty="0">
                    <a:latin typeface="STIXGeneral-Regular" pitchFamily="2" charset="2"/>
                  </a:rPr>
                  <a:t>= </a:t>
                </a:r>
                <a14:m>
                  <m:oMath xmlns:m="http://schemas.openxmlformats.org/officeDocument/2006/math">
                    <m:f>
                      <m:fPr>
                        <m:ctrlPr>
                          <a:rPr lang="en-US" i="1" dirty="0" smtClean="0">
                            <a:latin typeface="Cambria Math" panose="02040503050406030204" pitchFamily="18" charset="0"/>
                          </a:rPr>
                        </m:ctrlPr>
                      </m:fPr>
                      <m:num>
                        <m:r>
                          <a:rPr lang="en-US" b="0" i="1" dirty="0" smtClean="0">
                            <a:latin typeface="Cambria Math" panose="02040503050406030204" pitchFamily="18" charset="0"/>
                          </a:rPr>
                          <m:t>𝑠</m:t>
                        </m:r>
                      </m:num>
                      <m:den>
                        <m:r>
                          <a:rPr lang="en-US" b="0" i="1" dirty="0" smtClean="0">
                            <a:latin typeface="Cambria Math" panose="02040503050406030204" pitchFamily="18" charset="0"/>
                          </a:rPr>
                          <m:t>𝑡</m:t>
                        </m:r>
                      </m:den>
                    </m:f>
                  </m:oMath>
                </a14:m>
                <a:endParaRPr lang="en-US" dirty="0"/>
              </a:p>
              <a:p>
                <a:endParaRPr lang="en-US" dirty="0">
                  <a:solidFill>
                    <a:srgbClr val="555555"/>
                  </a:solidFill>
                </a:endParaRPr>
              </a:p>
              <a:p>
                <a:r>
                  <a:rPr lang="en-US" dirty="0">
                    <a:solidFill>
                      <a:srgbClr val="555555"/>
                    </a:solidFill>
                  </a:rPr>
                  <a:t>When the angular speed is measured in radians per unit time, linear speed and angular speed are related by the equation</a:t>
                </a:r>
              </a:p>
              <a:p>
                <a:pPr algn="ctr"/>
                <a:r>
                  <a:rPr lang="en-US" dirty="0">
                    <a:latin typeface="STIXGeneral-Italic" pitchFamily="2" charset="2"/>
                  </a:rPr>
                  <a:t>v </a:t>
                </a:r>
                <a:r>
                  <a:rPr lang="en-US" dirty="0">
                    <a:latin typeface="STIXGeneral-Regular" pitchFamily="2" charset="2"/>
                  </a:rPr>
                  <a:t>= </a:t>
                </a:r>
                <a:r>
                  <a:rPr lang="en-US" dirty="0">
                    <a:latin typeface="STIXGeneral-Italic" pitchFamily="2" charset="2"/>
                  </a:rPr>
                  <a:t>r </a:t>
                </a:r>
                <a:r>
                  <a:rPr lang="el-GR" dirty="0">
                    <a:latin typeface="STIXGeneral-Italic" pitchFamily="2" charset="2"/>
                  </a:rPr>
                  <a:t>ω</a:t>
                </a:r>
                <a:endParaRPr lang="el-GR" dirty="0"/>
              </a:p>
              <a:p>
                <a:endParaRPr lang="en-US" dirty="0">
                  <a:solidFill>
                    <a:srgbClr val="555555"/>
                  </a:solidFill>
                </a:endParaRPr>
              </a:p>
              <a:p>
                <a:r>
                  <a:rPr lang="en-US" dirty="0">
                    <a:solidFill>
                      <a:srgbClr val="555555"/>
                    </a:solidFill>
                  </a:rPr>
                  <a:t>This equation states that the angular speed in radians, </a:t>
                </a:r>
                <a:r>
                  <a:rPr lang="el-GR" dirty="0">
                    <a:solidFill>
                      <a:srgbClr val="555555"/>
                    </a:solidFill>
                    <a:latin typeface="STIXGeneral-Italic" pitchFamily="2" charset="2"/>
                  </a:rPr>
                  <a:t>ω</a:t>
                </a:r>
                <a:r>
                  <a:rPr lang="el-GR" dirty="0">
                    <a:solidFill>
                      <a:srgbClr val="555555"/>
                    </a:solidFill>
                    <a:latin typeface="STIXGeneral-Regular" pitchFamily="2" charset="2"/>
                  </a:rPr>
                  <a:t>,</a:t>
                </a:r>
                <a:r>
                  <a:rPr lang="el-GR" dirty="0">
                    <a:solidFill>
                      <a:srgbClr val="555555"/>
                    </a:solidFill>
                  </a:rPr>
                  <a:t> </a:t>
                </a:r>
                <a:r>
                  <a:rPr lang="en-US" dirty="0">
                    <a:solidFill>
                      <a:srgbClr val="555555"/>
                    </a:solidFill>
                  </a:rPr>
                  <a:t>representing the amount of rotation occurring in a unit of time, can be multiplied by the radius </a:t>
                </a:r>
                <a:r>
                  <a:rPr lang="en-US" dirty="0">
                    <a:solidFill>
                      <a:srgbClr val="555555"/>
                    </a:solidFill>
                    <a:latin typeface="STIXGeneral-Italic" pitchFamily="2" charset="2"/>
                  </a:rPr>
                  <a:t>r</a:t>
                </a:r>
                <a:r>
                  <a:rPr lang="en-US" dirty="0">
                    <a:solidFill>
                      <a:srgbClr val="555555"/>
                    </a:solidFill>
                  </a:rPr>
                  <a:t> r to calculate the total arc length traveled in a unit of time, which is the definition of linear speed.</a:t>
                </a:r>
                <a:endParaRPr lang="en-US" dirty="0">
                  <a:solidFill>
                    <a:srgbClr val="555555"/>
                  </a:solidFill>
                  <a:effectLst/>
                </a:endParaRPr>
              </a:p>
            </p:txBody>
          </p:sp>
        </mc:Choice>
        <mc:Fallback xmlns="">
          <p:sp>
            <p:nvSpPr>
              <p:cNvPr id="4" name="Rectangle 3">
                <a:extLst>
                  <a:ext uri="{FF2B5EF4-FFF2-40B4-BE49-F238E27FC236}">
                    <a16:creationId xmlns:a16="http://schemas.microsoft.com/office/drawing/2014/main" id="{66FB0226-E861-3845-83D3-9C6A28AB1D21}"/>
                  </a:ext>
                </a:extLst>
              </p:cNvPr>
              <p:cNvSpPr>
                <a:spLocks noRot="1" noChangeAspect="1" noMove="1" noResize="1" noEditPoints="1" noAdjustHandles="1" noChangeArrowheads="1" noChangeShapeType="1" noTextEdit="1"/>
              </p:cNvSpPr>
              <p:nvPr/>
            </p:nvSpPr>
            <p:spPr>
              <a:xfrm>
                <a:off x="443409" y="1276000"/>
                <a:ext cx="8393112" cy="5140638"/>
              </a:xfrm>
              <a:prstGeom prst="rect">
                <a:avLst/>
              </a:prstGeom>
              <a:blipFill>
                <a:blip r:embed="rId3"/>
                <a:stretch>
                  <a:fillRect l="-604" t="-246" r="-906" b="-985"/>
                </a:stretch>
              </a:blipFill>
            </p:spPr>
            <p:txBody>
              <a:bodyPr/>
              <a:lstStyle/>
              <a:p>
                <a:r>
                  <a:rPr lang="en-US">
                    <a:noFill/>
                  </a:rPr>
                  <a:t> </a:t>
                </a:r>
              </a:p>
            </p:txBody>
          </p:sp>
        </mc:Fallback>
      </mc:AlternateContent>
    </p:spTree>
    <p:extLst>
      <p:ext uri="{BB962C8B-B14F-4D97-AF65-F5344CB8AC3E}">
        <p14:creationId xmlns:p14="http://schemas.microsoft.com/office/powerpoint/2010/main" val="4273737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62558"/>
          </a:xfrm>
        </p:spPr>
        <p:txBody>
          <a:bodyPr>
            <a:noAutofit/>
          </a:bodyPr>
          <a:lstStyle/>
          <a:p>
            <a:r>
              <a:rPr lang="en-US" sz="2000" dirty="0"/>
              <a:t>Use linear and angular speed to describe </a:t>
            </a:r>
            <a:br>
              <a:rPr lang="en-US" sz="2000" dirty="0"/>
            </a:br>
            <a:r>
              <a:rPr lang="en-US" sz="2000" dirty="0"/>
              <a:t>motion on a circular path</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2AD29090-16E6-1C4E-8A60-AD56BB3D1FCD}"/>
                  </a:ext>
                </a:extLst>
              </p:cNvPr>
              <p:cNvSpPr/>
              <p:nvPr/>
            </p:nvSpPr>
            <p:spPr>
              <a:xfrm>
                <a:off x="457200" y="1346349"/>
                <a:ext cx="8211570" cy="1606465"/>
              </a:xfrm>
              <a:prstGeom prst="rect">
                <a:avLst/>
              </a:prstGeom>
            </p:spPr>
            <p:txBody>
              <a:bodyPr wrap="square">
                <a:spAutoFit/>
              </a:bodyPr>
              <a:lstStyle/>
              <a:p>
                <a:r>
                  <a:rPr lang="en-US" b="1" dirty="0">
                    <a:solidFill>
                      <a:srgbClr val="555555"/>
                    </a:solidFill>
                    <a:latin typeface="Helvetica Neue" panose="02000503000000020004" pitchFamily="2" charset="0"/>
                  </a:rPr>
                  <a:t>Given the amount of angle rotation and the time elapsed, calculate the angular speed.</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If necessary, convert the angle measure to radians.</a:t>
                </a:r>
              </a:p>
              <a:p>
                <a:pPr marL="342900" indent="-342900">
                  <a:buFont typeface="+mj-lt"/>
                  <a:buAutoNum type="arabicPeriod"/>
                </a:pPr>
                <a:r>
                  <a:rPr lang="en-US" dirty="0">
                    <a:solidFill>
                      <a:srgbClr val="333333"/>
                    </a:solidFill>
                    <a:latin typeface="Helvetica Neue" panose="02000503000000020004" pitchFamily="2" charset="0"/>
                  </a:rPr>
                  <a:t>Divide the angle in radians by the number of time units elapsed: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𝜃</m:t>
                        </m:r>
                      </m:num>
                      <m:den>
                        <m:r>
                          <a:rPr lang="en-US" i="1">
                            <a:latin typeface="Cambria Math" panose="02040503050406030204" pitchFamily="18" charset="0"/>
                            <a:ea typeface="Cambria Math" panose="02040503050406030204" pitchFamily="18" charset="0"/>
                          </a:rPr>
                          <m:t>𝑡</m:t>
                        </m:r>
                      </m:den>
                    </m:f>
                  </m:oMath>
                </a14:m>
                <a:r>
                  <a:rPr lang="en-US"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The resulting speed will be in radians per time unit.</a:t>
                </a:r>
                <a:endParaRPr lang="en-US" b="0" i="0" u="none" strike="noStrike" dirty="0">
                  <a:solidFill>
                    <a:srgbClr val="333333"/>
                  </a:solidFill>
                  <a:effectLst/>
                  <a:latin typeface="Helvetica Neue" panose="02000503000000020004" pitchFamily="2" charset="0"/>
                </a:endParaRPr>
              </a:p>
            </p:txBody>
          </p:sp>
        </mc:Choice>
        <mc:Fallback xmlns="">
          <p:sp>
            <p:nvSpPr>
              <p:cNvPr id="3" name="Rectangle 2">
                <a:extLst>
                  <a:ext uri="{FF2B5EF4-FFF2-40B4-BE49-F238E27FC236}">
                    <a16:creationId xmlns:a16="http://schemas.microsoft.com/office/drawing/2014/main" id="{2AD29090-16E6-1C4E-8A60-AD56BB3D1FCD}"/>
                  </a:ext>
                </a:extLst>
              </p:cNvPr>
              <p:cNvSpPr>
                <a:spLocks noRot="1" noChangeAspect="1" noMove="1" noResize="1" noEditPoints="1" noAdjustHandles="1" noChangeArrowheads="1" noChangeShapeType="1" noTextEdit="1"/>
              </p:cNvSpPr>
              <p:nvPr/>
            </p:nvSpPr>
            <p:spPr>
              <a:xfrm>
                <a:off x="457200" y="1346349"/>
                <a:ext cx="8211570" cy="1606465"/>
              </a:xfrm>
              <a:prstGeom prst="rect">
                <a:avLst/>
              </a:prstGeom>
              <a:blipFill>
                <a:blip r:embed="rId3"/>
                <a:stretch>
                  <a:fillRect l="-618" t="-1563" b="-4688"/>
                </a:stretch>
              </a:blipFill>
            </p:spPr>
            <p:txBody>
              <a:bodyPr/>
              <a:lstStyle/>
              <a:p>
                <a:r>
                  <a:rPr lang="en-US">
                    <a:noFill/>
                  </a:rPr>
                  <a:t> </a:t>
                </a:r>
              </a:p>
            </p:txBody>
          </p:sp>
        </mc:Fallback>
      </mc:AlternateContent>
    </p:spTree>
    <p:extLst>
      <p:ext uri="{BB962C8B-B14F-4D97-AF65-F5344CB8AC3E}">
        <p14:creationId xmlns:p14="http://schemas.microsoft.com/office/powerpoint/2010/main" val="3851241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62558"/>
          </a:xfrm>
        </p:spPr>
        <p:txBody>
          <a:bodyPr>
            <a:noAutofit/>
          </a:bodyPr>
          <a:lstStyle/>
          <a:p>
            <a:r>
              <a:rPr lang="en-US" sz="2000" dirty="0"/>
              <a:t>Use linear and angular speed to describe </a:t>
            </a:r>
            <a:br>
              <a:rPr lang="en-US" sz="2000" dirty="0"/>
            </a:br>
            <a:r>
              <a:rPr lang="en-US" sz="2000" dirty="0"/>
              <a:t>motion on a circular path example</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7" name="Text Placeholder 6"/>
          <p:cNvSpPr txBox="1">
            <a:spLocks/>
          </p:cNvSpPr>
          <p:nvPr/>
        </p:nvSpPr>
        <p:spPr>
          <a:xfrm>
            <a:off x="457200" y="1324948"/>
            <a:ext cx="8062912" cy="1045028"/>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solidFill>
                  <a:srgbClr val="0070C0"/>
                </a:solidFill>
              </a:rPr>
              <a:t>Example</a:t>
            </a:r>
            <a:r>
              <a:rPr lang="en-US" sz="1600" dirty="0">
                <a:solidFill>
                  <a:schemeClr val="tx1"/>
                </a:solidFill>
              </a:rPr>
              <a:t> </a:t>
            </a:r>
            <a:r>
              <a:rPr lang="en-US" sz="1600" b="1" dirty="0"/>
              <a:t>Finding Angular Speed</a:t>
            </a:r>
          </a:p>
          <a:p>
            <a:r>
              <a:rPr lang="en-US" sz="1600" dirty="0"/>
              <a:t>A water wheel, shown in </a:t>
            </a:r>
            <a:r>
              <a:rPr lang="en-US" sz="1600" b="1" dirty="0"/>
              <a:t>Figure 24</a:t>
            </a:r>
            <a:r>
              <a:rPr lang="en-US" sz="1600" dirty="0"/>
              <a:t>, completes 1 rotation every 5 seconds. Find the angular speed in radians per second.</a:t>
            </a:r>
          </a:p>
        </p:txBody>
      </p:sp>
      <p:pic>
        <p:nvPicPr>
          <p:cNvPr id="8" name="Picture Placeholder 1" descr="&#10;Illustration of a water wheel. "/>
          <p:cNvPicPr>
            <a:picLocks noGrp="1" noChangeAspect="1"/>
          </p:cNvPicPr>
          <p:nvPr>
            <p:ph type="pic" sz="quarter" idx="13"/>
          </p:nvPr>
        </p:nvPicPr>
        <p:blipFill rotWithShape="1">
          <a:blip r:embed="rId3" cstate="email">
            <a:extLst>
              <a:ext uri="{28A0092B-C50C-407E-A947-70E740481C1C}">
                <a14:useLocalDpi xmlns:a14="http://schemas.microsoft.com/office/drawing/2010/main" val="0"/>
              </a:ext>
            </a:extLst>
          </a:blip>
          <a:srcRect l="84" r="-4299"/>
          <a:stretch/>
        </p:blipFill>
        <p:spPr>
          <a:xfrm>
            <a:off x="4833256" y="2295331"/>
            <a:ext cx="3601156" cy="2547257"/>
          </a:xfr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306251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62558"/>
          </a:xfrm>
        </p:spPr>
        <p:txBody>
          <a:bodyPr>
            <a:noAutofit/>
          </a:bodyPr>
          <a:lstStyle/>
          <a:p>
            <a:r>
              <a:rPr lang="en-US" sz="2000" dirty="0"/>
              <a:t>Use linear and angular speed to describe </a:t>
            </a:r>
            <a:br>
              <a:rPr lang="en-US" sz="2000" dirty="0"/>
            </a:br>
            <a:r>
              <a:rPr lang="en-US" sz="2000" dirty="0"/>
              <a:t>motion on a circular path try it</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
        <p:nvSpPr>
          <p:cNvPr id="3" name="Rectangle 2">
            <a:extLst>
              <a:ext uri="{FF2B5EF4-FFF2-40B4-BE49-F238E27FC236}">
                <a16:creationId xmlns:a16="http://schemas.microsoft.com/office/drawing/2014/main" id="{D8AA0F9E-A626-9E4D-AE11-0A78D8C4A7C2}"/>
              </a:ext>
            </a:extLst>
          </p:cNvPr>
          <p:cNvSpPr/>
          <p:nvPr/>
        </p:nvSpPr>
        <p:spPr>
          <a:xfrm>
            <a:off x="457199" y="1224889"/>
            <a:ext cx="8379321" cy="646331"/>
          </a:xfrm>
          <a:prstGeom prst="rect">
            <a:avLst/>
          </a:prstGeom>
        </p:spPr>
        <p:txBody>
          <a:bodyPr wrap="square">
            <a:spAutoFit/>
          </a:bodyPr>
          <a:lstStyle/>
          <a:p>
            <a:r>
              <a:rPr lang="en-US" dirty="0">
                <a:solidFill>
                  <a:srgbClr val="555555"/>
                </a:solidFill>
                <a:latin typeface="Helvetica Neue" panose="02000503000000020004" pitchFamily="2" charset="0"/>
              </a:rPr>
              <a:t>Try It:	An old vinyl record is played on a turntable rotating clockwise at a rate of 45 rotations per minute. Find the angular speed in radians per second.</a:t>
            </a:r>
            <a:endParaRPr lang="en-US" dirty="0"/>
          </a:p>
        </p:txBody>
      </p:sp>
    </p:spTree>
    <p:extLst>
      <p:ext uri="{BB962C8B-B14F-4D97-AF65-F5344CB8AC3E}">
        <p14:creationId xmlns:p14="http://schemas.microsoft.com/office/powerpoint/2010/main" val="3587481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62558"/>
          </a:xfrm>
        </p:spPr>
        <p:txBody>
          <a:bodyPr>
            <a:noAutofit/>
          </a:bodyPr>
          <a:lstStyle/>
          <a:p>
            <a:r>
              <a:rPr lang="en-US" sz="2000" dirty="0"/>
              <a:t>Use linear and angular speed to describe </a:t>
            </a:r>
            <a:br>
              <a:rPr lang="en-US" sz="2000" dirty="0"/>
            </a:br>
            <a:r>
              <a:rPr lang="en-US" sz="2000" dirty="0"/>
              <a:t>motion on a circular path (2)</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6F1F512E-AC8E-034D-AC08-96D0132B934C}"/>
                  </a:ext>
                </a:extLst>
              </p:cNvPr>
              <p:cNvSpPr/>
              <p:nvPr/>
            </p:nvSpPr>
            <p:spPr>
              <a:xfrm>
                <a:off x="457200" y="1117251"/>
                <a:ext cx="8243912" cy="3268459"/>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the radius of a circle, an angle of rotation, and a length of elapsed time, determine the linear speed.</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Convert the total rotation to radians if necessary.</a:t>
                </a:r>
              </a:p>
              <a:p>
                <a:pPr marL="342900" indent="-342900">
                  <a:buFont typeface="+mj-lt"/>
                  <a:buAutoNum type="arabicPeriod"/>
                </a:pPr>
                <a:r>
                  <a:rPr lang="en-US" dirty="0">
                    <a:solidFill>
                      <a:srgbClr val="333333"/>
                    </a:solidFill>
                    <a:latin typeface="Helvetica Neue" panose="02000503000000020004" pitchFamily="2" charset="0"/>
                  </a:rPr>
                  <a:t>Divide the total rotation in radians by the elapsed time to find the angular speed: apply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𝜃</m:t>
                        </m:r>
                      </m:num>
                      <m:den>
                        <m:r>
                          <a:rPr lang="en-US" i="1">
                            <a:latin typeface="Cambria Math" panose="02040503050406030204" pitchFamily="18" charset="0"/>
                            <a:ea typeface="Cambria Math" panose="02040503050406030204" pitchFamily="18" charset="0"/>
                          </a:rPr>
                          <m:t>𝑡</m:t>
                        </m:r>
                      </m:den>
                    </m:f>
                  </m:oMath>
                </a14:m>
                <a:r>
                  <a:rPr lang="en-US"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Multiply the angular speed by the length of the radius to find the linear speed, expressed in terms of the length unit used for the radius and the time unit used for the elapsed time: apply </a:t>
                </a:r>
                <a:r>
                  <a:rPr lang="en-US" dirty="0">
                    <a:solidFill>
                      <a:srgbClr val="333333"/>
                    </a:solidFill>
                    <a:latin typeface="STIXGeneral-Italic" pitchFamily="2" charset="2"/>
                  </a:rPr>
                  <a:t>v </a:t>
                </a:r>
                <a:r>
                  <a:rPr lang="en-US" dirty="0">
                    <a:solidFill>
                      <a:srgbClr val="333333"/>
                    </a:solidFill>
                    <a:latin typeface="STIXGeneral-Regular" pitchFamily="2" charset="2"/>
                  </a:rPr>
                  <a:t>= </a:t>
                </a:r>
                <a:r>
                  <a:rPr lang="en-US" dirty="0">
                    <a:solidFill>
                      <a:srgbClr val="333333"/>
                    </a:solidFill>
                    <a:latin typeface="STIXGeneral-Italic" pitchFamily="2" charset="2"/>
                  </a:rPr>
                  <a:t>r</a:t>
                </a:r>
                <a:r>
                  <a:rPr lang="el-GR" dirty="0">
                    <a:solidFill>
                      <a:srgbClr val="333333"/>
                    </a:solidFill>
                    <a:latin typeface="STIXGeneral-Italic" pitchFamily="2" charset="2"/>
                  </a:rPr>
                  <a:t>ω</a:t>
                </a:r>
                <a:r>
                  <a:rPr lang="el-GR" dirty="0">
                    <a:solidFill>
                      <a:srgbClr val="333333"/>
                    </a:solidFill>
                    <a:latin typeface="STIXGeneral-Regular" pitchFamily="2" charset="2"/>
                  </a:rPr>
                  <a:t>.</a:t>
                </a:r>
                <a:endParaRPr lang="el-GR" dirty="0">
                  <a:solidFill>
                    <a:srgbClr val="333333"/>
                  </a:solidFill>
                  <a:latin typeface="Helvetica Neue" panose="02000503000000020004" pitchFamily="2" charset="0"/>
                </a:endParaRPr>
              </a:p>
              <a:p>
                <a:br>
                  <a:rPr lang="el-GR" dirty="0"/>
                </a:br>
                <a:endParaRPr lang="en-US" dirty="0"/>
              </a:p>
            </p:txBody>
          </p:sp>
        </mc:Choice>
        <mc:Fallback xmlns="">
          <p:sp>
            <p:nvSpPr>
              <p:cNvPr id="3" name="Rectangle 2">
                <a:extLst>
                  <a:ext uri="{FF2B5EF4-FFF2-40B4-BE49-F238E27FC236}">
                    <a16:creationId xmlns:a16="http://schemas.microsoft.com/office/drawing/2014/main" id="{6F1F512E-AC8E-034D-AC08-96D0132B934C}"/>
                  </a:ext>
                </a:extLst>
              </p:cNvPr>
              <p:cNvSpPr>
                <a:spLocks noRot="1" noChangeAspect="1" noMove="1" noResize="1" noEditPoints="1" noAdjustHandles="1" noChangeArrowheads="1" noChangeShapeType="1" noTextEdit="1"/>
              </p:cNvSpPr>
              <p:nvPr/>
            </p:nvSpPr>
            <p:spPr>
              <a:xfrm>
                <a:off x="457200" y="1117251"/>
                <a:ext cx="8243912" cy="3268459"/>
              </a:xfrm>
              <a:prstGeom prst="rect">
                <a:avLst/>
              </a:prstGeom>
              <a:blipFill>
                <a:blip r:embed="rId3"/>
                <a:stretch>
                  <a:fillRect l="-616" t="-775"/>
                </a:stretch>
              </a:blipFill>
            </p:spPr>
            <p:txBody>
              <a:bodyPr/>
              <a:lstStyle/>
              <a:p>
                <a:r>
                  <a:rPr lang="en-US">
                    <a:noFill/>
                  </a:rPr>
                  <a:t> </a:t>
                </a:r>
              </a:p>
            </p:txBody>
          </p:sp>
        </mc:Fallback>
      </mc:AlternateContent>
    </p:spTree>
    <p:extLst>
      <p:ext uri="{BB962C8B-B14F-4D97-AF65-F5344CB8AC3E}">
        <p14:creationId xmlns:p14="http://schemas.microsoft.com/office/powerpoint/2010/main" val="2812826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62558"/>
          </a:xfrm>
        </p:spPr>
        <p:txBody>
          <a:bodyPr>
            <a:noAutofit/>
          </a:bodyPr>
          <a:lstStyle/>
          <a:p>
            <a:r>
              <a:rPr lang="en-US" sz="2000" dirty="0"/>
              <a:t>Use linear and angular speed to describe </a:t>
            </a:r>
            <a:br>
              <a:rPr lang="en-US" sz="2000" dirty="0"/>
            </a:br>
            <a:r>
              <a:rPr lang="en-US" sz="2000" dirty="0"/>
              <a:t>motion on a circular path example 2</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10" name="Text Placeholder 6"/>
          <p:cNvSpPr txBox="1">
            <a:spLocks/>
          </p:cNvSpPr>
          <p:nvPr/>
        </p:nvSpPr>
        <p:spPr>
          <a:xfrm>
            <a:off x="457200" y="1306286"/>
            <a:ext cx="8062912" cy="1287624"/>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solidFill>
                  <a:srgbClr val="0070C0"/>
                </a:solidFill>
              </a:rPr>
              <a:t>Example </a:t>
            </a:r>
            <a:r>
              <a:rPr lang="en-US" sz="1600" b="1" dirty="0">
                <a:solidFill>
                  <a:schemeClr val="tx1"/>
                </a:solidFill>
              </a:rPr>
              <a:t>Finding a Linear Speed</a:t>
            </a:r>
          </a:p>
          <a:p>
            <a:r>
              <a:rPr lang="en-US" sz="1600" dirty="0"/>
              <a:t>A bicycle has wheels 28 inches in diameter. A tachometer determines the wheels are rotating at 180 RPM (revolutions per minute). Find the speed the bicycle is traveling down the road.</a:t>
            </a:r>
          </a:p>
        </p:txBody>
      </p:sp>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30330282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62558"/>
          </a:xfrm>
        </p:spPr>
        <p:txBody>
          <a:bodyPr>
            <a:noAutofit/>
          </a:bodyPr>
          <a:lstStyle/>
          <a:p>
            <a:r>
              <a:rPr lang="en-US" sz="2000" dirty="0"/>
              <a:t>Use linear and angular speed to describe </a:t>
            </a:r>
            <a:br>
              <a:rPr lang="en-US" sz="2000" dirty="0"/>
            </a:br>
            <a:r>
              <a:rPr lang="en-US" sz="2000" dirty="0"/>
              <a:t>motion on a circular path try it 2</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
        <p:nvSpPr>
          <p:cNvPr id="4" name="Rectangle 3">
            <a:extLst>
              <a:ext uri="{FF2B5EF4-FFF2-40B4-BE49-F238E27FC236}">
                <a16:creationId xmlns:a16="http://schemas.microsoft.com/office/drawing/2014/main" id="{A3A2C990-300E-4141-9A57-0D6E12B923DF}"/>
              </a:ext>
            </a:extLst>
          </p:cNvPr>
          <p:cNvSpPr/>
          <p:nvPr/>
        </p:nvSpPr>
        <p:spPr>
          <a:xfrm>
            <a:off x="457200" y="1251280"/>
            <a:ext cx="8062912" cy="923330"/>
          </a:xfrm>
          <a:prstGeom prst="rect">
            <a:avLst/>
          </a:prstGeom>
        </p:spPr>
        <p:txBody>
          <a:bodyPr wrap="square">
            <a:spAutoFit/>
          </a:bodyPr>
          <a:lstStyle/>
          <a:p>
            <a:r>
              <a:rPr lang="en-US" dirty="0">
                <a:solidFill>
                  <a:srgbClr val="555555"/>
                </a:solidFill>
                <a:latin typeface="Helvetica Neue" panose="02000503000000020004" pitchFamily="2" charset="0"/>
              </a:rPr>
              <a:t>Try It:	A satellite is rotating around Earth at 0.25 radian per hour at an altitude of 242 km above Earth. If the radius of Earth is 6378 kilometers, find the linear speed of the satellite in kilometers per hour.</a:t>
            </a:r>
            <a:endParaRPr lang="en-US" dirty="0"/>
          </a:p>
        </p:txBody>
      </p:sp>
    </p:spTree>
    <p:extLst>
      <p:ext uri="{BB962C8B-B14F-4D97-AF65-F5344CB8AC3E}">
        <p14:creationId xmlns:p14="http://schemas.microsoft.com/office/powerpoint/2010/main" val="3218899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4482"/>
            <a:ext cx="8062912" cy="2575249"/>
          </a:xfrm>
        </p:spPr>
        <p:txBody>
          <a:bodyPr>
            <a:noAutofit/>
          </a:bodyPr>
          <a:lstStyle/>
          <a:p>
            <a:pPr algn="ctr"/>
            <a:r>
              <a:rPr lang="en-US" sz="4000" b="1" cap="none" dirty="0">
                <a:solidFill>
                  <a:srgbClr val="212F62"/>
                </a:solidFill>
              </a:rPr>
              <a:t>Chapter 7</a:t>
            </a:r>
            <a:br>
              <a:rPr lang="en-US" sz="4000" b="1" cap="none" dirty="0">
                <a:solidFill>
                  <a:srgbClr val="212F62"/>
                </a:solidFill>
              </a:rPr>
            </a:br>
            <a:br>
              <a:rPr lang="en-US" sz="4000" b="1" cap="none" dirty="0">
                <a:solidFill>
                  <a:srgbClr val="212F62"/>
                </a:solidFill>
              </a:rPr>
            </a:br>
            <a:r>
              <a:rPr lang="en-US" sz="4000" b="1" dirty="0">
                <a:solidFill>
                  <a:srgbClr val="212F62"/>
                </a:solidFill>
              </a:rPr>
              <a:t>THE UNIT CIRCLE: SINE AND COSINE FUNCTIONS</a:t>
            </a:r>
            <a:endParaRPr lang="en-US" sz="4000" dirty="0"/>
          </a:p>
        </p:txBody>
      </p:sp>
      <p:sp>
        <p:nvSpPr>
          <p:cNvPr id="5" name="Title 4"/>
          <p:cNvSpPr txBox="1">
            <a:spLocks/>
          </p:cNvSpPr>
          <p:nvPr/>
        </p:nvSpPr>
        <p:spPr>
          <a:xfrm>
            <a:off x="845052" y="3697089"/>
            <a:ext cx="7287208" cy="1052193"/>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pPr algn="ctr"/>
            <a:r>
              <a:rPr lang="en-US" sz="3200" dirty="0"/>
              <a:t>Section 7.2 – right triangle trigonometry </a:t>
            </a:r>
          </a:p>
        </p:txBody>
      </p:sp>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08094" y="5415694"/>
            <a:ext cx="1507110" cy="1077181"/>
          </a:xfrm>
          <a:prstGeom prst="rect">
            <a:avLst/>
          </a:prstGeom>
        </p:spPr>
      </p:pic>
    </p:spTree>
    <p:extLst>
      <p:ext uri="{BB962C8B-B14F-4D97-AF65-F5344CB8AC3E}">
        <p14:creationId xmlns:p14="http://schemas.microsoft.com/office/powerpoint/2010/main" val="26476073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200" dirty="0"/>
              <a:t>Section 7.2 Learning Objectives</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endParaRPr lang="en-US" dirty="0"/>
          </a:p>
        </p:txBody>
      </p:sp>
      <p:sp>
        <p:nvSpPr>
          <p:cNvPr id="4" name="Rectangle 3">
            <a:extLst>
              <a:ext uri="{FF2B5EF4-FFF2-40B4-BE49-F238E27FC236}">
                <a16:creationId xmlns:a16="http://schemas.microsoft.com/office/drawing/2014/main" id="{82A2C50D-E8A3-0742-836A-717A75EF667C}"/>
              </a:ext>
            </a:extLst>
          </p:cNvPr>
          <p:cNvSpPr/>
          <p:nvPr/>
        </p:nvSpPr>
        <p:spPr>
          <a:xfrm>
            <a:off x="457200" y="1269643"/>
            <a:ext cx="8379321" cy="2031325"/>
          </a:xfrm>
          <a:prstGeom prst="rect">
            <a:avLst/>
          </a:prstGeom>
        </p:spPr>
        <p:txBody>
          <a:bodyPr wrap="square">
            <a:spAutoFit/>
          </a:bodyPr>
          <a:lstStyle/>
          <a:p>
            <a:r>
              <a:rPr lang="en-US" dirty="0"/>
              <a:t>In this section students will:</a:t>
            </a:r>
          </a:p>
          <a:p>
            <a:endParaRPr lang="en-US" dirty="0"/>
          </a:p>
          <a:p>
            <a:pPr marL="285750" indent="-285750">
              <a:buFont typeface="Arial" panose="020B0604020202020204" pitchFamily="34" charset="0"/>
              <a:buChar char="•"/>
            </a:pPr>
            <a:r>
              <a:rPr lang="en-US" dirty="0"/>
              <a:t>Use right triangles to evaluate trigonometric functions.</a:t>
            </a:r>
          </a:p>
          <a:p>
            <a:pPr marL="285750" indent="-285750">
              <a:buFont typeface="Arial" panose="020B0604020202020204" pitchFamily="34" charset="0"/>
              <a:buChar char="•"/>
            </a:pPr>
            <a:r>
              <a:rPr lang="en-US" dirty="0"/>
              <a:t>Find function values for  30° (π/6), 45° (π/4), and 60° (π/3). </a:t>
            </a:r>
          </a:p>
          <a:p>
            <a:pPr marL="285750" indent="-285750">
              <a:buFont typeface="Arial" panose="020B0604020202020204" pitchFamily="34" charset="0"/>
              <a:buChar char="•"/>
            </a:pPr>
            <a:r>
              <a:rPr lang="en-US" dirty="0"/>
              <a:t>Use equal cofunctions of complementary angles.</a:t>
            </a:r>
          </a:p>
          <a:p>
            <a:pPr marL="285750" indent="-285750">
              <a:buFont typeface="Arial" panose="020B0604020202020204" pitchFamily="34" charset="0"/>
              <a:buChar char="•"/>
            </a:pPr>
            <a:r>
              <a:rPr lang="en-US" dirty="0"/>
              <a:t>Use the deﬁnitions of trigonometric functions of any angle.</a:t>
            </a:r>
          </a:p>
          <a:p>
            <a:pPr marL="285750" indent="-285750">
              <a:buFont typeface="Arial" panose="020B0604020202020204" pitchFamily="34" charset="0"/>
              <a:buChar char="•"/>
            </a:pPr>
            <a:r>
              <a:rPr lang="en-US" dirty="0"/>
              <a:t>Use right-triangle trigonometry to solve applied problems.</a:t>
            </a:r>
          </a:p>
        </p:txBody>
      </p:sp>
    </p:spTree>
    <p:extLst>
      <p:ext uri="{BB962C8B-B14F-4D97-AF65-F5344CB8AC3E}">
        <p14:creationId xmlns:p14="http://schemas.microsoft.com/office/powerpoint/2010/main" val="25659140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dirty="0"/>
              <a:t>Right triangles</a:t>
            </a:r>
          </a:p>
        </p:txBody>
      </p:sp>
      <p:sp>
        <p:nvSpPr>
          <p:cNvPr id="7" name="Text Placeholder 6"/>
          <p:cNvSpPr>
            <a:spLocks noGrp="1"/>
          </p:cNvSpPr>
          <p:nvPr>
            <p:ph type="body" sz="quarter" idx="14"/>
          </p:nvPr>
        </p:nvSpPr>
        <p:spPr>
          <a:xfrm>
            <a:off x="457200" y="1400919"/>
            <a:ext cx="8062912" cy="2620574"/>
          </a:xfrm>
        </p:spPr>
        <p:txBody>
          <a:bodyPr>
            <a:noAutofit/>
          </a:bodyPr>
          <a:lstStyle/>
          <a:p>
            <a:r>
              <a:rPr lang="en-US" sz="1600" dirty="0"/>
              <a:t>Below shows a right triangle with a vertical side of length </a:t>
            </a:r>
            <a:r>
              <a:rPr lang="en-US" sz="1600" i="1" dirty="0"/>
              <a:t>y </a:t>
            </a:r>
            <a:r>
              <a:rPr lang="en-US" sz="1600" dirty="0"/>
              <a:t>and a horizontal side has length </a:t>
            </a:r>
            <a:r>
              <a:rPr lang="en-US" sz="1600" i="1" dirty="0"/>
              <a:t>x</a:t>
            </a:r>
            <a:r>
              <a:rPr lang="en-US" sz="1600" dirty="0"/>
              <a:t>. Notice that the triangle is inscribed in a circle of radius 1. Such a circle, with a center at the origin and a radius of 1, is known as a </a:t>
            </a:r>
            <a:r>
              <a:rPr lang="en-US" sz="1600" b="1" dirty="0"/>
              <a:t>unit circle</a:t>
            </a:r>
            <a:r>
              <a:rPr lang="en-US" sz="1600" dirty="0"/>
              <a:t>.</a:t>
            </a:r>
          </a:p>
          <a:p>
            <a:r>
              <a:rPr lang="en-US" sz="1600" dirty="0"/>
              <a:t>We can define the trigonometric functions in terms an angle </a:t>
            </a:r>
            <a:r>
              <a:rPr lang="en-US" sz="1600" i="1" dirty="0"/>
              <a:t>t </a:t>
            </a:r>
            <a:r>
              <a:rPr lang="en-US" sz="1600" dirty="0"/>
              <a:t>and the lengths of the sides of the triangle. </a:t>
            </a:r>
          </a:p>
          <a:p>
            <a:r>
              <a:rPr lang="en-US" sz="1600" dirty="0"/>
              <a:t>The </a:t>
            </a:r>
            <a:r>
              <a:rPr lang="en-US" sz="1600" b="1" dirty="0"/>
              <a:t>adjacent side </a:t>
            </a:r>
            <a:r>
              <a:rPr lang="en-US" sz="1600" dirty="0"/>
              <a:t>is the side closest to the angle, </a:t>
            </a:r>
            <a:r>
              <a:rPr lang="en-US" sz="1600" i="1" dirty="0"/>
              <a:t>x</a:t>
            </a:r>
            <a:r>
              <a:rPr lang="en-US" sz="1600" dirty="0"/>
              <a:t>. (Adjacent means “next to.”) </a:t>
            </a:r>
          </a:p>
          <a:p>
            <a:r>
              <a:rPr lang="en-US" sz="1600" dirty="0"/>
              <a:t>The </a:t>
            </a:r>
            <a:r>
              <a:rPr lang="en-US" sz="1600" b="1" dirty="0"/>
              <a:t>opposite side </a:t>
            </a:r>
            <a:r>
              <a:rPr lang="en-US" sz="1600" dirty="0"/>
              <a:t>is the side across from the angle, </a:t>
            </a:r>
            <a:r>
              <a:rPr lang="en-US" sz="1600" i="1" dirty="0"/>
              <a:t>y</a:t>
            </a:r>
            <a:r>
              <a:rPr lang="en-US" sz="1600" dirty="0"/>
              <a:t>. </a:t>
            </a:r>
          </a:p>
          <a:p>
            <a:r>
              <a:rPr lang="en-US" sz="1600" dirty="0"/>
              <a:t>The </a:t>
            </a:r>
            <a:r>
              <a:rPr lang="en-US" sz="1600" b="1" dirty="0"/>
              <a:t>hypotenuse </a:t>
            </a:r>
            <a:r>
              <a:rPr lang="en-US" sz="1600" dirty="0"/>
              <a:t>is the side of the triangle opposite the right angle, 1.</a:t>
            </a:r>
          </a:p>
          <a:p>
            <a:endParaRPr lang="en-US" sz="1600" dirty="0"/>
          </a:p>
        </p:txBody>
      </p:sp>
      <p:pic>
        <p:nvPicPr>
          <p:cNvPr id="4" name="Picture 3" descr="&#10;Graph of quarter circle with radius of 1. Inscribed triangle with an angle of t. Point of (x,y) is at intersection of terminal side of angle and edge of circle."/>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893561" y="4086807"/>
            <a:ext cx="2063882" cy="2178918"/>
          </a:xfrm>
          <a:prstGeom prst="rect">
            <a:avLst/>
          </a:prstGeom>
        </p:spPr>
      </p:pic>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8" name="Picture 7" descr="&#10;A right triangle with hypotenuse, opposite, and adjacent sides labeled."/>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31841" y="4486253"/>
            <a:ext cx="3286190" cy="154186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3133887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Drawing angles</a:t>
            </a:r>
          </a:p>
        </p:txBody>
      </p:sp>
      <p:sp>
        <p:nvSpPr>
          <p:cNvPr id="7" name="Text Placeholder 6"/>
          <p:cNvSpPr>
            <a:spLocks noGrp="1"/>
          </p:cNvSpPr>
          <p:nvPr>
            <p:ph type="body" sz="quarter" idx="14"/>
          </p:nvPr>
        </p:nvSpPr>
        <p:spPr>
          <a:xfrm>
            <a:off x="457200" y="1150374"/>
            <a:ext cx="8062912" cy="3962802"/>
          </a:xfrm>
        </p:spPr>
        <p:txBody>
          <a:bodyPr>
            <a:noAutofit/>
          </a:bodyPr>
          <a:lstStyle/>
          <a:p>
            <a:r>
              <a:rPr lang="en-US" sz="1600" dirty="0"/>
              <a:t>Angle creation is a dynamic process. </a:t>
            </a:r>
          </a:p>
          <a:p>
            <a:r>
              <a:rPr lang="en-US" sz="1600" dirty="0"/>
              <a:t>We start with two rays lying on top of one another. We leave one fixed in place, and rotate the other. The fixed ray is the </a:t>
            </a:r>
            <a:r>
              <a:rPr lang="en-US" sz="1600" b="1" dirty="0"/>
              <a:t>initial side, </a:t>
            </a:r>
            <a:r>
              <a:rPr lang="en-US" sz="1600" dirty="0"/>
              <a:t>and the rotated ray is the </a:t>
            </a:r>
            <a:r>
              <a:rPr lang="en-US" sz="1600" b="1" dirty="0"/>
              <a:t>terminal side</a:t>
            </a:r>
            <a:r>
              <a:rPr lang="en-US" sz="1600" dirty="0"/>
              <a:t>. </a:t>
            </a:r>
          </a:p>
          <a:p>
            <a:r>
              <a:rPr lang="en-US" sz="1600" dirty="0"/>
              <a:t>In order to identify the different sides, we indicate the rotation with a small arc and arrow close to the vertex.</a:t>
            </a:r>
          </a:p>
          <a:p>
            <a:endParaRPr lang="en-US" sz="1600" dirty="0"/>
          </a:p>
          <a:p>
            <a:r>
              <a:rPr lang="en-US" sz="1600" dirty="0"/>
              <a:t>The </a:t>
            </a:r>
            <a:r>
              <a:rPr lang="en-US" sz="1600" b="1" dirty="0"/>
              <a:t>measure of an angle </a:t>
            </a:r>
            <a:r>
              <a:rPr lang="en-US" sz="1600" dirty="0"/>
              <a:t>is the amount of rotation from the initial side to the terminal side. Probably the most familiar unit of angle measurement is the degree. </a:t>
            </a:r>
          </a:p>
          <a:p>
            <a:r>
              <a:rPr lang="en-US" sz="1600" dirty="0"/>
              <a:t>One </a:t>
            </a:r>
            <a:r>
              <a:rPr lang="en-US" sz="1600" b="1" dirty="0"/>
              <a:t>degree </a:t>
            </a:r>
            <a:r>
              <a:rPr lang="en-US" sz="1600" dirty="0"/>
              <a:t>is 1/360 of a circular rotation, so a complete circular rotation contains 360 degrees. An angle measured in degrees should always include the unit “degrees” after the number, or include the degree symbol °.</a:t>
            </a:r>
          </a:p>
          <a:p>
            <a:endParaRPr lang="en-US" sz="1600" dirty="0"/>
          </a:p>
          <a:p>
            <a:endParaRPr lang="en-US" sz="1600" dirty="0"/>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30767212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Using Right Triangles to Evaluate Trigonometric Functions</a:t>
            </a:r>
          </a:p>
        </p:txBody>
      </p:sp>
      <p:sp>
        <p:nvSpPr>
          <p:cNvPr id="7" name="Text Placeholder 6"/>
          <p:cNvSpPr>
            <a:spLocks noGrp="1"/>
          </p:cNvSpPr>
          <p:nvPr>
            <p:ph type="body" sz="quarter" idx="14"/>
          </p:nvPr>
        </p:nvSpPr>
        <p:spPr>
          <a:xfrm>
            <a:off x="457200" y="1294608"/>
            <a:ext cx="8062912" cy="1668787"/>
          </a:xfrm>
        </p:spPr>
        <p:txBody>
          <a:bodyPr>
            <a:noAutofit/>
          </a:bodyPr>
          <a:lstStyle/>
          <a:p>
            <a:r>
              <a:rPr lang="en-US" sz="1600" dirty="0"/>
              <a:t>Given a right triangle with an acute angle of </a:t>
            </a:r>
            <a:r>
              <a:rPr lang="en-US" sz="1600" i="1" dirty="0"/>
              <a:t>t</a:t>
            </a:r>
            <a:r>
              <a:rPr lang="en-US" sz="1600" dirty="0"/>
              <a:t>, the first three trigonometric functions are listed.</a:t>
            </a:r>
          </a:p>
          <a:p>
            <a:r>
              <a:rPr lang="en-US" sz="1600" dirty="0"/>
              <a:t>A common mnemonic for remembering these relationships is </a:t>
            </a:r>
            <a:r>
              <a:rPr lang="en-US" sz="1600" dirty="0" err="1"/>
              <a:t>SohCahToa</a:t>
            </a:r>
            <a:r>
              <a:rPr lang="en-US" sz="1600" dirty="0"/>
              <a:t>, formed from the first letters of “</a:t>
            </a:r>
            <a:r>
              <a:rPr lang="en-US" sz="1600" b="1" dirty="0"/>
              <a:t>S</a:t>
            </a:r>
            <a:r>
              <a:rPr lang="en-US" sz="1600" dirty="0"/>
              <a:t>ine is </a:t>
            </a:r>
            <a:r>
              <a:rPr lang="en-US" sz="1600" b="1" dirty="0"/>
              <a:t>o</a:t>
            </a:r>
            <a:r>
              <a:rPr lang="en-US" sz="1600" dirty="0"/>
              <a:t>pposite over </a:t>
            </a:r>
            <a:r>
              <a:rPr lang="en-US" sz="1600" b="1" dirty="0"/>
              <a:t>h</a:t>
            </a:r>
            <a:r>
              <a:rPr lang="en-US" sz="1600" dirty="0"/>
              <a:t>ypotenuse, </a:t>
            </a:r>
            <a:r>
              <a:rPr lang="en-US" sz="1600" b="1" dirty="0"/>
              <a:t>C</a:t>
            </a:r>
            <a:r>
              <a:rPr lang="en-US" sz="1600" dirty="0"/>
              <a:t>osine is </a:t>
            </a:r>
            <a:r>
              <a:rPr lang="en-US" sz="1600" b="1" dirty="0"/>
              <a:t>a</a:t>
            </a:r>
            <a:r>
              <a:rPr lang="en-US" sz="1600" dirty="0"/>
              <a:t>djacent over </a:t>
            </a:r>
            <a:r>
              <a:rPr lang="en-US" sz="1600" b="1" dirty="0"/>
              <a:t>h</a:t>
            </a:r>
            <a:r>
              <a:rPr lang="en-US" sz="1600" dirty="0"/>
              <a:t>ypotenuse, </a:t>
            </a:r>
            <a:r>
              <a:rPr lang="en-US" sz="1600" b="1" dirty="0"/>
              <a:t>T</a:t>
            </a:r>
            <a:r>
              <a:rPr lang="en-US" sz="1600" dirty="0"/>
              <a:t>angent is </a:t>
            </a:r>
            <a:r>
              <a:rPr lang="en-US" sz="1600" b="1" dirty="0"/>
              <a:t>o</a:t>
            </a:r>
            <a:r>
              <a:rPr lang="en-US" sz="1600" dirty="0"/>
              <a:t>pposite over </a:t>
            </a:r>
            <a:r>
              <a:rPr lang="en-US" sz="1600" b="1" dirty="0"/>
              <a:t>a</a:t>
            </a:r>
            <a:r>
              <a:rPr lang="en-US" sz="1600" dirty="0"/>
              <a:t>djacent.”</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8" name="Text Placeholder 6"/>
          <p:cNvSpPr txBox="1">
            <a:spLocks/>
          </p:cNvSpPr>
          <p:nvPr/>
        </p:nvSpPr>
        <p:spPr>
          <a:xfrm>
            <a:off x="457200" y="4686852"/>
            <a:ext cx="8062912" cy="743408"/>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t>An alternate definition using a right triangle with a vertical side of length </a:t>
            </a:r>
            <a:r>
              <a:rPr lang="en-US" sz="1600" i="1" dirty="0"/>
              <a:t>y </a:t>
            </a:r>
            <a:r>
              <a:rPr lang="en-US" sz="1600" dirty="0"/>
              <a:t>and a horizontal side has length </a:t>
            </a:r>
            <a:r>
              <a:rPr lang="en-US" sz="1600" i="1" dirty="0"/>
              <a:t>x </a:t>
            </a:r>
            <a:r>
              <a:rPr lang="en-US" sz="1600" dirty="0"/>
              <a:t>inscribed in a circle of radius 1:</a:t>
            </a:r>
          </a:p>
        </p:txBody>
      </p:sp>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E972D794-84B1-E742-925C-0531BBBBD344}"/>
                  </a:ext>
                </a:extLst>
              </p:cNvPr>
              <p:cNvSpPr/>
              <p:nvPr/>
            </p:nvSpPr>
            <p:spPr>
              <a:xfrm>
                <a:off x="457199" y="3528416"/>
                <a:ext cx="8379322" cy="589007"/>
              </a:xfrm>
              <a:prstGeom prst="rect">
                <a:avLst/>
              </a:prstGeom>
            </p:spPr>
            <p:txBody>
              <a:bodyPr wrap="square">
                <a:spAutoFit/>
              </a:bodyPr>
              <a:lstStyle/>
              <a:p>
                <a:pPr algn="ctr"/>
                <a:r>
                  <a:rPr lang="en-US" dirty="0">
                    <a:solidFill>
                      <a:srgbClr val="333333"/>
                    </a:solidFill>
                    <a:latin typeface="STIXGeneral-Regular" pitchFamily="2" charset="2"/>
                  </a:rPr>
                  <a:t>Sine sin </a:t>
                </a:r>
                <a:r>
                  <a:rPr lang="en-US" dirty="0">
                    <a:solidFill>
                      <a:srgbClr val="333333"/>
                    </a:solidFill>
                    <a:latin typeface="STIXGeneral-Italic" pitchFamily="2" charset="2"/>
                  </a:rPr>
                  <a:t>t </a:t>
                </a:r>
                <a:r>
                  <a:rPr lang="en-US" dirty="0">
                    <a:solidFill>
                      <a:srgbClr val="333333"/>
                    </a:solidFill>
                    <a:latin typeface="STIXGeneral-Regular" pitchFamily="2" charset="2"/>
                  </a:rPr>
                  <a:t>= </a:t>
                </a:r>
                <a14:m>
                  <m:oMath xmlns:m="http://schemas.openxmlformats.org/officeDocument/2006/math">
                    <m:f>
                      <m:fPr>
                        <m:ctrlPr>
                          <a:rPr lang="en-US" i="1" smtClean="0">
                            <a:solidFill>
                              <a:srgbClr val="333333"/>
                            </a:solidFill>
                            <a:latin typeface="Cambria Math" panose="02040503050406030204" pitchFamily="18" charset="0"/>
                          </a:rPr>
                        </m:ctrlPr>
                      </m:fPr>
                      <m:num>
                        <m:r>
                          <m:rPr>
                            <m:nor/>
                          </m:rPr>
                          <a:rPr lang="en-US" dirty="0">
                            <a:solidFill>
                              <a:srgbClr val="333333"/>
                            </a:solidFill>
                            <a:latin typeface="STIXGeneral-Regular" pitchFamily="2" charset="2"/>
                          </a:rPr>
                          <m:t>opposite</m:t>
                        </m:r>
                      </m:num>
                      <m:den>
                        <m:r>
                          <m:rPr>
                            <m:nor/>
                          </m:rPr>
                          <a:rPr lang="en-US" dirty="0">
                            <a:solidFill>
                              <a:srgbClr val="333333"/>
                            </a:solidFill>
                            <a:latin typeface="STIXGeneral-Regular" pitchFamily="2" charset="2"/>
                          </a:rPr>
                          <m:t>hypotenuse</m:t>
                        </m:r>
                      </m:den>
                    </m:f>
                  </m:oMath>
                </a14:m>
                <a:r>
                  <a:rPr lang="en-US" dirty="0">
                    <a:solidFill>
                      <a:srgbClr val="333333"/>
                    </a:solidFill>
                    <a:latin typeface="Helvetica Neue" panose="02000503000000020004" pitchFamily="2" charset="0"/>
                  </a:rPr>
                  <a:t>	</a:t>
                </a:r>
                <a:r>
                  <a:rPr lang="en-US" dirty="0">
                    <a:solidFill>
                      <a:srgbClr val="333333"/>
                    </a:solidFill>
                    <a:latin typeface="STIXGeneral-Regular" pitchFamily="2" charset="2"/>
                  </a:rPr>
                  <a:t>Cosine cos </a:t>
                </a:r>
                <a:r>
                  <a:rPr lang="en-US" dirty="0">
                    <a:solidFill>
                      <a:srgbClr val="333333"/>
                    </a:solidFill>
                    <a:latin typeface="STIXGeneral-Italic" pitchFamily="2" charset="2"/>
                  </a:rPr>
                  <a:t>t </a:t>
                </a:r>
                <a:r>
                  <a:rPr lang="en-US" dirty="0">
                    <a:solidFill>
                      <a:srgbClr val="333333"/>
                    </a:solidFill>
                    <a:latin typeface="STIXGeneral-Regular" pitchFamily="2" charset="2"/>
                  </a:rPr>
                  <a:t>= </a:t>
                </a:r>
                <a14:m>
                  <m:oMath xmlns:m="http://schemas.openxmlformats.org/officeDocument/2006/math">
                    <m:f>
                      <m:fPr>
                        <m:ctrlPr>
                          <a:rPr lang="en-US" i="1">
                            <a:solidFill>
                              <a:srgbClr val="333333"/>
                            </a:solidFill>
                            <a:latin typeface="Cambria Math" panose="02040503050406030204" pitchFamily="18" charset="0"/>
                          </a:rPr>
                        </m:ctrlPr>
                      </m:fPr>
                      <m:num>
                        <m:r>
                          <m:rPr>
                            <m:nor/>
                          </m:rPr>
                          <a:rPr lang="en-US" dirty="0">
                            <a:solidFill>
                              <a:srgbClr val="333333"/>
                            </a:solidFill>
                            <a:latin typeface="STIXGeneral-Regular" pitchFamily="2" charset="2"/>
                          </a:rPr>
                          <m:t>adjacent</m:t>
                        </m:r>
                      </m:num>
                      <m:den>
                        <m:r>
                          <m:rPr>
                            <m:nor/>
                          </m:rPr>
                          <a:rPr lang="en-US" dirty="0">
                            <a:solidFill>
                              <a:srgbClr val="333333"/>
                            </a:solidFill>
                            <a:latin typeface="STIXGeneral-Regular" pitchFamily="2" charset="2"/>
                          </a:rPr>
                          <m:t>hypotenuse</m:t>
                        </m:r>
                      </m:den>
                    </m:f>
                  </m:oMath>
                </a14:m>
                <a:r>
                  <a:rPr lang="en-US" dirty="0">
                    <a:solidFill>
                      <a:srgbClr val="333333"/>
                    </a:solidFill>
                    <a:latin typeface="STIXGeneral-Regular" pitchFamily="2" charset="2"/>
                  </a:rPr>
                  <a:t>	Tangent tan </a:t>
                </a:r>
                <a:r>
                  <a:rPr lang="en-US" dirty="0">
                    <a:solidFill>
                      <a:srgbClr val="333333"/>
                    </a:solidFill>
                    <a:latin typeface="STIXGeneral-Italic" pitchFamily="2" charset="2"/>
                  </a:rPr>
                  <a:t>t </a:t>
                </a:r>
                <a:r>
                  <a:rPr lang="en-US" dirty="0">
                    <a:solidFill>
                      <a:srgbClr val="333333"/>
                    </a:solidFill>
                    <a:latin typeface="STIXGeneral-Regular" pitchFamily="2" charset="2"/>
                  </a:rPr>
                  <a:t>= </a:t>
                </a:r>
                <a14:m>
                  <m:oMath xmlns:m="http://schemas.openxmlformats.org/officeDocument/2006/math">
                    <m:f>
                      <m:fPr>
                        <m:ctrlPr>
                          <a:rPr lang="en-US" i="1">
                            <a:solidFill>
                              <a:srgbClr val="333333"/>
                            </a:solidFill>
                            <a:latin typeface="Cambria Math" panose="02040503050406030204" pitchFamily="18" charset="0"/>
                          </a:rPr>
                        </m:ctrlPr>
                      </m:fPr>
                      <m:num>
                        <m:r>
                          <m:rPr>
                            <m:nor/>
                          </m:rPr>
                          <a:rPr lang="en-US" dirty="0">
                            <a:solidFill>
                              <a:srgbClr val="333333"/>
                            </a:solidFill>
                            <a:latin typeface="STIXGeneral-Regular" pitchFamily="2" charset="2"/>
                          </a:rPr>
                          <m:t>opposit</m:t>
                        </m:r>
                        <m:r>
                          <m:rPr>
                            <m:nor/>
                          </m:rPr>
                          <a:rPr lang="en-US" b="0" i="0" dirty="0" smtClean="0">
                            <a:solidFill>
                              <a:srgbClr val="333333"/>
                            </a:solidFill>
                            <a:latin typeface="STIXGeneral-Regular" pitchFamily="2" charset="2"/>
                          </a:rPr>
                          <m:t>e</m:t>
                        </m:r>
                      </m:num>
                      <m:den>
                        <m:r>
                          <m:rPr>
                            <m:nor/>
                          </m:rPr>
                          <a:rPr lang="en-US" b="0" i="0" dirty="0" smtClean="0">
                            <a:solidFill>
                              <a:srgbClr val="333333"/>
                            </a:solidFill>
                            <a:latin typeface="Cambria Math" panose="02040503050406030204" pitchFamily="18" charset="0"/>
                          </a:rPr>
                          <m:t>adjacent</m:t>
                        </m:r>
                      </m:den>
                    </m:f>
                    <m:r>
                      <a:rPr lang="en-US" i="1" dirty="0">
                        <a:solidFill>
                          <a:srgbClr val="333333"/>
                        </a:solidFill>
                        <a:latin typeface="Cambria Math" panose="02040503050406030204" pitchFamily="18" charset="0"/>
                      </a:rPr>
                      <m:t> </m:t>
                    </m:r>
                  </m:oMath>
                </a14:m>
                <a:endParaRPr lang="en-US" dirty="0">
                  <a:solidFill>
                    <a:srgbClr val="333333"/>
                  </a:solidFill>
                  <a:latin typeface="Helvetica Neue" panose="02000503000000020004" pitchFamily="2" charset="0"/>
                </a:endParaRPr>
              </a:p>
            </p:txBody>
          </p:sp>
        </mc:Choice>
        <mc:Fallback xmlns="">
          <p:sp>
            <p:nvSpPr>
              <p:cNvPr id="10" name="Rectangle 9">
                <a:extLst>
                  <a:ext uri="{FF2B5EF4-FFF2-40B4-BE49-F238E27FC236}">
                    <a16:creationId xmlns:a16="http://schemas.microsoft.com/office/drawing/2014/main" id="{E972D794-84B1-E742-925C-0531BBBBD344}"/>
                  </a:ext>
                </a:extLst>
              </p:cNvPr>
              <p:cNvSpPr>
                <a:spLocks noRot="1" noChangeAspect="1" noMove="1" noResize="1" noEditPoints="1" noAdjustHandles="1" noChangeArrowheads="1" noChangeShapeType="1" noTextEdit="1"/>
              </p:cNvSpPr>
              <p:nvPr/>
            </p:nvSpPr>
            <p:spPr>
              <a:xfrm>
                <a:off x="457199" y="3528416"/>
                <a:ext cx="8379322" cy="58900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503788D-79D9-45D4-8316-3A42ACC1D443}"/>
                  </a:ext>
                </a:extLst>
              </p:cNvPr>
              <p:cNvSpPr txBox="1"/>
              <p:nvPr/>
            </p:nvSpPr>
            <p:spPr>
              <a:xfrm>
                <a:off x="1876871" y="5636401"/>
                <a:ext cx="5539978" cy="369140"/>
              </a:xfrm>
              <a:prstGeom prst="rect">
                <a:avLst/>
              </a:prstGeom>
              <a:noFill/>
            </p:spPr>
            <p:txBody>
              <a:bodyPr wrap="none" lIns="0" tIns="0" rIns="0" bIns="0" rtlCol="0">
                <a:spAutoFit/>
              </a:bodyPr>
              <a:lstStyle/>
              <a:p>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rPr>
                          <m:t>𝑡</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𝑦</m:t>
                            </m:r>
                          </m:num>
                          <m:den>
                            <m:r>
                              <a:rPr lang="en-US" b="0" i="1" smtClean="0">
                                <a:latin typeface="Cambria Math" panose="02040503050406030204" pitchFamily="18" charset="0"/>
                              </a:rPr>
                              <m:t>1</m:t>
                            </m:r>
                          </m:den>
                        </m:f>
                      </m:e>
                    </m:func>
                  </m:oMath>
                </a14:m>
                <a:r>
                  <a:rPr lang="en-US" dirty="0"/>
                  <a:t>		</a:t>
                </a:r>
                <a14:m>
                  <m:oMath xmlns:m="http://schemas.openxmlformats.org/officeDocument/2006/math">
                    <m:func>
                      <m:funcPr>
                        <m:ctrlPr>
                          <a:rPr lang="en-US" i="1">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i="1">
                            <a:latin typeface="Cambria Math" panose="02040503050406030204" pitchFamily="18" charset="0"/>
                          </a:rPr>
                          <m:t>𝑡</m:t>
                        </m:r>
                        <m:r>
                          <a:rPr lang="en-US" i="1">
                            <a:latin typeface="Cambria Math" panose="02040503050406030204" pitchFamily="18" charset="0"/>
                          </a:rPr>
                          <m:t>= </m:t>
                        </m:r>
                        <m:f>
                          <m:fPr>
                            <m:ctrlPr>
                              <a:rPr lang="en-US" i="1">
                                <a:latin typeface="Cambria Math" panose="02040503050406030204" pitchFamily="18" charset="0"/>
                              </a:rPr>
                            </m:ctrlPr>
                          </m:fPr>
                          <m:num>
                            <m:r>
                              <a:rPr lang="en-US" b="0" i="1" smtClean="0">
                                <a:latin typeface="Cambria Math" panose="02040503050406030204" pitchFamily="18" charset="0"/>
                              </a:rPr>
                              <m:t>𝑥</m:t>
                            </m:r>
                          </m:num>
                          <m:den>
                            <m:r>
                              <a:rPr lang="en-US" i="1">
                                <a:latin typeface="Cambria Math" panose="02040503050406030204" pitchFamily="18" charset="0"/>
                              </a:rPr>
                              <m:t>1</m:t>
                            </m:r>
                          </m:den>
                        </m:f>
                      </m:e>
                    </m:func>
                  </m:oMath>
                </a14:m>
                <a:r>
                  <a:rPr lang="en-US" dirty="0"/>
                  <a:t>		</a:t>
                </a:r>
                <a14:m>
                  <m:oMath xmlns:m="http://schemas.openxmlformats.org/officeDocument/2006/math">
                    <m:func>
                      <m:funcPr>
                        <m:ctrlPr>
                          <a:rPr lang="en-US" i="1">
                            <a:latin typeface="Cambria Math" panose="02040503050406030204" pitchFamily="18" charset="0"/>
                          </a:rPr>
                        </m:ctrlPr>
                      </m:funcPr>
                      <m:fName>
                        <m:r>
                          <m:rPr>
                            <m:sty m:val="p"/>
                          </m:rPr>
                          <a:rPr lang="en-US" b="0" i="0" smtClean="0">
                            <a:latin typeface="Cambria Math" panose="02040503050406030204" pitchFamily="18" charset="0"/>
                          </a:rPr>
                          <m:t>t</m:t>
                        </m:r>
                        <m:r>
                          <a:rPr lang="en-US" b="0" i="1" smtClean="0">
                            <a:latin typeface="Cambria Math" panose="02040503050406030204" pitchFamily="18" charset="0"/>
                          </a:rPr>
                          <m:t>𝑎𝑛</m:t>
                        </m:r>
                      </m:fName>
                      <m:e>
                        <m:r>
                          <a:rPr lang="en-US" i="1">
                            <a:latin typeface="Cambria Math" panose="02040503050406030204" pitchFamily="18" charset="0"/>
                          </a:rPr>
                          <m:t>𝑡</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𝑦</m:t>
                            </m:r>
                          </m:num>
                          <m:den>
                            <m:r>
                              <a:rPr lang="en-US" b="0" i="1" smtClean="0">
                                <a:latin typeface="Cambria Math" panose="02040503050406030204" pitchFamily="18" charset="0"/>
                              </a:rPr>
                              <m:t>𝑥</m:t>
                            </m:r>
                          </m:den>
                        </m:f>
                      </m:e>
                    </m:func>
                  </m:oMath>
                </a14:m>
                <a:r>
                  <a:rPr lang="en-US" dirty="0"/>
                  <a:t>	</a:t>
                </a:r>
              </a:p>
            </p:txBody>
          </p:sp>
        </mc:Choice>
        <mc:Fallback xmlns="">
          <p:sp>
            <p:nvSpPr>
              <p:cNvPr id="9" name="TextBox 8">
                <a:extLst>
                  <a:ext uri="{FF2B5EF4-FFF2-40B4-BE49-F238E27FC236}">
                    <a16:creationId xmlns:a16="http://schemas.microsoft.com/office/drawing/2014/main" id="{F503788D-79D9-45D4-8316-3A42ACC1D443}"/>
                  </a:ext>
                </a:extLst>
              </p:cNvPr>
              <p:cNvSpPr txBox="1">
                <a:spLocks noRot="1" noChangeAspect="1" noMove="1" noResize="1" noEditPoints="1" noAdjustHandles="1" noChangeArrowheads="1" noChangeShapeType="1" noTextEdit="1"/>
              </p:cNvSpPr>
              <p:nvPr/>
            </p:nvSpPr>
            <p:spPr>
              <a:xfrm>
                <a:off x="1876871" y="5636401"/>
                <a:ext cx="5539978" cy="369140"/>
              </a:xfrm>
              <a:prstGeom prst="rect">
                <a:avLst/>
              </a:prstGeom>
              <a:blipFill>
                <a:blip r:embed="rId4"/>
                <a:stretch>
                  <a:fillRect l="-1540" t="-1667" b="-15000"/>
                </a:stretch>
              </a:blipFill>
            </p:spPr>
            <p:txBody>
              <a:bodyPr/>
              <a:lstStyle/>
              <a:p>
                <a:r>
                  <a:rPr lang="en-US">
                    <a:noFill/>
                  </a:rPr>
                  <a:t> </a:t>
                </a:r>
              </a:p>
            </p:txBody>
          </p:sp>
        </mc:Fallback>
      </mc:AlternateContent>
    </p:spTree>
    <p:extLst>
      <p:ext uri="{BB962C8B-B14F-4D97-AF65-F5344CB8AC3E}">
        <p14:creationId xmlns:p14="http://schemas.microsoft.com/office/powerpoint/2010/main" val="2278593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Using Right Triangles to Evaluate Trigonometric Functions (2)</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
        <p:nvSpPr>
          <p:cNvPr id="12" name="Rectangle 11">
            <a:extLst>
              <a:ext uri="{FF2B5EF4-FFF2-40B4-BE49-F238E27FC236}">
                <a16:creationId xmlns:a16="http://schemas.microsoft.com/office/drawing/2014/main" id="{2A5FF35F-B66F-8943-843C-E442E094E6AE}"/>
              </a:ext>
            </a:extLst>
          </p:cNvPr>
          <p:cNvSpPr/>
          <p:nvPr/>
        </p:nvSpPr>
        <p:spPr>
          <a:xfrm>
            <a:off x="457200" y="1391832"/>
            <a:ext cx="8062912" cy="1754326"/>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the side lengths of a right triangle and one of the acute angles, find the sine, cosine, and tangent of that angle.</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Find the sine as the ratio of the opposite side to the hypotenuse.</a:t>
            </a:r>
          </a:p>
          <a:p>
            <a:pPr marL="342900" indent="-342900">
              <a:buFont typeface="+mj-lt"/>
              <a:buAutoNum type="arabicPeriod"/>
            </a:pPr>
            <a:r>
              <a:rPr lang="en-US" dirty="0">
                <a:solidFill>
                  <a:srgbClr val="333333"/>
                </a:solidFill>
                <a:latin typeface="Helvetica Neue" panose="02000503000000020004" pitchFamily="2" charset="0"/>
              </a:rPr>
              <a:t>Find the cosine as the ratio of the adjacent side to the hypotenuse.</a:t>
            </a:r>
          </a:p>
          <a:p>
            <a:pPr marL="342900" indent="-342900">
              <a:buFont typeface="+mj-lt"/>
              <a:buAutoNum type="arabicPeriod"/>
            </a:pPr>
            <a:r>
              <a:rPr lang="en-US" dirty="0">
                <a:solidFill>
                  <a:srgbClr val="333333"/>
                </a:solidFill>
                <a:latin typeface="Helvetica Neue" panose="02000503000000020004" pitchFamily="2" charset="0"/>
              </a:rPr>
              <a:t>Find the tangent as the ratio of the opposite side to the adjacent side.</a:t>
            </a:r>
            <a:endParaRPr lang="en-US" b="0" i="0" u="none" strike="noStrike"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1591345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Using Right Triangles to Evaluate Trigonometric Functions example</a:t>
            </a:r>
          </a:p>
        </p:txBody>
      </p:sp>
      <p:sp>
        <p:nvSpPr>
          <p:cNvPr id="7" name="Text Placeholder 6"/>
          <p:cNvSpPr>
            <a:spLocks noGrp="1"/>
          </p:cNvSpPr>
          <p:nvPr>
            <p:ph type="body" sz="quarter" idx="14"/>
          </p:nvPr>
        </p:nvSpPr>
        <p:spPr>
          <a:xfrm>
            <a:off x="457199" y="1361448"/>
            <a:ext cx="8062912" cy="961053"/>
          </a:xfrm>
        </p:spPr>
        <p:txBody>
          <a:bodyPr>
            <a:normAutofit/>
          </a:bodyPr>
          <a:lstStyle/>
          <a:p>
            <a:r>
              <a:rPr lang="en-US" sz="1400" dirty="0">
                <a:solidFill>
                  <a:srgbClr val="0070C0"/>
                </a:solidFill>
              </a:rPr>
              <a:t>Example </a:t>
            </a:r>
            <a:r>
              <a:rPr lang="en-US" sz="1400" b="1" dirty="0"/>
              <a:t>Evaluating a Trigonometric Function of a Right Triangle</a:t>
            </a:r>
          </a:p>
          <a:p>
            <a:r>
              <a:rPr lang="en-US" sz="1400" dirty="0"/>
              <a:t>Given the triangle shown in </a:t>
            </a:r>
            <a:r>
              <a:rPr lang="en-US" sz="1400" b="1" dirty="0"/>
              <a:t>Figure 3</a:t>
            </a:r>
            <a:r>
              <a:rPr lang="en-US" sz="1400" dirty="0"/>
              <a:t>, find the value of tan </a:t>
            </a:r>
            <a:r>
              <a:rPr lang="en-US" sz="1400" i="1" dirty="0"/>
              <a:t>α</a:t>
            </a:r>
            <a:r>
              <a:rPr lang="en-US" sz="1400" dirty="0"/>
              <a:t>.</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a:xfrm>
            <a:off x="285750" y="6275398"/>
            <a:ext cx="3429000" cy="283845"/>
          </a:xfrm>
        </p:spPr>
        <p:txBody>
          <a:bodyPr/>
          <a:lstStyle/>
          <a:p>
            <a:r>
              <a:rPr lang="en-US"/>
              <a:t>Prepared for OpenStax Algebra and Trigonometry by River Parishes Community College under CC BY-SA 4.0</a:t>
            </a:r>
            <a:endParaRPr lang="en-US" dirty="0"/>
          </a:p>
        </p:txBody>
      </p:sp>
      <p:pic>
        <p:nvPicPr>
          <p:cNvPr id="4" name="Picture 3" descr="&#10; A right triangle with side lengths of 8, 15, and 17. Angle alpha also labeled which is opposite to the side labeled 8.">
            <a:extLst>
              <a:ext uri="{FF2B5EF4-FFF2-40B4-BE49-F238E27FC236}">
                <a16:creationId xmlns:a16="http://schemas.microsoft.com/office/drawing/2014/main" id="{847D65DE-17BA-4C7D-ACC8-5C08574E485E}"/>
              </a:ext>
            </a:extLst>
          </p:cNvPr>
          <p:cNvPicPr>
            <a:picLocks noChangeAspect="1"/>
          </p:cNvPicPr>
          <p:nvPr/>
        </p:nvPicPr>
        <p:blipFill>
          <a:blip r:embed="rId3"/>
          <a:stretch>
            <a:fillRect/>
          </a:stretch>
        </p:blipFill>
        <p:spPr>
          <a:xfrm>
            <a:off x="6020092" y="1393025"/>
            <a:ext cx="2657475" cy="2009775"/>
          </a:xfrm>
          <a:prstGeom prst="rect">
            <a:avLst/>
          </a:prstGeom>
        </p:spPr>
      </p:pic>
      <p:sp>
        <p:nvSpPr>
          <p:cNvPr id="3" name="Rectangle 1">
            <a:extLst>
              <a:ext uri="{FF2B5EF4-FFF2-40B4-BE49-F238E27FC236}">
                <a16:creationId xmlns:a16="http://schemas.microsoft.com/office/drawing/2014/main" id="{F338EF75-45DC-9B43-9CE8-8106EA7F833B}"/>
              </a:ext>
            </a:extLst>
          </p:cNvPr>
          <p:cNvSpPr>
            <a:spLocks noChangeArrowheads="1"/>
          </p:cNvSpPr>
          <p:nvPr/>
        </p:nvSpPr>
        <p:spPr bwMode="auto">
          <a:xfrm>
            <a:off x="457199" y="3772713"/>
            <a:ext cx="72208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555555"/>
                </a:solidFill>
                <a:effectLst/>
                <a:latin typeface="Helvetica Neue" panose="02000503000000020004" pitchFamily="2" charset="0"/>
              </a:rPr>
              <a:t>Try It:		Given the triangle shown in </a:t>
            </a:r>
            <a:r>
              <a:rPr kumimoji="0" lang="en-US" altLang="en-US" b="0" i="0" strike="noStrike" cap="none" normalizeH="0" baseline="0" dirty="0">
                <a:ln>
                  <a:noFill/>
                </a:ln>
                <a:solidFill>
                  <a:srgbClr val="21366B"/>
                </a:solidFill>
                <a:effectLst/>
                <a:latin typeface="Helvetica Neue" panose="02000503000000020004" pitchFamily="2" charset="0"/>
              </a:rPr>
              <a:t>below</a:t>
            </a:r>
            <a:r>
              <a:rPr kumimoji="0" lang="en-US" altLang="en-US" b="0" i="0" u="none" strike="noStrike" cap="none" normalizeH="0" baseline="0" dirty="0">
                <a:ln>
                  <a:noFill/>
                </a:ln>
                <a:solidFill>
                  <a:srgbClr val="555555"/>
                </a:solidFill>
                <a:effectLst/>
                <a:latin typeface="Helvetica Neue" panose="02000503000000020004" pitchFamily="2" charset="0"/>
              </a:rPr>
              <a:t>, find the value of </a:t>
            </a:r>
            <a:r>
              <a:rPr kumimoji="0" lang="en-US" altLang="en-US" b="0" i="0" u="none" strike="noStrike" cap="none" normalizeH="0" baseline="0" dirty="0">
                <a:ln>
                  <a:noFill/>
                </a:ln>
                <a:solidFill>
                  <a:srgbClr val="555555"/>
                </a:solidFill>
                <a:effectLst/>
                <a:latin typeface="STIXGeneral-Regular" pitchFamily="2" charset="2"/>
              </a:rPr>
              <a:t>sin </a:t>
            </a:r>
            <a:r>
              <a:rPr kumimoji="0" lang="en-US" altLang="en-US" b="0" i="0" u="none" strike="noStrike" cap="none" normalizeH="0" baseline="0" dirty="0">
                <a:ln>
                  <a:noFill/>
                </a:ln>
                <a:solidFill>
                  <a:srgbClr val="555555"/>
                </a:solidFill>
                <a:effectLst/>
                <a:latin typeface="STIXGeneral-Italic" pitchFamily="2" charset="2"/>
              </a:rPr>
              <a:t>t</a:t>
            </a:r>
            <a:r>
              <a:rPr kumimoji="0" lang="en-US" altLang="en-US" b="0" i="0" u="none" strike="noStrike" cap="none" normalizeH="0" baseline="0" dirty="0">
                <a:ln>
                  <a:noFill/>
                </a:ln>
                <a:solidFill>
                  <a:srgbClr val="555555"/>
                </a:solidFill>
                <a:effectLst/>
                <a:latin typeface="STIXGeneral-Regular" pitchFamily="2" charset="2"/>
              </a:rPr>
              <a:t>.</a:t>
            </a:r>
            <a:r>
              <a:rPr kumimoji="0" lang="en-US" altLang="en-US" b="0" i="0" u="none" strike="noStrike" cap="none" normalizeH="0" baseline="0" dirty="0">
                <a:ln>
                  <a:noFill/>
                </a:ln>
                <a:solidFill>
                  <a:srgbClr val="555555"/>
                </a:solidFill>
                <a:effectLst/>
                <a:latin typeface="Helvetica Neue" panose="02000503000000020004" pitchFamily="2" charset="0"/>
              </a:rPr>
              <a:t> </a:t>
            </a:r>
            <a:endParaRPr kumimoji="0" lang="en-US" altLang="en-US"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endParaRPr kumimoji="0" lang="en-US" altLang="en-US" sz="14400" b="0" i="0" u="none" strike="noStrike" cap="none" normalizeH="0" baseline="0" dirty="0">
              <a:ln>
                <a:noFill/>
              </a:ln>
              <a:solidFill>
                <a:schemeClr val="tx1"/>
              </a:solidFill>
              <a:effectLst/>
              <a:latin typeface="Arial" panose="020B0604020202020204" pitchFamily="34" charset="0"/>
            </a:endParaRPr>
          </a:p>
        </p:txBody>
      </p:sp>
      <p:pic>
        <p:nvPicPr>
          <p:cNvPr id="3074" name="Picture 2" descr="A right triangle with sides of 7, 24, and 25. Also labeled is angle t which is opposite the side labeled 7.">
            <a:extLst>
              <a:ext uri="{FF2B5EF4-FFF2-40B4-BE49-F238E27FC236}">
                <a16:creationId xmlns:a16="http://schemas.microsoft.com/office/drawing/2014/main" id="{85AE815B-5553-6742-AB5B-44E72F74ED29}"/>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00638" y="4419044"/>
            <a:ext cx="3649330" cy="1348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432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Using Right Triangles to Evaluate Trigonometric Functions example 2</a:t>
            </a:r>
          </a:p>
        </p:txBody>
      </p:sp>
      <p:sp>
        <p:nvSpPr>
          <p:cNvPr id="7" name="Text Placeholder 6"/>
          <p:cNvSpPr>
            <a:spLocks noGrp="1"/>
          </p:cNvSpPr>
          <p:nvPr>
            <p:ph type="body" sz="quarter" idx="14"/>
          </p:nvPr>
        </p:nvSpPr>
        <p:spPr>
          <a:xfrm>
            <a:off x="457200" y="1390261"/>
            <a:ext cx="8062912" cy="961053"/>
          </a:xfrm>
        </p:spPr>
        <p:txBody>
          <a:bodyPr>
            <a:normAutofit/>
          </a:bodyPr>
          <a:lstStyle/>
          <a:p>
            <a:r>
              <a:rPr lang="en-US" sz="1400" dirty="0">
                <a:solidFill>
                  <a:srgbClr val="0070C0"/>
                </a:solidFill>
              </a:rPr>
              <a:t>Example </a:t>
            </a:r>
            <a:r>
              <a:rPr lang="en-US" sz="1400" b="1" dirty="0">
                <a:solidFill>
                  <a:schemeClr val="tx1"/>
                </a:solidFill>
              </a:rPr>
              <a:t>Evaluating a Trigonometric Function of a Right Triangle</a:t>
            </a:r>
          </a:p>
          <a:p>
            <a:r>
              <a:rPr lang="en-US" sz="1400" dirty="0"/>
              <a:t>Given the triangle shown below, find the value of cos </a:t>
            </a:r>
            <a:r>
              <a:rPr lang="en-US" sz="1400" i="1" dirty="0"/>
              <a:t>A</a:t>
            </a:r>
            <a:r>
              <a:rPr lang="en-US" sz="1400" dirty="0"/>
              <a:t>.</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3" name="Picture 2" descr="A right triangle with sides 4 and 10 and angle of A labeled which is opposite the side labeled 10."/>
          <p:cNvPicPr>
            <a:picLocks noChangeAspect="1"/>
          </p:cNvPicPr>
          <p:nvPr/>
        </p:nvPicPr>
        <p:blipFill>
          <a:blip r:embed="rId3"/>
          <a:stretch>
            <a:fillRect/>
          </a:stretch>
        </p:blipFill>
        <p:spPr>
          <a:xfrm>
            <a:off x="2774156" y="2175685"/>
            <a:ext cx="3429000" cy="1666875"/>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30257286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Reciprocal functions</a:t>
            </a:r>
          </a:p>
        </p:txBody>
      </p:sp>
      <p:sp>
        <p:nvSpPr>
          <p:cNvPr id="7" name="Text Placeholder 6"/>
          <p:cNvSpPr>
            <a:spLocks noGrp="1"/>
          </p:cNvSpPr>
          <p:nvPr>
            <p:ph type="body" sz="quarter" idx="14"/>
          </p:nvPr>
        </p:nvSpPr>
        <p:spPr>
          <a:xfrm>
            <a:off x="457200" y="1315488"/>
            <a:ext cx="8062912" cy="1984412"/>
          </a:xfrm>
        </p:spPr>
        <p:txBody>
          <a:bodyPr>
            <a:normAutofit/>
          </a:bodyPr>
          <a:lstStyle/>
          <a:p>
            <a:r>
              <a:rPr lang="en-US" sz="1600" dirty="0"/>
              <a:t>In addition to sine, cosine, and tangent, there are three more functions. These too are defined in terms of the sides of the triangle. These functions are the reciprocals of the first three functions.</a:t>
            </a:r>
          </a:p>
          <a:p>
            <a:r>
              <a:rPr lang="en-US" sz="1600" dirty="0"/>
              <a:t>When working with right triangles, keep in mind that the same rules apply regardless of the orientation of the triangle. The side opposite one acute angle is the side adjacent to the other acute angle, and vice versa.</a:t>
            </a:r>
          </a:p>
        </p:txBody>
      </p:sp>
      <p:pic>
        <p:nvPicPr>
          <p:cNvPr id="3" name="Picture 2" descr="&#10;Right triangle with angles alpha and beta. Sides are labeled hypotenuse, adjacent to alpha/opposite to beta, and adjacent to beta/opposite alpha.">
            <a:extLst>
              <a:ext uri="{C183D7F6-B498-43B3-948B-1728B52AA6E4}">
                <adec:decorative xmlns:adec="http://schemas.microsoft.com/office/drawing/2017/decorative" val="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15508" y="4415115"/>
            <a:ext cx="2715357" cy="1458029"/>
          </a:xfrm>
          <a:prstGeom prst="rect">
            <a:avLst/>
          </a:prstGeom>
        </p:spPr>
      </p:pic>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8" name="Footer Placeholder 7"/>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99F74D25-69A5-6647-AD1D-373E9C6D527F}"/>
                  </a:ext>
                </a:extLst>
              </p:cNvPr>
              <p:cNvSpPr/>
              <p:nvPr/>
            </p:nvSpPr>
            <p:spPr>
              <a:xfrm>
                <a:off x="457200" y="3394251"/>
                <a:ext cx="8379321" cy="589007"/>
              </a:xfrm>
              <a:prstGeom prst="rect">
                <a:avLst/>
              </a:prstGeom>
            </p:spPr>
            <p:txBody>
              <a:bodyPr wrap="square">
                <a:spAutoFit/>
              </a:bodyPr>
              <a:lstStyle/>
              <a:p>
                <a:pPr algn="ctr"/>
                <a:r>
                  <a:rPr lang="en-US" dirty="0">
                    <a:solidFill>
                      <a:srgbClr val="333333"/>
                    </a:solidFill>
                    <a:latin typeface="STIXGeneral-Regular" pitchFamily="2" charset="2"/>
                  </a:rPr>
                  <a:t>Secant sec </a:t>
                </a:r>
                <a:r>
                  <a:rPr lang="en-US" dirty="0">
                    <a:solidFill>
                      <a:srgbClr val="333333"/>
                    </a:solidFill>
                    <a:latin typeface="STIXGeneral-Italic" pitchFamily="2" charset="2"/>
                  </a:rPr>
                  <a:t>t </a:t>
                </a:r>
                <a:r>
                  <a:rPr lang="en-US" dirty="0">
                    <a:solidFill>
                      <a:srgbClr val="333333"/>
                    </a:solidFill>
                    <a:latin typeface="STIXGeneral-Regular" pitchFamily="2" charset="2"/>
                  </a:rPr>
                  <a:t>= </a:t>
                </a:r>
                <a14:m>
                  <m:oMath xmlns:m="http://schemas.openxmlformats.org/officeDocument/2006/math">
                    <m:f>
                      <m:fPr>
                        <m:ctrlPr>
                          <a:rPr lang="en-US" i="1">
                            <a:solidFill>
                              <a:srgbClr val="333333"/>
                            </a:solidFill>
                            <a:latin typeface="Cambria Math" panose="02040503050406030204" pitchFamily="18" charset="0"/>
                          </a:rPr>
                        </m:ctrlPr>
                      </m:fPr>
                      <m:num>
                        <m:r>
                          <m:rPr>
                            <m:nor/>
                          </m:rPr>
                          <a:rPr lang="en-US" dirty="0">
                            <a:solidFill>
                              <a:srgbClr val="333333"/>
                            </a:solidFill>
                            <a:latin typeface="STIXGeneral-Regular" pitchFamily="2" charset="2"/>
                          </a:rPr>
                          <m:t>hypotenuse</m:t>
                        </m:r>
                      </m:num>
                      <m:den>
                        <m:r>
                          <m:rPr>
                            <m:nor/>
                          </m:rPr>
                          <a:rPr lang="en-US" dirty="0">
                            <a:solidFill>
                              <a:srgbClr val="333333"/>
                            </a:solidFill>
                            <a:latin typeface="STIXGeneral-Regular" pitchFamily="2" charset="2"/>
                          </a:rPr>
                          <m:t>adjacent</m:t>
                        </m:r>
                      </m:den>
                    </m:f>
                  </m:oMath>
                </a14:m>
                <a:r>
                  <a:rPr lang="en-US" dirty="0">
                    <a:solidFill>
                      <a:srgbClr val="333333"/>
                    </a:solidFill>
                    <a:latin typeface="Helvetica Neue" panose="02000503000000020004" pitchFamily="2" charset="0"/>
                  </a:rPr>
                  <a:t>	</a:t>
                </a:r>
                <a:r>
                  <a:rPr lang="en-US" dirty="0">
                    <a:solidFill>
                      <a:srgbClr val="333333"/>
                    </a:solidFill>
                    <a:latin typeface="STIXGeneral-Regular" pitchFamily="2" charset="2"/>
                  </a:rPr>
                  <a:t>Cosecant </a:t>
                </a:r>
                <a:r>
                  <a:rPr lang="en-US" dirty="0" err="1">
                    <a:solidFill>
                      <a:srgbClr val="333333"/>
                    </a:solidFill>
                    <a:latin typeface="STIXGeneral-Regular" pitchFamily="2" charset="2"/>
                  </a:rPr>
                  <a:t>csc</a:t>
                </a:r>
                <a:r>
                  <a:rPr lang="en-US" dirty="0">
                    <a:solidFill>
                      <a:srgbClr val="333333"/>
                    </a:solidFill>
                    <a:latin typeface="STIXGeneral-Regular" pitchFamily="2" charset="2"/>
                  </a:rPr>
                  <a:t> </a:t>
                </a:r>
                <a:r>
                  <a:rPr lang="en-US" dirty="0">
                    <a:solidFill>
                      <a:srgbClr val="333333"/>
                    </a:solidFill>
                    <a:latin typeface="STIXGeneral-Italic" pitchFamily="2" charset="2"/>
                  </a:rPr>
                  <a:t>t </a:t>
                </a:r>
                <a:r>
                  <a:rPr lang="en-US" dirty="0">
                    <a:solidFill>
                      <a:srgbClr val="333333"/>
                    </a:solidFill>
                    <a:latin typeface="STIXGeneral-Regular" pitchFamily="2" charset="2"/>
                  </a:rPr>
                  <a:t>= </a:t>
                </a:r>
                <a14:m>
                  <m:oMath xmlns:m="http://schemas.openxmlformats.org/officeDocument/2006/math">
                    <m:f>
                      <m:fPr>
                        <m:ctrlPr>
                          <a:rPr lang="en-US" i="1">
                            <a:solidFill>
                              <a:srgbClr val="333333"/>
                            </a:solidFill>
                            <a:latin typeface="Cambria Math" panose="02040503050406030204" pitchFamily="18" charset="0"/>
                          </a:rPr>
                        </m:ctrlPr>
                      </m:fPr>
                      <m:num>
                        <m:r>
                          <m:rPr>
                            <m:nor/>
                          </m:rPr>
                          <a:rPr lang="en-US" dirty="0">
                            <a:solidFill>
                              <a:srgbClr val="333333"/>
                            </a:solidFill>
                            <a:latin typeface="STIXGeneral-Regular" pitchFamily="2" charset="2"/>
                          </a:rPr>
                          <m:t>hypotenuse</m:t>
                        </m:r>
                      </m:num>
                      <m:den>
                        <m:r>
                          <m:rPr>
                            <m:nor/>
                          </m:rPr>
                          <a:rPr lang="en-US" dirty="0">
                            <a:solidFill>
                              <a:srgbClr val="333333"/>
                            </a:solidFill>
                            <a:latin typeface="STIXGeneral-Regular" pitchFamily="2" charset="2"/>
                          </a:rPr>
                          <m:t>opposite</m:t>
                        </m:r>
                      </m:den>
                    </m:f>
                  </m:oMath>
                </a14:m>
                <a:r>
                  <a:rPr lang="en-US" dirty="0">
                    <a:solidFill>
                      <a:srgbClr val="333333"/>
                    </a:solidFill>
                    <a:latin typeface="STIXGeneral-Regular" pitchFamily="2" charset="2"/>
                  </a:rPr>
                  <a:t>	Cotangent cot </a:t>
                </a:r>
                <a:r>
                  <a:rPr lang="en-US" dirty="0">
                    <a:solidFill>
                      <a:srgbClr val="333333"/>
                    </a:solidFill>
                    <a:latin typeface="STIXGeneral-Italic" pitchFamily="2" charset="2"/>
                  </a:rPr>
                  <a:t>t </a:t>
                </a:r>
                <a:r>
                  <a:rPr lang="en-US" dirty="0">
                    <a:solidFill>
                      <a:srgbClr val="333333"/>
                    </a:solidFill>
                    <a:latin typeface="STIXGeneral-Regular" pitchFamily="2" charset="2"/>
                  </a:rPr>
                  <a:t>= </a:t>
                </a:r>
                <a14:m>
                  <m:oMath xmlns:m="http://schemas.openxmlformats.org/officeDocument/2006/math">
                    <m:f>
                      <m:fPr>
                        <m:ctrlPr>
                          <a:rPr lang="en-US" i="1">
                            <a:solidFill>
                              <a:srgbClr val="333333"/>
                            </a:solidFill>
                            <a:latin typeface="Cambria Math" panose="02040503050406030204" pitchFamily="18" charset="0"/>
                          </a:rPr>
                        </m:ctrlPr>
                      </m:fPr>
                      <m:num>
                        <m:r>
                          <m:rPr>
                            <m:nor/>
                          </m:rPr>
                          <a:rPr lang="en-US" dirty="0">
                            <a:solidFill>
                              <a:srgbClr val="333333"/>
                            </a:solidFill>
                            <a:latin typeface="STIXGeneral-Regular" pitchFamily="2" charset="2"/>
                          </a:rPr>
                          <m:t>adjacent</m:t>
                        </m:r>
                      </m:num>
                      <m:den>
                        <m:r>
                          <m:rPr>
                            <m:nor/>
                          </m:rPr>
                          <a:rPr lang="en-US" dirty="0">
                            <a:solidFill>
                              <a:srgbClr val="333333"/>
                            </a:solidFill>
                            <a:latin typeface="STIXGeneral-Regular" pitchFamily="2" charset="2"/>
                          </a:rPr>
                          <m:t>opposite</m:t>
                        </m:r>
                      </m:den>
                    </m:f>
                    <m:r>
                      <a:rPr lang="en-US" i="1" dirty="0">
                        <a:solidFill>
                          <a:srgbClr val="333333"/>
                        </a:solidFill>
                        <a:latin typeface="Cambria Math" panose="02040503050406030204" pitchFamily="18" charset="0"/>
                      </a:rPr>
                      <m:t> </m:t>
                    </m:r>
                  </m:oMath>
                </a14:m>
                <a:endParaRPr lang="en-US" dirty="0">
                  <a:solidFill>
                    <a:srgbClr val="333333"/>
                  </a:solidFill>
                  <a:latin typeface="Helvetica Neue" panose="02000503000000020004" pitchFamily="2" charset="0"/>
                </a:endParaRPr>
              </a:p>
            </p:txBody>
          </p:sp>
        </mc:Choice>
        <mc:Fallback xmlns="">
          <p:sp>
            <p:nvSpPr>
              <p:cNvPr id="9" name="Rectangle 8">
                <a:extLst>
                  <a:ext uri="{FF2B5EF4-FFF2-40B4-BE49-F238E27FC236}">
                    <a16:creationId xmlns:a16="http://schemas.microsoft.com/office/drawing/2014/main" id="{99F74D25-69A5-6647-AD1D-373E9C6D527F}"/>
                  </a:ext>
                </a:extLst>
              </p:cNvPr>
              <p:cNvSpPr>
                <a:spLocks noRot="1" noChangeAspect="1" noMove="1" noResize="1" noEditPoints="1" noAdjustHandles="1" noChangeArrowheads="1" noChangeShapeType="1" noTextEdit="1"/>
              </p:cNvSpPr>
              <p:nvPr/>
            </p:nvSpPr>
            <p:spPr>
              <a:xfrm>
                <a:off x="457200" y="3394251"/>
                <a:ext cx="8379321" cy="589007"/>
              </a:xfrm>
              <a:prstGeom prst="rect">
                <a:avLst/>
              </a:prstGeom>
              <a:blipFill>
                <a:blip r:embed="rId4"/>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CD298D9-E529-EA49-8D7D-72C7B8244725}"/>
                  </a:ext>
                </a:extLst>
              </p:cNvPr>
              <p:cNvSpPr/>
              <p:nvPr/>
            </p:nvSpPr>
            <p:spPr>
              <a:xfrm>
                <a:off x="653338" y="4602988"/>
                <a:ext cx="4572000" cy="1270156"/>
              </a:xfrm>
              <a:prstGeom prst="rect">
                <a:avLst/>
              </a:prstGeom>
            </p:spPr>
            <p:txBody>
              <a:bodyPr>
                <a:spAutoFit/>
              </a:bodyPr>
              <a:lstStyle/>
              <a:p>
                <a14:m>
                  <m:oMath xmlns:m="http://schemas.openxmlformats.org/officeDocument/2006/math">
                    <m:func>
                      <m:funcPr>
                        <m:ctrlPr>
                          <a:rPr lang="en-US" i="1" smtClean="0">
                            <a:latin typeface="Cambria Math" panose="02040503050406030204" pitchFamily="18" charset="0"/>
                          </a:rPr>
                        </m:ctrlPr>
                      </m:funcPr>
                      <m:fName>
                        <m:r>
                          <m:rPr>
                            <m:sty m:val="p"/>
                          </m:rPr>
                          <a:rPr lang="en-US">
                            <a:latin typeface="Cambria Math" panose="02040503050406030204" pitchFamily="18" charset="0"/>
                          </a:rPr>
                          <m:t>sin</m:t>
                        </m:r>
                      </m:fName>
                      <m:e>
                        <m:r>
                          <a:rPr lang="en-US" i="1">
                            <a:latin typeface="Cambria Math" panose="02040503050406030204" pitchFamily="18" charset="0"/>
                          </a:rPr>
                          <m:t>𝑡</m:t>
                        </m:r>
                        <m:r>
                          <a:rPr lang="en-US" i="1">
                            <a:latin typeface="Cambria Math" panose="02040503050406030204" pitchFamily="18" charset="0"/>
                          </a:rPr>
                          <m:t>= </m:t>
                        </m:r>
                        <m:f>
                          <m:fPr>
                            <m:ctrlPr>
                              <a:rPr lang="en-US" i="1">
                                <a:latin typeface="Cambria Math" panose="02040503050406030204" pitchFamily="18" charset="0"/>
                              </a:rPr>
                            </m:ctrlPr>
                          </m:fPr>
                          <m:num>
                            <m:r>
                              <a:rPr lang="en-US" b="0" i="1" smtClean="0">
                                <a:latin typeface="Cambria Math" panose="02040503050406030204" pitchFamily="18" charset="0"/>
                              </a:rPr>
                              <m:t>1</m:t>
                            </m:r>
                          </m:num>
                          <m:den>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csc</m:t>
                                </m:r>
                              </m:fName>
                              <m:e>
                                <m:r>
                                  <a:rPr lang="en-US" b="0" i="1" smtClean="0">
                                    <a:latin typeface="Cambria Math" panose="02040503050406030204" pitchFamily="18" charset="0"/>
                                  </a:rPr>
                                  <m:t>𝑡</m:t>
                                </m:r>
                              </m:e>
                            </m:func>
                          </m:den>
                        </m:f>
                      </m:e>
                    </m:func>
                  </m:oMath>
                </a14:m>
                <a:r>
                  <a:rPr lang="en-US" dirty="0"/>
                  <a:t>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cs</m:t>
                        </m:r>
                        <m:r>
                          <m:rPr>
                            <m:sty m:val="p"/>
                          </m:rPr>
                          <a:rPr lang="en-US" b="0" i="0" smtClean="0">
                            <a:latin typeface="Cambria Math" panose="02040503050406030204" pitchFamily="18" charset="0"/>
                          </a:rPr>
                          <m:t>c</m:t>
                        </m:r>
                      </m:fName>
                      <m:e>
                        <m:r>
                          <a:rPr lang="en-US" i="1">
                            <a:latin typeface="Cambria Math" panose="02040503050406030204" pitchFamily="18" charset="0"/>
                          </a:rPr>
                          <m:t>𝑡</m:t>
                        </m:r>
                        <m:r>
                          <a:rPr lang="en-US" i="1">
                            <a:latin typeface="Cambria Math" panose="02040503050406030204" pitchFamily="18" charset="0"/>
                          </a:rPr>
                          <m:t>= </m:t>
                        </m:r>
                        <m:f>
                          <m:fPr>
                            <m:ctrlPr>
                              <a:rPr lang="en-US" i="1">
                                <a:latin typeface="Cambria Math" panose="02040503050406030204" pitchFamily="18" charset="0"/>
                              </a:rPr>
                            </m:ctrlPr>
                          </m:fPr>
                          <m:num>
                            <m:r>
                              <a:rPr lang="en-US" b="0" i="1" smtClean="0">
                                <a:latin typeface="Cambria Math" panose="02040503050406030204" pitchFamily="18" charset="0"/>
                              </a:rPr>
                              <m:t>1</m:t>
                            </m:r>
                          </m:num>
                          <m:den>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rPr>
                                  <m:t>𝑡</m:t>
                                </m:r>
                              </m:e>
                            </m:func>
                          </m:den>
                        </m:f>
                      </m:e>
                    </m:func>
                    <m:r>
                      <a:rPr lang="en-US" b="0" i="1" smtClean="0">
                        <a:latin typeface="Cambria Math" panose="02040503050406030204" pitchFamily="18" charset="0"/>
                      </a:rPr>
                      <m:t> </m:t>
                    </m:r>
                  </m:oMath>
                </a14:m>
                <a:endParaRPr lang="en-US" b="0" i="1" dirty="0">
                  <a:latin typeface="Cambria Math" panose="02040503050406030204" pitchFamily="18" charset="0"/>
                </a:endParaRPr>
              </a:p>
              <a:p>
                <a14:m>
                  <m:oMath xmlns:m="http://schemas.openxmlformats.org/officeDocument/2006/math">
                    <m:func>
                      <m:funcPr>
                        <m:ctrlPr>
                          <a:rPr lang="en-US" i="1">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i="1">
                            <a:latin typeface="Cambria Math" panose="02040503050406030204" pitchFamily="18" charset="0"/>
                          </a:rPr>
                          <m:t>𝑡</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func>
                              <m:funcPr>
                                <m:ctrlPr>
                                  <a:rPr lang="en-US" i="1">
                                    <a:latin typeface="Cambria Math" panose="02040503050406030204" pitchFamily="18" charset="0"/>
                                  </a:rPr>
                                </m:ctrlPr>
                              </m:funcPr>
                              <m:fName>
                                <m:r>
                                  <m:rPr>
                                    <m:sty m:val="p"/>
                                  </m:rPr>
                                  <a:rPr lang="en-US" b="0" i="0" smtClean="0">
                                    <a:latin typeface="Cambria Math" panose="02040503050406030204" pitchFamily="18" charset="0"/>
                                  </a:rPr>
                                  <m:t>sec</m:t>
                                </m:r>
                              </m:fName>
                              <m:e>
                                <m:r>
                                  <a:rPr lang="en-US" i="1">
                                    <a:latin typeface="Cambria Math" panose="02040503050406030204" pitchFamily="18" charset="0"/>
                                  </a:rPr>
                                  <m:t>𝑡</m:t>
                                </m:r>
                              </m:e>
                            </m:func>
                          </m:den>
                        </m:f>
                      </m:e>
                    </m:func>
                    <m:r>
                      <m:rPr>
                        <m:nor/>
                      </m:rPr>
                      <a:rPr lang="en-US" dirty="0"/>
                      <m:t>		</m:t>
                    </m:r>
                  </m:oMath>
                </a14:m>
                <a:r>
                  <a:rPr lang="en-US" dirty="0"/>
                  <a:t>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sec</m:t>
                        </m:r>
                      </m:fName>
                      <m:e>
                        <m:r>
                          <a:rPr lang="en-US" b="0" i="1" smtClean="0">
                            <a:latin typeface="Cambria Math" panose="02040503050406030204" pitchFamily="18" charset="0"/>
                          </a:rPr>
                          <m:t>𝑡</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rPr>
                                  <m:t>𝑡</m:t>
                                </m:r>
                              </m:e>
                            </m:func>
                          </m:den>
                        </m:f>
                      </m:e>
                    </m:func>
                  </m:oMath>
                </a14:m>
                <a:endParaRPr lang="en-US" dirty="0"/>
              </a:p>
              <a:p>
                <a14:m>
                  <m:oMath xmlns:m="http://schemas.openxmlformats.org/officeDocument/2006/math">
                    <m:func>
                      <m:funcPr>
                        <m:ctrlPr>
                          <a:rPr lang="en-US" i="1">
                            <a:latin typeface="Cambria Math" panose="02040503050406030204" pitchFamily="18" charset="0"/>
                          </a:rPr>
                        </m:ctrlPr>
                      </m:funcPr>
                      <m:fName>
                        <m:r>
                          <m:rPr>
                            <m:sty m:val="p"/>
                          </m:rPr>
                          <a:rPr lang="en-US" b="0" i="0" smtClean="0">
                            <a:latin typeface="Cambria Math" panose="02040503050406030204" pitchFamily="18" charset="0"/>
                          </a:rPr>
                          <m:t>tan</m:t>
                        </m:r>
                      </m:fName>
                      <m:e>
                        <m:r>
                          <a:rPr lang="en-US" i="1">
                            <a:latin typeface="Cambria Math" panose="02040503050406030204" pitchFamily="18" charset="0"/>
                          </a:rPr>
                          <m:t>𝑡</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func>
                              <m:funcPr>
                                <m:ctrlPr>
                                  <a:rPr lang="en-US" i="1">
                                    <a:latin typeface="Cambria Math" panose="02040503050406030204" pitchFamily="18" charset="0"/>
                                  </a:rPr>
                                </m:ctrlPr>
                              </m:funcPr>
                              <m:fName>
                                <m:r>
                                  <m:rPr>
                                    <m:sty m:val="p"/>
                                  </m:rPr>
                                  <a:rPr lang="en-US">
                                    <a:latin typeface="Cambria Math" panose="02040503050406030204" pitchFamily="18" charset="0"/>
                                  </a:rPr>
                                  <m:t>c</m:t>
                                </m:r>
                                <m:r>
                                  <a:rPr lang="en-US" b="0" i="1" smtClean="0">
                                    <a:latin typeface="Cambria Math" panose="02040503050406030204" pitchFamily="18" charset="0"/>
                                  </a:rPr>
                                  <m:t>𝑜𝑡</m:t>
                                </m:r>
                              </m:fName>
                              <m:e>
                                <m:r>
                                  <a:rPr lang="en-US" i="1">
                                    <a:latin typeface="Cambria Math" panose="02040503050406030204" pitchFamily="18" charset="0"/>
                                  </a:rPr>
                                  <m:t>𝑡</m:t>
                                </m:r>
                              </m:e>
                            </m:func>
                          </m:den>
                        </m:f>
                      </m:e>
                    </m:func>
                  </m:oMath>
                </a14:m>
                <a:r>
                  <a:rPr lang="en-US" dirty="0"/>
                  <a:t>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c</m:t>
                        </m:r>
                        <m:r>
                          <a:rPr lang="en-US" b="0" i="1" smtClean="0">
                            <a:latin typeface="Cambria Math" panose="02040503050406030204" pitchFamily="18" charset="0"/>
                          </a:rPr>
                          <m:t>𝑜𝑡</m:t>
                        </m:r>
                      </m:fName>
                      <m:e>
                        <m:r>
                          <a:rPr lang="en-US" i="1">
                            <a:latin typeface="Cambria Math" panose="02040503050406030204" pitchFamily="18" charset="0"/>
                          </a:rPr>
                          <m:t>𝑡</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func>
                              <m:funcPr>
                                <m:ctrlPr>
                                  <a:rPr lang="en-US" i="1">
                                    <a:latin typeface="Cambria Math" panose="02040503050406030204" pitchFamily="18" charset="0"/>
                                  </a:rPr>
                                </m:ctrlPr>
                              </m:funcPr>
                              <m:fName>
                                <m:r>
                                  <m:rPr>
                                    <m:sty m:val="p"/>
                                  </m:rPr>
                                  <a:rPr lang="en-US" b="0" i="0" smtClean="0">
                                    <a:latin typeface="Cambria Math" panose="02040503050406030204" pitchFamily="18" charset="0"/>
                                  </a:rPr>
                                  <m:t>tan</m:t>
                                </m:r>
                              </m:fName>
                              <m:e>
                                <m:r>
                                  <a:rPr lang="en-US" i="1">
                                    <a:latin typeface="Cambria Math" panose="02040503050406030204" pitchFamily="18" charset="0"/>
                                  </a:rPr>
                                  <m:t>𝑡</m:t>
                                </m:r>
                              </m:e>
                            </m:func>
                          </m:den>
                        </m:f>
                      </m:e>
                    </m:func>
                  </m:oMath>
                </a14:m>
                <a:r>
                  <a:rPr lang="en-US" dirty="0"/>
                  <a:t> </a:t>
                </a:r>
              </a:p>
            </p:txBody>
          </p:sp>
        </mc:Choice>
        <mc:Fallback xmlns="">
          <p:sp>
            <p:nvSpPr>
              <p:cNvPr id="10" name="Rectangle 9">
                <a:extLst>
                  <a:ext uri="{FF2B5EF4-FFF2-40B4-BE49-F238E27FC236}">
                    <a16:creationId xmlns:a16="http://schemas.microsoft.com/office/drawing/2014/main" id="{3CD298D9-E529-EA49-8D7D-72C7B8244725}"/>
                  </a:ext>
                </a:extLst>
              </p:cNvPr>
              <p:cNvSpPr>
                <a:spLocks noRot="1" noChangeAspect="1" noMove="1" noResize="1" noEditPoints="1" noAdjustHandles="1" noChangeArrowheads="1" noChangeShapeType="1" noTextEdit="1"/>
              </p:cNvSpPr>
              <p:nvPr/>
            </p:nvSpPr>
            <p:spPr>
              <a:xfrm>
                <a:off x="653338" y="4602988"/>
                <a:ext cx="4572000" cy="127015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525065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Reciprocal functions (2)</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
        <p:nvSpPr>
          <p:cNvPr id="4" name="Rectangle 3">
            <a:extLst>
              <a:ext uri="{FF2B5EF4-FFF2-40B4-BE49-F238E27FC236}">
                <a16:creationId xmlns:a16="http://schemas.microsoft.com/office/drawing/2014/main" id="{837FC992-99BC-E248-A41C-F8F1DA221487}"/>
              </a:ext>
            </a:extLst>
          </p:cNvPr>
          <p:cNvSpPr/>
          <p:nvPr/>
        </p:nvSpPr>
        <p:spPr>
          <a:xfrm>
            <a:off x="457200" y="1317308"/>
            <a:ext cx="8062912" cy="3693319"/>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the side lengths of a right triangle, evaluate the six trigonometric functions of one of the acute angles.</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If needed, draw the right triangle and label the angle provided.</a:t>
            </a:r>
          </a:p>
          <a:p>
            <a:pPr marL="342900" indent="-342900">
              <a:buFont typeface="+mj-lt"/>
              <a:buAutoNum type="arabicPeriod"/>
            </a:pPr>
            <a:r>
              <a:rPr lang="en-US" dirty="0">
                <a:solidFill>
                  <a:srgbClr val="333333"/>
                </a:solidFill>
                <a:latin typeface="Helvetica Neue" panose="02000503000000020004" pitchFamily="2" charset="0"/>
              </a:rPr>
              <a:t>Identify the angle, the adjacent side, the side opposite the angle, and the hypotenuse of the right triangle.</a:t>
            </a:r>
          </a:p>
          <a:p>
            <a:pPr marL="342900" indent="-342900">
              <a:buFont typeface="+mj-lt"/>
              <a:buAutoNum type="arabicPeriod"/>
            </a:pPr>
            <a:r>
              <a:rPr lang="en-US" dirty="0">
                <a:solidFill>
                  <a:srgbClr val="333333"/>
                </a:solidFill>
                <a:latin typeface="Helvetica Neue" panose="02000503000000020004" pitchFamily="2" charset="0"/>
              </a:rPr>
              <a:t>Find the required function:</a:t>
            </a:r>
          </a:p>
          <a:p>
            <a:pPr marL="742950" lvl="1" indent="-285750">
              <a:buFont typeface="Arial" panose="020B0604020202020204" pitchFamily="34" charset="0"/>
              <a:buChar char="•"/>
            </a:pPr>
            <a:r>
              <a:rPr lang="en-US" dirty="0">
                <a:solidFill>
                  <a:srgbClr val="333333"/>
                </a:solidFill>
                <a:latin typeface="Helvetica Neue" panose="02000503000000020004" pitchFamily="2" charset="0"/>
              </a:rPr>
              <a:t>sine as the ratio of the opposite side to the hypotenuse</a:t>
            </a:r>
          </a:p>
          <a:p>
            <a:pPr marL="742950" lvl="1" indent="-285750">
              <a:buFont typeface="Arial" panose="020B0604020202020204" pitchFamily="34" charset="0"/>
              <a:buChar char="•"/>
            </a:pPr>
            <a:r>
              <a:rPr lang="en-US" dirty="0">
                <a:solidFill>
                  <a:srgbClr val="333333"/>
                </a:solidFill>
                <a:latin typeface="Helvetica Neue" panose="02000503000000020004" pitchFamily="2" charset="0"/>
              </a:rPr>
              <a:t>cosine as the ratio of the adjacent side to the hypotenuse</a:t>
            </a:r>
          </a:p>
          <a:p>
            <a:pPr marL="742950" lvl="1" indent="-285750">
              <a:buFont typeface="Arial" panose="020B0604020202020204" pitchFamily="34" charset="0"/>
              <a:buChar char="•"/>
            </a:pPr>
            <a:r>
              <a:rPr lang="en-US" dirty="0">
                <a:solidFill>
                  <a:srgbClr val="333333"/>
                </a:solidFill>
                <a:latin typeface="Helvetica Neue" panose="02000503000000020004" pitchFamily="2" charset="0"/>
              </a:rPr>
              <a:t>tangent as the ratio of the opposite side to the adjacent side</a:t>
            </a:r>
          </a:p>
          <a:p>
            <a:pPr marL="742950" lvl="1" indent="-285750">
              <a:buFont typeface="Arial" panose="020B0604020202020204" pitchFamily="34" charset="0"/>
              <a:buChar char="•"/>
            </a:pPr>
            <a:r>
              <a:rPr lang="en-US" dirty="0">
                <a:solidFill>
                  <a:srgbClr val="333333"/>
                </a:solidFill>
                <a:latin typeface="Helvetica Neue" panose="02000503000000020004" pitchFamily="2" charset="0"/>
              </a:rPr>
              <a:t>secant as the ratio of the hypotenuse to the adjacent side</a:t>
            </a:r>
          </a:p>
          <a:p>
            <a:pPr marL="742950" lvl="1" indent="-285750">
              <a:buFont typeface="Arial" panose="020B0604020202020204" pitchFamily="34" charset="0"/>
              <a:buChar char="•"/>
            </a:pPr>
            <a:r>
              <a:rPr lang="en-US" dirty="0">
                <a:solidFill>
                  <a:srgbClr val="333333"/>
                </a:solidFill>
                <a:latin typeface="Helvetica Neue" panose="02000503000000020004" pitchFamily="2" charset="0"/>
              </a:rPr>
              <a:t>cosecant as the ratio of the hypotenuse to the opposite side</a:t>
            </a:r>
          </a:p>
          <a:p>
            <a:pPr marL="742950" lvl="1" indent="-285750">
              <a:buFont typeface="Arial" panose="020B0604020202020204" pitchFamily="34" charset="0"/>
              <a:buChar char="•"/>
            </a:pPr>
            <a:r>
              <a:rPr lang="en-US" dirty="0">
                <a:solidFill>
                  <a:srgbClr val="333333"/>
                </a:solidFill>
                <a:latin typeface="Helvetica Neue" panose="02000503000000020004" pitchFamily="2" charset="0"/>
              </a:rPr>
              <a:t>cotangent as the ratio of the adjacent side to the opposite side</a:t>
            </a:r>
            <a:endParaRPr lang="en-US" b="0" i="0" u="none" strike="noStrike"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28069751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Reciprocal functions try it</a:t>
            </a:r>
          </a:p>
        </p:txBody>
      </p:sp>
      <p:pic>
        <p:nvPicPr>
          <p:cNvPr id="8" name="Picture 7"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
        <p:nvSpPr>
          <p:cNvPr id="4" name="Rectangle 1">
            <a:extLst>
              <a:ext uri="{FF2B5EF4-FFF2-40B4-BE49-F238E27FC236}">
                <a16:creationId xmlns:a16="http://schemas.microsoft.com/office/drawing/2014/main" id="{7EA23F45-B366-E443-BBA5-4208B880A4DF}"/>
              </a:ext>
            </a:extLst>
          </p:cNvPr>
          <p:cNvSpPr>
            <a:spLocks noChangeArrowheads="1"/>
          </p:cNvSpPr>
          <p:nvPr/>
        </p:nvSpPr>
        <p:spPr bwMode="auto">
          <a:xfrm>
            <a:off x="457199" y="1208950"/>
            <a:ext cx="82010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effectLst/>
                <a:latin typeface="Helvetica Neue" panose="02000503000000020004" pitchFamily="2" charset="0"/>
              </a:rPr>
              <a:t>Try It:	</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effectLst/>
                <a:latin typeface="Helvetica Neue" panose="02000503000000020004" pitchFamily="2" charset="0"/>
              </a:rPr>
              <a:t>Using the triangle shown in </a:t>
            </a:r>
            <a:r>
              <a:rPr kumimoji="0" lang="en-US" altLang="en-US" b="0" i="0" strike="noStrike" cap="none" normalizeH="0" baseline="0" dirty="0">
                <a:ln>
                  <a:noFill/>
                </a:ln>
                <a:effectLst/>
                <a:latin typeface="Helvetica Neue" panose="02000503000000020004" pitchFamily="2" charset="0"/>
              </a:rPr>
              <a:t>Figure</a:t>
            </a:r>
            <a:r>
              <a:rPr kumimoji="0" lang="en-US" altLang="en-US" b="0" i="0" u="none" strike="noStrike" cap="none" normalizeH="0" baseline="0" dirty="0">
                <a:ln>
                  <a:noFill/>
                </a:ln>
                <a:effectLst/>
                <a:latin typeface="Helvetica Neue" panose="02000503000000020004" pitchFamily="2" charset="0"/>
              </a:rPr>
              <a:t>, evaluate </a:t>
            </a:r>
            <a:r>
              <a:rPr kumimoji="0" lang="en-US" altLang="en-US" b="0" i="0" u="none" strike="noStrike" cap="none" normalizeH="0" baseline="0" dirty="0">
                <a:ln>
                  <a:noFill/>
                </a:ln>
                <a:effectLst/>
                <a:latin typeface="STIXGeneral-Regular" pitchFamily="2" charset="2"/>
              </a:rPr>
              <a:t>sin </a:t>
            </a:r>
            <a:r>
              <a:rPr kumimoji="0" lang="en-US" altLang="en-US" b="0" i="0" u="none" strike="noStrike" cap="none" normalizeH="0" baseline="0" dirty="0">
                <a:ln>
                  <a:noFill/>
                </a:ln>
                <a:effectLst/>
                <a:latin typeface="STIXGeneral-Italic" pitchFamily="2" charset="2"/>
              </a:rPr>
              <a:t>t</a:t>
            </a:r>
            <a:r>
              <a:rPr kumimoji="0" lang="en-US" altLang="en-US" b="0" i="0" u="none" strike="noStrike" cap="none" normalizeH="0" baseline="0" dirty="0">
                <a:ln>
                  <a:noFill/>
                </a:ln>
                <a:effectLst/>
                <a:latin typeface="STIXGeneral-Regular" pitchFamily="2" charset="2"/>
              </a:rPr>
              <a:t>, cos </a:t>
            </a:r>
            <a:r>
              <a:rPr kumimoji="0" lang="en-US" altLang="en-US" b="0" i="0" u="none" strike="noStrike" cap="none" normalizeH="0" baseline="0" dirty="0">
                <a:ln>
                  <a:noFill/>
                </a:ln>
                <a:effectLst/>
                <a:latin typeface="STIXGeneral-Italic" pitchFamily="2" charset="2"/>
              </a:rPr>
              <a:t>t</a:t>
            </a:r>
            <a:r>
              <a:rPr kumimoji="0" lang="en-US" altLang="en-US" b="0" i="0" u="none" strike="noStrike" cap="none" normalizeH="0" baseline="0" dirty="0">
                <a:ln>
                  <a:noFill/>
                </a:ln>
                <a:effectLst/>
                <a:latin typeface="STIXGeneral-Regular" pitchFamily="2" charset="2"/>
              </a:rPr>
              <a:t>, tan </a:t>
            </a:r>
            <a:r>
              <a:rPr kumimoji="0" lang="en-US" altLang="en-US" b="0" i="0" u="none" strike="noStrike" cap="none" normalizeH="0" baseline="0" dirty="0">
                <a:ln>
                  <a:noFill/>
                </a:ln>
                <a:effectLst/>
                <a:latin typeface="STIXGeneral-Italic" pitchFamily="2" charset="2"/>
              </a:rPr>
              <a:t>t</a:t>
            </a:r>
            <a:r>
              <a:rPr kumimoji="0" lang="en-US" altLang="en-US" b="0" i="0" u="none" strike="noStrike" cap="none" normalizeH="0" baseline="0" dirty="0">
                <a:ln>
                  <a:noFill/>
                </a:ln>
                <a:effectLst/>
                <a:latin typeface="STIXGeneral-Regular" pitchFamily="2" charset="2"/>
              </a:rPr>
              <a:t>, sec </a:t>
            </a:r>
            <a:r>
              <a:rPr kumimoji="0" lang="en-US" altLang="en-US" b="0" i="0" u="none" strike="noStrike" cap="none" normalizeH="0" baseline="0" dirty="0">
                <a:ln>
                  <a:noFill/>
                </a:ln>
                <a:effectLst/>
                <a:latin typeface="STIXGeneral-Italic" pitchFamily="2" charset="2"/>
              </a:rPr>
              <a:t>t</a:t>
            </a:r>
            <a:r>
              <a:rPr kumimoji="0" lang="en-US" altLang="en-US" b="0" i="0" u="none" strike="noStrike" cap="none" normalizeH="0" baseline="0" dirty="0">
                <a:ln>
                  <a:noFill/>
                </a:ln>
                <a:effectLst/>
                <a:latin typeface="STIXGeneral-Regular" pitchFamily="2" charset="2"/>
              </a:rPr>
              <a:t>, </a:t>
            </a:r>
            <a:r>
              <a:rPr kumimoji="0" lang="en-US" altLang="en-US" b="0" i="0" u="none" strike="noStrike" cap="none" normalizeH="0" baseline="0" dirty="0" err="1">
                <a:ln>
                  <a:noFill/>
                </a:ln>
                <a:effectLst/>
                <a:latin typeface="STIXGeneral-Regular" pitchFamily="2" charset="2"/>
              </a:rPr>
              <a:t>csc</a:t>
            </a:r>
            <a:r>
              <a:rPr kumimoji="0" lang="en-US" altLang="en-US" b="0" i="0" u="none" strike="noStrike" cap="none" normalizeH="0" baseline="0" dirty="0">
                <a:ln>
                  <a:noFill/>
                </a:ln>
                <a:effectLst/>
                <a:latin typeface="STIXGeneral-Regular" pitchFamily="2" charset="2"/>
              </a:rPr>
              <a:t> </a:t>
            </a:r>
            <a:r>
              <a:rPr kumimoji="0" lang="en-US" altLang="en-US" b="0" i="0" u="none" strike="noStrike" cap="none" normalizeH="0" baseline="0" dirty="0">
                <a:ln>
                  <a:noFill/>
                </a:ln>
                <a:effectLst/>
                <a:latin typeface="STIXGeneral-Italic" pitchFamily="2" charset="2"/>
              </a:rPr>
              <a:t>t</a:t>
            </a:r>
            <a:r>
              <a:rPr kumimoji="0" lang="en-US" altLang="en-US" b="0" i="0" u="none" strike="noStrike" cap="none" normalizeH="0" baseline="0" dirty="0">
                <a:ln>
                  <a:noFill/>
                </a:ln>
                <a:effectLst/>
                <a:latin typeface="STIXGeneral-Regular" pitchFamily="2" charset="2"/>
              </a:rPr>
              <a:t>, and cot </a:t>
            </a:r>
            <a:r>
              <a:rPr kumimoji="0" lang="en-US" altLang="en-US" b="0" i="0" u="none" strike="noStrike" cap="none" normalizeH="0" baseline="0" dirty="0">
                <a:ln>
                  <a:noFill/>
                </a:ln>
                <a:effectLst/>
                <a:latin typeface="STIXGeneral-Italic" pitchFamily="2" charset="2"/>
              </a:rPr>
              <a:t>t</a:t>
            </a:r>
            <a:r>
              <a:rPr kumimoji="0" lang="en-US" altLang="en-US" b="0" i="0" u="none" strike="noStrike" cap="none" normalizeH="0" baseline="0" dirty="0">
                <a:ln>
                  <a:noFill/>
                </a:ln>
                <a:effectLst/>
                <a:latin typeface="STIXGeneral-Regular" pitchFamily="2" charset="2"/>
              </a:rPr>
              <a:t>.</a:t>
            </a:r>
            <a:r>
              <a:rPr kumimoji="0" lang="en-US" altLang="en-US" b="0" i="0" u="none" strike="noStrike" cap="none" normalizeH="0" baseline="0" dirty="0">
                <a:ln>
                  <a:noFill/>
                </a:ln>
                <a:effectLst/>
                <a:latin typeface="Helvetica Neue" panose="02000503000000020004" pitchFamily="2" charset="0"/>
              </a:rPr>
              <a:t> </a:t>
            </a:r>
            <a:endParaRPr kumimoji="0" lang="en-US" altLang="en-US" sz="16300" b="0" i="0" u="none" strike="noStrike" cap="none" normalizeH="0" baseline="0" dirty="0">
              <a:ln>
                <a:noFill/>
              </a:ln>
              <a:effectLst/>
              <a:latin typeface="Arial" panose="020B0604020202020204" pitchFamily="34" charset="0"/>
            </a:endParaRPr>
          </a:p>
        </p:txBody>
      </p:sp>
      <p:pic>
        <p:nvPicPr>
          <p:cNvPr id="4098" name="Picture 2" descr="Right triangle with sides 33, 56, and 65. Angle t is also labeled which is opposite to the side labeled 33. ">
            <a:extLst>
              <a:ext uri="{FF2B5EF4-FFF2-40B4-BE49-F238E27FC236}">
                <a16:creationId xmlns:a16="http://schemas.microsoft.com/office/drawing/2014/main" id="{7173D35B-2E1B-3F40-A0EF-B77BD3ED0D0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42177" y="2163370"/>
            <a:ext cx="3316047" cy="1389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2086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Using Right Triangles to Evaluate Trigonometric Functions example 3</a:t>
            </a:r>
          </a:p>
        </p:txBody>
      </p:sp>
      <p:sp>
        <p:nvSpPr>
          <p:cNvPr id="7" name="Text Placeholder 6"/>
          <p:cNvSpPr>
            <a:spLocks noGrp="1"/>
          </p:cNvSpPr>
          <p:nvPr>
            <p:ph type="body" sz="quarter" idx="14"/>
          </p:nvPr>
        </p:nvSpPr>
        <p:spPr>
          <a:xfrm>
            <a:off x="457200" y="1390261"/>
            <a:ext cx="8062912" cy="961053"/>
          </a:xfrm>
        </p:spPr>
        <p:txBody>
          <a:bodyPr>
            <a:normAutofit/>
          </a:bodyPr>
          <a:lstStyle/>
          <a:p>
            <a:r>
              <a:rPr lang="en-US" sz="1400" dirty="0">
                <a:solidFill>
                  <a:srgbClr val="0070C0"/>
                </a:solidFill>
              </a:rPr>
              <a:t>Example </a:t>
            </a:r>
            <a:r>
              <a:rPr lang="en-US" sz="1400" b="1" dirty="0">
                <a:solidFill>
                  <a:schemeClr val="tx1"/>
                </a:solidFill>
              </a:rPr>
              <a:t>Evaluating a Trigonometric Function of a Right Triangle</a:t>
            </a:r>
          </a:p>
          <a:p>
            <a:r>
              <a:rPr lang="en-US" sz="1400" dirty="0"/>
              <a:t>Using the triangle shown below, find sin </a:t>
            </a:r>
            <a:r>
              <a:rPr lang="en-US" sz="1400" i="1" dirty="0"/>
              <a:t>A</a:t>
            </a:r>
            <a:r>
              <a:rPr lang="en-US" sz="1400" dirty="0"/>
              <a:t>, cos </a:t>
            </a:r>
            <a:r>
              <a:rPr lang="en-US" sz="1400" i="1" dirty="0"/>
              <a:t>A</a:t>
            </a:r>
            <a:r>
              <a:rPr lang="en-US" sz="1400" dirty="0"/>
              <a:t>, tan </a:t>
            </a:r>
            <a:r>
              <a:rPr lang="en-US" sz="1400" i="1" dirty="0"/>
              <a:t>A</a:t>
            </a:r>
            <a:r>
              <a:rPr lang="en-US" sz="1400" dirty="0"/>
              <a:t>, sec </a:t>
            </a:r>
            <a:r>
              <a:rPr lang="en-US" sz="1400" i="1" dirty="0"/>
              <a:t>A</a:t>
            </a:r>
            <a:r>
              <a:rPr lang="en-US" sz="1400" dirty="0"/>
              <a:t>, </a:t>
            </a:r>
            <a:r>
              <a:rPr lang="en-US" sz="1400" dirty="0" err="1"/>
              <a:t>csc</a:t>
            </a:r>
            <a:r>
              <a:rPr lang="en-US" sz="1400" dirty="0"/>
              <a:t> </a:t>
            </a:r>
            <a:r>
              <a:rPr lang="en-US" sz="1400" i="1" dirty="0"/>
              <a:t>A</a:t>
            </a:r>
            <a:r>
              <a:rPr lang="en-US" sz="1400" dirty="0"/>
              <a:t>, and cot </a:t>
            </a:r>
            <a:r>
              <a:rPr lang="en-US" sz="1400" i="1" dirty="0"/>
              <a:t>A</a:t>
            </a:r>
            <a:r>
              <a:rPr lang="en-US" sz="1400" dirty="0"/>
              <a:t>.</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3" name="Picture 2" descr="&#10;A right triangle with sides 4 and 10 and angle of A labeled which is opposite the side labeled 10."/>
          <p:cNvPicPr>
            <a:picLocks noChangeAspect="1"/>
          </p:cNvPicPr>
          <p:nvPr/>
        </p:nvPicPr>
        <p:blipFill>
          <a:blip r:embed="rId3"/>
          <a:stretch>
            <a:fillRect/>
          </a:stretch>
        </p:blipFill>
        <p:spPr>
          <a:xfrm>
            <a:off x="5639551" y="2199222"/>
            <a:ext cx="3048511" cy="1481915"/>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24475768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789914"/>
          </a:xfrm>
        </p:spPr>
        <p:txBody>
          <a:bodyPr>
            <a:normAutofit/>
          </a:bodyPr>
          <a:lstStyle/>
          <a:p>
            <a:r>
              <a:rPr lang="en-US" sz="2000" dirty="0"/>
              <a:t>Finding Trigonometric Functions of Special Angles Using Side Lengths</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Text Placeholder 1"/>
          <p:cNvSpPr>
            <a:spLocks noGrp="1"/>
          </p:cNvSpPr>
          <p:nvPr>
            <p:ph type="body" sz="quarter" idx="14"/>
          </p:nvPr>
        </p:nvSpPr>
        <p:spPr>
          <a:xfrm>
            <a:off x="457200" y="1411963"/>
            <a:ext cx="8062912" cy="2255086"/>
          </a:xfrm>
        </p:spPr>
        <p:txBody>
          <a:bodyPr>
            <a:noAutofit/>
          </a:bodyPr>
          <a:lstStyle/>
          <a:p>
            <a:r>
              <a:rPr lang="en-US" sz="1600" dirty="0"/>
              <a:t>Suppose we have a 30°, 60°, 90° triangle, which can also be described as a </a:t>
            </a:r>
            <a:r>
              <a:rPr lang="en-US" sz="1600" i="1" dirty="0"/>
              <a:t>π/</a:t>
            </a:r>
            <a:r>
              <a:rPr lang="en-US" sz="1600" dirty="0"/>
              <a:t>6, </a:t>
            </a:r>
            <a:r>
              <a:rPr lang="en-US" sz="1600" i="1" dirty="0"/>
              <a:t>π/</a:t>
            </a:r>
            <a:r>
              <a:rPr lang="en-US" sz="1600" dirty="0"/>
              <a:t>3, </a:t>
            </a:r>
            <a:r>
              <a:rPr lang="en-US" sz="1600" i="1" dirty="0"/>
              <a:t>π/</a:t>
            </a:r>
            <a:r>
              <a:rPr lang="en-US" sz="1600" dirty="0"/>
              <a:t>2 triangle. The sides have lengths in the relation 1</a:t>
            </a:r>
            <a:r>
              <a:rPr lang="en-US" sz="1600" i="1" dirty="0"/>
              <a:t>s</a:t>
            </a:r>
            <a:r>
              <a:rPr lang="en-US" sz="1600" dirty="0"/>
              <a:t>, √3</a:t>
            </a:r>
            <a:r>
              <a:rPr lang="en-US" sz="1600" i="1" dirty="0"/>
              <a:t>s</a:t>
            </a:r>
            <a:r>
              <a:rPr lang="en-US" sz="1600" dirty="0"/>
              <a:t>, 2</a:t>
            </a:r>
            <a:r>
              <a:rPr lang="en-US" sz="1600" i="1" dirty="0"/>
              <a:t>s</a:t>
            </a:r>
            <a:r>
              <a:rPr lang="en-US" sz="1600" dirty="0"/>
              <a:t>. </a:t>
            </a:r>
          </a:p>
          <a:p>
            <a:r>
              <a:rPr lang="en-US" sz="1600" dirty="0"/>
              <a:t>The sides of a 45°, 45°, 90° triangle, which can also be described as a </a:t>
            </a:r>
            <a:r>
              <a:rPr lang="en-US" sz="1600" i="1" dirty="0"/>
              <a:t>π/</a:t>
            </a:r>
            <a:r>
              <a:rPr lang="en-US" sz="1600" dirty="0"/>
              <a:t>4, </a:t>
            </a:r>
            <a:r>
              <a:rPr lang="en-US" sz="1600" i="1" dirty="0"/>
              <a:t>π/</a:t>
            </a:r>
            <a:r>
              <a:rPr lang="en-US" sz="1600" dirty="0"/>
              <a:t>4, </a:t>
            </a:r>
            <a:r>
              <a:rPr lang="en-US" sz="1600" i="1" dirty="0"/>
              <a:t>π/</a:t>
            </a:r>
            <a:r>
              <a:rPr lang="en-US" sz="1600" dirty="0"/>
              <a:t>2 triangle, have lengths in the relation 1</a:t>
            </a:r>
            <a:r>
              <a:rPr lang="en-US" sz="1600" i="1" dirty="0"/>
              <a:t>s</a:t>
            </a:r>
            <a:r>
              <a:rPr lang="en-US" sz="1600" dirty="0"/>
              <a:t>, 1</a:t>
            </a:r>
            <a:r>
              <a:rPr lang="en-US" sz="1600" i="1" dirty="0"/>
              <a:t>s</a:t>
            </a:r>
            <a:r>
              <a:rPr lang="en-US" sz="1600" dirty="0"/>
              <a:t>, √2</a:t>
            </a:r>
            <a:r>
              <a:rPr lang="en-US" sz="1600" i="1" dirty="0"/>
              <a:t>s</a:t>
            </a:r>
            <a:r>
              <a:rPr lang="en-US" sz="1600" dirty="0"/>
              <a:t>.</a:t>
            </a:r>
          </a:p>
          <a:p>
            <a:r>
              <a:rPr lang="en-US" sz="1600" dirty="0"/>
              <a:t>We can then use the ratios of the side lengths to evaluate trigonometric functions of special angles.</a:t>
            </a:r>
          </a:p>
          <a:p>
            <a:r>
              <a:rPr lang="en-US" sz="1600" dirty="0"/>
              <a:t>Memorize these relationships. Hint: It will be important later on when s = 1.</a:t>
            </a:r>
          </a:p>
        </p:txBody>
      </p:sp>
      <p:sp>
        <p:nvSpPr>
          <p:cNvPr id="4" name="Footer Placeholder 3"/>
          <p:cNvSpPr>
            <a:spLocks noGrp="1"/>
          </p:cNvSpPr>
          <p:nvPr>
            <p:ph type="ftr" sz="quarter" idx="11"/>
          </p:nvPr>
        </p:nvSpPr>
        <p:spPr/>
        <p:txBody>
          <a:bodyPr/>
          <a:lstStyle/>
          <a:p>
            <a:r>
              <a:rPr lang="en-US"/>
              <a:t>Prepared for OpenStax Algebra and Trigonometry by River Parishes Community College under CC BY-SA 4.0</a:t>
            </a:r>
          </a:p>
        </p:txBody>
      </p:sp>
      <p:pic>
        <p:nvPicPr>
          <p:cNvPr id="5122" name="Picture 2" descr="Two side-by-side graphs of circles with inscribed angles. First circle has angle of pi/3 inscribed, radius of 2s, base of length s and height of length . Second circle has angle of pi/4 inscribed with radius , base of length s and height of length s.">
            <a:extLst>
              <a:ext uri="{FF2B5EF4-FFF2-40B4-BE49-F238E27FC236}">
                <a16:creationId xmlns:a16="http://schemas.microsoft.com/office/drawing/2014/main" id="{740BF339-61A0-3C4B-8534-1532545DF2E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26167" y="3724237"/>
            <a:ext cx="7124978" cy="271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6957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789914"/>
          </a:xfrm>
        </p:spPr>
        <p:txBody>
          <a:bodyPr>
            <a:normAutofit/>
          </a:bodyPr>
          <a:lstStyle/>
          <a:p>
            <a:r>
              <a:rPr lang="en-US" sz="2000" dirty="0"/>
              <a:t>Finding Trigonometric Functions of Special Angles Using Side Lengths example</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8" name="Text Placeholder 6">
                <a:extLst>
                  <a:ext uri="{FF2B5EF4-FFF2-40B4-BE49-F238E27FC236}">
                    <a16:creationId xmlns:a16="http://schemas.microsoft.com/office/drawing/2014/main" id="{13A00949-6FB5-4BE2-B02A-C798AD151471}"/>
                  </a:ext>
                </a:extLst>
              </p:cNvPr>
              <p:cNvSpPr>
                <a:spLocks noGrp="1"/>
              </p:cNvSpPr>
              <p:nvPr>
                <p:ph type="body" sz="quarter" idx="14"/>
              </p:nvPr>
            </p:nvSpPr>
            <p:spPr>
              <a:xfrm>
                <a:off x="298994" y="2623126"/>
                <a:ext cx="8387805" cy="1148774"/>
              </a:xfrm>
            </p:spPr>
            <p:txBody>
              <a:bodyPr>
                <a:noAutofit/>
              </a:bodyPr>
              <a:lstStyle/>
              <a:p>
                <a:r>
                  <a:rPr lang="en-US" sz="1800" dirty="0">
                    <a:solidFill>
                      <a:srgbClr val="0070C0"/>
                    </a:solidFill>
                  </a:rPr>
                  <a:t>Example </a:t>
                </a:r>
                <a:r>
                  <a:rPr lang="en-US" sz="1600" b="1" dirty="0"/>
                  <a:t>Evaluating Trigonometric Functions of Special Angles Using Side Lengths</a:t>
                </a:r>
              </a:p>
              <a:p>
                <a:r>
                  <a:rPr lang="en-US" sz="1800" dirty="0"/>
                  <a:t>Find the exact value of the trigonometric functions of </a:t>
                </a:r>
                <a14:m>
                  <m:oMath xmlns:m="http://schemas.openxmlformats.org/officeDocument/2006/math">
                    <m:f>
                      <m:fPr>
                        <m:ctrlPr>
                          <a:rPr lang="en-US" sz="1800" i="1" smtClean="0">
                            <a:latin typeface="Cambria Math" panose="02040503050406030204" pitchFamily="18" charset="0"/>
                          </a:rPr>
                        </m:ctrlPr>
                      </m:fPr>
                      <m:num>
                        <m:r>
                          <a:rPr lang="en-US" sz="1800" i="1" smtClean="0">
                            <a:latin typeface="Cambria Math" panose="02040503050406030204" pitchFamily="18" charset="0"/>
                            <a:ea typeface="Cambria Math" panose="02040503050406030204" pitchFamily="18" charset="0"/>
                          </a:rPr>
                          <m:t>𝜋</m:t>
                        </m:r>
                      </m:num>
                      <m:den>
                        <m:r>
                          <a:rPr lang="en-US" sz="1800" b="0" i="1" smtClean="0">
                            <a:latin typeface="Cambria Math" panose="02040503050406030204" pitchFamily="18" charset="0"/>
                          </a:rPr>
                          <m:t>3</m:t>
                        </m:r>
                      </m:den>
                    </m:f>
                  </m:oMath>
                </a14:m>
                <a:r>
                  <a:rPr lang="en-US" sz="1800" dirty="0"/>
                  <a:t>, using side lengths.</a:t>
                </a:r>
              </a:p>
            </p:txBody>
          </p:sp>
        </mc:Choice>
        <mc:Fallback xmlns="">
          <p:sp>
            <p:nvSpPr>
              <p:cNvPr id="8" name="Text Placeholder 6">
                <a:extLst>
                  <a:ext uri="{FF2B5EF4-FFF2-40B4-BE49-F238E27FC236}">
                    <a16:creationId xmlns:a16="http://schemas.microsoft.com/office/drawing/2014/main" id="{13A00949-6FB5-4BE2-B02A-C798AD151471}"/>
                  </a:ext>
                </a:extLst>
              </p:cNvPr>
              <p:cNvSpPr>
                <a:spLocks noGrp="1" noRot="1" noChangeAspect="1" noMove="1" noResize="1" noEditPoints="1" noAdjustHandles="1" noChangeArrowheads="1" noChangeShapeType="1" noTextEdit="1"/>
              </p:cNvSpPr>
              <p:nvPr>
                <p:ph type="body" sz="quarter" idx="14"/>
              </p:nvPr>
            </p:nvSpPr>
            <p:spPr>
              <a:xfrm>
                <a:off x="298994" y="2623126"/>
                <a:ext cx="8387805" cy="1148774"/>
              </a:xfrm>
              <a:blipFill>
                <a:blip r:embed="rId3"/>
                <a:stretch>
                  <a:fillRect l="-758" t="-219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D797712E-E59E-DF47-99FA-9973542C9890}"/>
              </a:ext>
            </a:extLst>
          </p:cNvPr>
          <p:cNvSpPr/>
          <p:nvPr/>
        </p:nvSpPr>
        <p:spPr>
          <a:xfrm>
            <a:off x="298995" y="1208343"/>
            <a:ext cx="8673555" cy="1200329"/>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trigonometric functions of a special angle, evaluate using side lengths.</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Use the side lengths shown in </a:t>
            </a:r>
            <a:r>
              <a:rPr lang="en-US" dirty="0">
                <a:solidFill>
                  <a:srgbClr val="21366B"/>
                </a:solidFill>
                <a:latin typeface="Helvetica Neue" panose="02000503000000020004" pitchFamily="2" charset="0"/>
              </a:rPr>
              <a:t>Figure</a:t>
            </a:r>
            <a:r>
              <a:rPr lang="en-US" dirty="0">
                <a:solidFill>
                  <a:srgbClr val="333333"/>
                </a:solidFill>
                <a:latin typeface="Helvetica Neue" panose="02000503000000020004" pitchFamily="2" charset="0"/>
              </a:rPr>
              <a:t> for the special angle you wish to evaluate.</a:t>
            </a:r>
          </a:p>
          <a:p>
            <a:pPr marL="342900" indent="-342900">
              <a:buFont typeface="+mj-lt"/>
              <a:buAutoNum type="arabicPeriod"/>
            </a:pPr>
            <a:r>
              <a:rPr lang="en-US" dirty="0">
                <a:solidFill>
                  <a:srgbClr val="333333"/>
                </a:solidFill>
                <a:latin typeface="Helvetica Neue" panose="02000503000000020004" pitchFamily="2" charset="0"/>
              </a:rPr>
              <a:t>Use the ratio of side lengths appropriate to the function you wish to evaluate.</a:t>
            </a:r>
            <a:endParaRPr lang="en-US" b="0" i="0" u="none" strike="noStrike"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3144909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Drawing Angles in Standard Position</a:t>
            </a:r>
          </a:p>
        </p:txBody>
      </p:sp>
      <p:sp>
        <p:nvSpPr>
          <p:cNvPr id="7" name="Text Placeholder 6"/>
          <p:cNvSpPr>
            <a:spLocks noGrp="1"/>
          </p:cNvSpPr>
          <p:nvPr>
            <p:ph type="body" sz="quarter" idx="14"/>
          </p:nvPr>
        </p:nvSpPr>
        <p:spPr>
          <a:xfrm>
            <a:off x="457200" y="4349717"/>
            <a:ext cx="3762072" cy="2163269"/>
          </a:xfrm>
        </p:spPr>
        <p:txBody>
          <a:bodyPr>
            <a:normAutofit/>
          </a:bodyPr>
          <a:lstStyle/>
          <a:p>
            <a:r>
              <a:rPr lang="en-US" sz="1600" dirty="0"/>
              <a:t>If the angle is measured in a counterclockwise direction from the initial side to the terminal side, the angle is said to be a </a:t>
            </a:r>
            <a:r>
              <a:rPr lang="en-US" sz="1600" b="1" dirty="0"/>
              <a:t>positive angle</a:t>
            </a:r>
            <a:r>
              <a:rPr lang="en-US" sz="1600" dirty="0"/>
              <a:t>. </a:t>
            </a:r>
          </a:p>
          <a:p>
            <a:r>
              <a:rPr lang="en-US" sz="1600" dirty="0"/>
              <a:t>If the angle is measured in a clockwise direction, the angle is said to be a </a:t>
            </a:r>
            <a:r>
              <a:rPr lang="en-US" sz="1600" b="1" dirty="0"/>
              <a:t>negative angle</a:t>
            </a:r>
            <a:r>
              <a:rPr lang="en-US" sz="1600" dirty="0"/>
              <a:t>.</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8" name="Picture 7" descr="So the terminal side will be 1 complete rotation around the circle, moving counterclockwise from the positive x-axis. In this case, the initial side and the terminal side overlap. See Figure." title="Drawing an angl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59232" y="4491686"/>
            <a:ext cx="4448867" cy="2073149"/>
          </a:xfrm>
          <a:prstGeom prst="rect">
            <a:avLst/>
          </a:prstGeom>
        </p:spPr>
      </p:pic>
      <p:pic>
        <p:nvPicPr>
          <p:cNvPr id="9" name="Picture 8" descr="The fixed ray is the initial side, and the rotated ray is the terminal side. In order to identify the different sides, we indicate the rotation with a small arrow close to the vertex as in Figure." title="Angle drawi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07063" y="2380239"/>
            <a:ext cx="2698569" cy="1467643"/>
          </a:xfrm>
          <a:prstGeom prst="rect">
            <a:avLst/>
          </a:prstGeom>
        </p:spPr>
      </p:pic>
      <p:pic>
        <p:nvPicPr>
          <p:cNvPr id="10" name="Picture 9" descr="An angle is in standard position if its vertex is located at the origin, and its initial side extends along the positive x-axis. See Figure." title="Standard Position"/>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595947" y="1878404"/>
            <a:ext cx="2374020" cy="2278658"/>
          </a:xfrm>
          <a:prstGeom prst="rect">
            <a:avLst/>
          </a:prstGeom>
        </p:spPr>
      </p:pic>
      <p:sp>
        <p:nvSpPr>
          <p:cNvPr id="11" name="Rectangle 10"/>
          <p:cNvSpPr/>
          <p:nvPr/>
        </p:nvSpPr>
        <p:spPr>
          <a:xfrm>
            <a:off x="489857" y="1293629"/>
            <a:ext cx="7997598" cy="584775"/>
          </a:xfrm>
          <a:prstGeom prst="rect">
            <a:avLst/>
          </a:prstGeom>
        </p:spPr>
        <p:txBody>
          <a:bodyPr wrap="square">
            <a:spAutoFit/>
          </a:bodyPr>
          <a:lstStyle/>
          <a:p>
            <a:r>
              <a:rPr lang="en-US" sz="1600" dirty="0"/>
              <a:t>An angle is in </a:t>
            </a:r>
            <a:r>
              <a:rPr lang="en-US" sz="1600" b="1" dirty="0"/>
              <a:t>standard position </a:t>
            </a:r>
            <a:r>
              <a:rPr lang="en-US" sz="1600" dirty="0"/>
              <a:t>if its vertex is located at the origin, and its initial side extends along the positive </a:t>
            </a:r>
            <a:r>
              <a:rPr lang="en-US" sz="1600" i="1" dirty="0"/>
              <a:t>x</a:t>
            </a:r>
            <a:r>
              <a:rPr lang="en-US" sz="1600" dirty="0"/>
              <a:t>-axis.</a:t>
            </a:r>
          </a:p>
        </p:txBody>
      </p:sp>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40368072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789914"/>
          </a:xfrm>
        </p:spPr>
        <p:txBody>
          <a:bodyPr>
            <a:normAutofit/>
          </a:bodyPr>
          <a:lstStyle/>
          <a:p>
            <a:r>
              <a:rPr lang="en-US" sz="2000" dirty="0"/>
              <a:t>Finding Trigonometric Functions of Special Angles Using Side Lengths try it</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B6108BA4-B160-8B4B-BA58-DD05A02DAF3C}"/>
                  </a:ext>
                </a:extLst>
              </p:cNvPr>
              <p:cNvSpPr/>
              <p:nvPr/>
            </p:nvSpPr>
            <p:spPr>
              <a:xfrm>
                <a:off x="457200" y="1177023"/>
                <a:ext cx="8239562" cy="736740"/>
              </a:xfrm>
              <a:prstGeom prst="rect">
                <a:avLst/>
              </a:prstGeom>
            </p:spPr>
            <p:txBody>
              <a:bodyPr wrap="square">
                <a:spAutoFit/>
              </a:bodyPr>
              <a:lstStyle/>
              <a:p>
                <a:r>
                  <a:rPr lang="en-US" dirty="0">
                    <a:solidFill>
                      <a:srgbClr val="555555"/>
                    </a:solidFill>
                    <a:latin typeface="Helvetica Neue" panose="02000503000000020004" pitchFamily="2" charset="0"/>
                  </a:rPr>
                  <a:t>Try It:	</a:t>
                </a:r>
              </a:p>
              <a:p>
                <a:r>
                  <a:rPr lang="en-US" dirty="0">
                    <a:solidFill>
                      <a:srgbClr val="555555"/>
                    </a:solidFill>
                    <a:latin typeface="Helvetica Neue" panose="02000503000000020004" pitchFamily="2" charset="0"/>
                  </a:rPr>
                  <a:t>Find the exact value of the trigonometric functions of </a:t>
                </a:r>
                <a14:m>
                  <m:oMath xmlns:m="http://schemas.openxmlformats.org/officeDocument/2006/math">
                    <m:f>
                      <m:fPr>
                        <m:ctrlPr>
                          <a:rPr lang="en-US" i="1" smtClean="0">
                            <a:solidFill>
                              <a:srgbClr val="555555"/>
                            </a:solidFill>
                            <a:latin typeface="Cambria Math" panose="02040503050406030204" pitchFamily="18" charset="0"/>
                          </a:rPr>
                        </m:ctrlPr>
                      </m:fPr>
                      <m:num>
                        <m:r>
                          <a:rPr lang="en-US" i="1" smtClean="0">
                            <a:solidFill>
                              <a:srgbClr val="555555"/>
                            </a:solidFill>
                            <a:latin typeface="Cambria Math" panose="02040503050406030204" pitchFamily="18" charset="0"/>
                            <a:ea typeface="Cambria Math" panose="02040503050406030204" pitchFamily="18" charset="0"/>
                          </a:rPr>
                          <m:t>𝜋</m:t>
                        </m:r>
                      </m:num>
                      <m:den>
                        <m:r>
                          <a:rPr lang="en-US" b="0" i="1" smtClean="0">
                            <a:solidFill>
                              <a:srgbClr val="555555"/>
                            </a:solidFill>
                            <a:latin typeface="Cambria Math" panose="02040503050406030204" pitchFamily="18" charset="0"/>
                          </a:rPr>
                          <m:t>4</m:t>
                        </m:r>
                      </m:den>
                    </m:f>
                  </m:oMath>
                </a14:m>
                <a:r>
                  <a:rPr lang="el-GR" dirty="0">
                    <a:solidFill>
                      <a:srgbClr val="555555"/>
                    </a:solidFill>
                    <a:latin typeface="Helvetica Neue" panose="02000503000000020004" pitchFamily="2" charset="0"/>
                  </a:rPr>
                  <a:t>,</a:t>
                </a:r>
                <a:r>
                  <a:rPr lang="en-US" dirty="0">
                    <a:solidFill>
                      <a:srgbClr val="555555"/>
                    </a:solidFill>
                    <a:latin typeface="Helvetica Neue" panose="02000503000000020004" pitchFamily="2" charset="0"/>
                  </a:rPr>
                  <a:t> using side lengths.</a:t>
                </a:r>
                <a:endParaRPr lang="en-US" dirty="0"/>
              </a:p>
            </p:txBody>
          </p:sp>
        </mc:Choice>
        <mc:Fallback xmlns="">
          <p:sp>
            <p:nvSpPr>
              <p:cNvPr id="2" name="Rectangle 1">
                <a:extLst>
                  <a:ext uri="{FF2B5EF4-FFF2-40B4-BE49-F238E27FC236}">
                    <a16:creationId xmlns:a16="http://schemas.microsoft.com/office/drawing/2014/main" id="{B6108BA4-B160-8B4B-BA58-DD05A02DAF3C}"/>
                  </a:ext>
                </a:extLst>
              </p:cNvPr>
              <p:cNvSpPr>
                <a:spLocks noRot="1" noChangeAspect="1" noMove="1" noResize="1" noEditPoints="1" noAdjustHandles="1" noChangeArrowheads="1" noChangeShapeType="1" noTextEdit="1"/>
              </p:cNvSpPr>
              <p:nvPr/>
            </p:nvSpPr>
            <p:spPr>
              <a:xfrm>
                <a:off x="457200" y="1177023"/>
                <a:ext cx="8239562" cy="736740"/>
              </a:xfrm>
              <a:prstGeom prst="rect">
                <a:avLst/>
              </a:prstGeom>
              <a:blipFill>
                <a:blip r:embed="rId3"/>
                <a:stretch>
                  <a:fillRect l="-616" t="-3390" b="-1695"/>
                </a:stretch>
              </a:blipFill>
            </p:spPr>
            <p:txBody>
              <a:bodyPr/>
              <a:lstStyle/>
              <a:p>
                <a:r>
                  <a:rPr lang="en-US">
                    <a:noFill/>
                  </a:rPr>
                  <a:t> </a:t>
                </a:r>
              </a:p>
            </p:txBody>
          </p:sp>
        </mc:Fallback>
      </mc:AlternateContent>
    </p:spTree>
    <p:extLst>
      <p:ext uri="{BB962C8B-B14F-4D97-AF65-F5344CB8AC3E}">
        <p14:creationId xmlns:p14="http://schemas.microsoft.com/office/powerpoint/2010/main" val="7883889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sz="2000" dirty="0"/>
              <a:t>Cofunction identity</a:t>
            </a:r>
          </a:p>
        </p:txBody>
      </p:sp>
      <p:sp>
        <p:nvSpPr>
          <p:cNvPr id="7" name="Text Placeholder 6"/>
          <p:cNvSpPr>
            <a:spLocks noGrp="1"/>
          </p:cNvSpPr>
          <p:nvPr>
            <p:ph type="body" sz="quarter" idx="14"/>
          </p:nvPr>
        </p:nvSpPr>
        <p:spPr>
          <a:xfrm>
            <a:off x="457200" y="1414470"/>
            <a:ext cx="8260947" cy="2075179"/>
          </a:xfrm>
        </p:spPr>
        <p:txBody>
          <a:bodyPr>
            <a:noAutofit/>
          </a:bodyPr>
          <a:lstStyle/>
          <a:p>
            <a:r>
              <a:rPr lang="en-US" sz="1600" dirty="0"/>
              <a:t>A right triangle can be formed with any two other angles that add to 90 degrees, or </a:t>
            </a:r>
            <a:r>
              <a:rPr lang="en-US" sz="1600" i="1" dirty="0"/>
              <a:t>π/</a:t>
            </a:r>
            <a:r>
              <a:rPr lang="en-US" sz="1600" dirty="0"/>
              <a:t>2.</a:t>
            </a:r>
          </a:p>
          <a:p>
            <a:r>
              <a:rPr lang="en-US" sz="1600" dirty="0"/>
              <a:t>In other words, any two complementary angles. </a:t>
            </a:r>
          </a:p>
          <a:p>
            <a:r>
              <a:rPr lang="en-US" sz="1600" dirty="0"/>
              <a:t>So we may state a </a:t>
            </a:r>
            <a:r>
              <a:rPr lang="en-US" sz="1600" b="1" i="1" dirty="0"/>
              <a:t>cofunction identity</a:t>
            </a:r>
            <a:r>
              <a:rPr lang="en-US" sz="1600" dirty="0"/>
              <a:t>: </a:t>
            </a:r>
            <a:r>
              <a:rPr lang="en-US" sz="1600" b="1" dirty="0"/>
              <a:t>If any two angles are complementary, the sine of one is the cosine of the other, and vice versa. </a:t>
            </a:r>
          </a:p>
          <a:p>
            <a:r>
              <a:rPr lang="en-US" sz="1600" dirty="0"/>
              <a:t>For example, the sine of </a:t>
            </a:r>
            <a:r>
              <a:rPr lang="en-US" sz="1600" i="1" dirty="0"/>
              <a:t>π/3</a:t>
            </a:r>
            <a:r>
              <a:rPr lang="en-US" sz="1600" dirty="0"/>
              <a:t> equals the cosine of </a:t>
            </a:r>
            <a:r>
              <a:rPr lang="en-US" sz="1600" i="1" dirty="0"/>
              <a:t>π/6</a:t>
            </a:r>
            <a:r>
              <a:rPr lang="en-US" sz="1600" dirty="0"/>
              <a:t> and vice </a:t>
            </a:r>
            <a:r>
              <a:rPr lang="fi-FI" sz="1600" dirty="0"/>
              <a:t>versa.</a:t>
            </a:r>
          </a:p>
          <a:p>
            <a:endParaRPr lang="en-US" sz="1600" dirty="0"/>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pic>
        <p:nvPicPr>
          <p:cNvPr id="6146" name="Picture 2" descr="A graph of circle with angle pi/3 inscribed with a radius of 2s, a base with length s and a height of.">
            <a:extLst>
              <a:ext uri="{FF2B5EF4-FFF2-40B4-BE49-F238E27FC236}">
                <a16:creationId xmlns:a16="http://schemas.microsoft.com/office/drawing/2014/main" id="{E6A4DFBA-7C25-7946-88CA-74B42E179C7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3373437"/>
            <a:ext cx="3563937" cy="271503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ight triangle with angles alpha and beta. Equivalence between sin alpha and cos beta. Equivalence between sin beta and cos alpha.">
            <a:extLst>
              <a:ext uri="{FF2B5EF4-FFF2-40B4-BE49-F238E27FC236}">
                <a16:creationId xmlns:a16="http://schemas.microsoft.com/office/drawing/2014/main" id="{A3CA5846-B4E0-2447-9607-6BD3B4B9C2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4152" y="3373437"/>
            <a:ext cx="4625960" cy="2887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3978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sz="2000" dirty="0"/>
              <a:t>Using Equal Cofunction of Complements</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4" name="Footer Placeholder 3"/>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graphicFrame>
            <p:nvGraphicFramePr>
              <p:cNvPr id="3" name="Table 2" descr="Table of cofunction identities &#10;&#10;">
                <a:extLst>
                  <a:ext uri="{FF2B5EF4-FFF2-40B4-BE49-F238E27FC236}">
                    <a16:creationId xmlns:a16="http://schemas.microsoft.com/office/drawing/2014/main" id="{A066A231-C7DB-D342-8E34-50C7DD8EEE06}"/>
                  </a:ext>
                </a:extLst>
              </p:cNvPr>
              <p:cNvGraphicFramePr>
                <a:graphicFrameLocks noGrp="1"/>
              </p:cNvGraphicFramePr>
              <p:nvPr>
                <p:extLst>
                  <p:ext uri="{D42A27DB-BD31-4B8C-83A1-F6EECF244321}">
                    <p14:modId xmlns:p14="http://schemas.microsoft.com/office/powerpoint/2010/main" val="1625556753"/>
                  </p:ext>
                </p:extLst>
              </p:nvPr>
            </p:nvGraphicFramePr>
            <p:xfrm>
              <a:off x="457200" y="2049134"/>
              <a:ext cx="7327892" cy="1975485"/>
            </p:xfrm>
            <a:graphic>
              <a:graphicData uri="http://schemas.openxmlformats.org/drawingml/2006/table">
                <a:tbl>
                  <a:tblPr firstRow="1"/>
                  <a:tblGrid>
                    <a:gridCol w="3663946">
                      <a:extLst>
                        <a:ext uri="{9D8B030D-6E8A-4147-A177-3AD203B41FA5}">
                          <a16:colId xmlns:a16="http://schemas.microsoft.com/office/drawing/2014/main" val="462686242"/>
                        </a:ext>
                      </a:extLst>
                    </a:gridCol>
                    <a:gridCol w="3663946">
                      <a:extLst>
                        <a:ext uri="{9D8B030D-6E8A-4147-A177-3AD203B41FA5}">
                          <a16:colId xmlns:a16="http://schemas.microsoft.com/office/drawing/2014/main" val="1641465301"/>
                        </a:ext>
                      </a:extLst>
                    </a:gridCol>
                  </a:tblGrid>
                  <a:tr h="0">
                    <a:tc>
                      <a:txBody>
                        <a:bodyPr/>
                        <a:lstStyle/>
                        <a:p>
                          <a:pPr fontAlgn="t"/>
                          <a:r>
                            <a:rPr lang="en-US" b="1" dirty="0">
                              <a:effectLst/>
                            </a:rPr>
                            <a:t>Cofunction Identities </a:t>
                          </a:r>
                          <a:r>
                            <a:rPr lang="en-US" dirty="0">
                              <a:effectLst/>
                            </a:rPr>
                            <a:t>in radians:</a:t>
                          </a:r>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tc>
                      <a:txBody>
                        <a:bodyPr/>
                        <a:lstStyle/>
                        <a:p>
                          <a:pPr fontAlgn="t"/>
                          <a:endParaRPr lang="en-US" dirty="0">
                            <a:effectLst/>
                          </a:endParaRPr>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7315102"/>
                      </a:ext>
                    </a:extLst>
                  </a:tr>
                  <a:tr h="0">
                    <a:tc>
                      <a:txBody>
                        <a:bodyPr/>
                        <a:lstStyle/>
                        <a:p>
                          <a:pPr fontAlgn="t"/>
                          <a:r>
                            <a:rPr lang="en-US" b="0" i="0" u="none" strike="noStrike" dirty="0">
                              <a:effectLst/>
                              <a:latin typeface="STIXGeneral-Regular" pitchFamily="2" charset="2"/>
                            </a:rPr>
                            <a:t>cos t</a:t>
                          </a:r>
                          <a:r>
                            <a:rPr lang="en-US" b="0" i="0" u="none" strike="noStrike" dirty="0">
                              <a:effectLst/>
                              <a:latin typeface="STIXGeneral-Italic" pitchFamily="2" charset="2"/>
                            </a:rPr>
                            <a:t> </a:t>
                          </a:r>
                          <a:r>
                            <a:rPr lang="en-US" b="0" i="0" u="none" strike="noStrike" dirty="0">
                              <a:effectLst/>
                              <a:latin typeface="STIXGeneral-Regular" pitchFamily="2" charset="2"/>
                            </a:rPr>
                            <a:t>= sin</a:t>
                          </a:r>
                          <a:r>
                            <a:rPr lang="en-US" b="0" i="0" u="none" strike="noStrike" dirty="0">
                              <a:effectLst/>
                              <a:latin typeface="STIXSizeOneSym" pitchFamily="2" charset="2"/>
                            </a:rPr>
                            <a:t>(</a:t>
                          </a:r>
                          <a14:m>
                            <m:oMath xmlns:m="http://schemas.openxmlformats.org/officeDocument/2006/math">
                              <m:f>
                                <m:fPr>
                                  <m:ctrlPr>
                                    <a:rPr lang="el-GR" b="0" i="1" u="none" strike="noStrike" dirty="0" smtClean="0">
                                      <a:effectLst/>
                                      <a:latin typeface="Cambria Math" panose="02040503050406030204" pitchFamily="18" charset="0"/>
                                    </a:rPr>
                                  </m:ctrlPr>
                                </m:fPr>
                                <m:num>
                                  <m:r>
                                    <a:rPr lang="el-GR" b="0" i="1" u="none" strike="noStrike" dirty="0" smtClean="0">
                                      <a:effectLst/>
                                      <a:latin typeface="Cambria Math" panose="02040503050406030204" pitchFamily="18" charset="0"/>
                                    </a:rPr>
                                    <m:t>𝜋</m:t>
                                  </m:r>
                                </m:num>
                                <m:den>
                                  <m:r>
                                    <a:rPr lang="el-GR" b="0" i="1" u="none" strike="noStrike" dirty="0" smtClean="0">
                                      <a:effectLst/>
                                      <a:latin typeface="Cambria Math" panose="02040503050406030204" pitchFamily="18" charset="0"/>
                                    </a:rPr>
                                    <m:t>2</m:t>
                                  </m:r>
                                </m:den>
                              </m:f>
                            </m:oMath>
                          </a14:m>
                          <a:r>
                            <a:rPr lang="en-US" b="0" i="0" u="none" strike="noStrike" dirty="0">
                              <a:effectLst/>
                              <a:latin typeface="STIXGeneral-Regular" pitchFamily="2" charset="2"/>
                            </a:rPr>
                            <a:t> </a:t>
                          </a:r>
                          <a:r>
                            <a:rPr lang="el-GR" b="0" i="0" u="none" strike="noStrike" dirty="0">
                              <a:effectLst/>
                              <a:latin typeface="STIXGeneral-Regular" pitchFamily="2" charset="2"/>
                            </a:rPr>
                            <a:t>−</a:t>
                          </a:r>
                          <a:r>
                            <a:rPr lang="en-US" b="0" i="0" u="none" strike="noStrike" dirty="0">
                              <a:effectLst/>
                              <a:latin typeface="STIXGeneral-Regular" pitchFamily="2" charset="2"/>
                            </a:rPr>
                            <a:t> </a:t>
                          </a:r>
                          <a:r>
                            <a:rPr lang="en-US" b="0" i="0" u="none" strike="noStrike" dirty="0">
                              <a:effectLst/>
                              <a:latin typeface="STIXGeneral-Italic" pitchFamily="2" charset="2"/>
                            </a:rPr>
                            <a:t>t</a:t>
                          </a:r>
                          <a:r>
                            <a:rPr lang="en-US" b="0" i="0" u="none" strike="noStrike" dirty="0">
                              <a:effectLst/>
                              <a:latin typeface="STIXSizeOneSym" pitchFamily="2" charset="2"/>
                            </a:rPr>
                            <a:t>)</a:t>
                          </a:r>
                          <a:endParaRPr lang="en-US" dirty="0">
                            <a:effectLst/>
                          </a:endParaRPr>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tc>
                      <a:txBody>
                        <a:bodyPr/>
                        <a:lstStyle/>
                        <a:p>
                          <a:pPr fontAlgn="t"/>
                          <a:r>
                            <a:rPr lang="en-US" b="0" i="0" u="none" strike="noStrike" dirty="0">
                              <a:effectLst/>
                              <a:latin typeface="STIXGeneral-Regular" pitchFamily="2" charset="2"/>
                            </a:rPr>
                            <a:t>sin </a:t>
                          </a:r>
                          <a:r>
                            <a:rPr lang="en-US" b="0" i="0" u="none" strike="noStrike" dirty="0">
                              <a:effectLst/>
                              <a:latin typeface="STIXGeneral-Italic" pitchFamily="2" charset="2"/>
                            </a:rPr>
                            <a:t>t </a:t>
                          </a:r>
                          <a:r>
                            <a:rPr lang="en-US" b="0" i="0" u="none" strike="noStrike" dirty="0">
                              <a:effectLst/>
                              <a:latin typeface="STIXGeneral-Regular" pitchFamily="2" charset="2"/>
                            </a:rPr>
                            <a:t>= cos</a:t>
                          </a:r>
                          <a:r>
                            <a:rPr lang="en-US" b="0" i="0" u="none" strike="noStrike" dirty="0">
                              <a:effectLst/>
                              <a:latin typeface="STIXSizeOneSym" pitchFamily="2" charset="2"/>
                            </a:rPr>
                            <a:t>(</a:t>
                          </a:r>
                          <a14:m>
                            <m:oMath xmlns:m="http://schemas.openxmlformats.org/officeDocument/2006/math">
                              <m:f>
                                <m:fPr>
                                  <m:ctrlPr>
                                    <a:rPr lang="el-GR" b="0" i="1" u="none" strike="noStrike" dirty="0" smtClean="0">
                                      <a:effectLst/>
                                      <a:latin typeface="Cambria Math" panose="02040503050406030204" pitchFamily="18" charset="0"/>
                                    </a:rPr>
                                  </m:ctrlPr>
                                </m:fPr>
                                <m:num>
                                  <m:r>
                                    <a:rPr lang="el-GR" b="0" i="1" u="none" strike="noStrike" dirty="0" smtClean="0">
                                      <a:effectLst/>
                                      <a:latin typeface="Cambria Math" panose="02040503050406030204" pitchFamily="18" charset="0"/>
                                    </a:rPr>
                                    <m:t>𝜋</m:t>
                                  </m:r>
                                </m:num>
                                <m:den>
                                  <m:r>
                                    <a:rPr lang="el-GR" b="0" i="1" u="none" strike="noStrike" dirty="0" smtClean="0">
                                      <a:effectLst/>
                                      <a:latin typeface="Cambria Math" panose="02040503050406030204" pitchFamily="18" charset="0"/>
                                    </a:rPr>
                                    <m:t>2</m:t>
                                  </m:r>
                                </m:den>
                              </m:f>
                            </m:oMath>
                          </a14:m>
                          <a:r>
                            <a:rPr lang="en-US" b="0" i="0" u="none" strike="noStrike" dirty="0">
                              <a:effectLst/>
                              <a:latin typeface="STIXGeneral-Regular" pitchFamily="2" charset="2"/>
                            </a:rPr>
                            <a:t> </a:t>
                          </a:r>
                          <a:r>
                            <a:rPr lang="el-GR" b="0" i="0" u="none" strike="noStrike" dirty="0">
                              <a:effectLst/>
                              <a:latin typeface="STIXGeneral-Regular" pitchFamily="2" charset="2"/>
                            </a:rPr>
                            <a:t>−</a:t>
                          </a:r>
                          <a:r>
                            <a:rPr lang="en-US" b="0" i="0" u="none" strike="noStrike" dirty="0">
                              <a:effectLst/>
                              <a:latin typeface="STIXGeneral-Regular" pitchFamily="2" charset="2"/>
                            </a:rPr>
                            <a:t> </a:t>
                          </a:r>
                          <a:r>
                            <a:rPr lang="en-US" b="0" i="0" u="none" strike="noStrike" dirty="0">
                              <a:effectLst/>
                              <a:latin typeface="STIXGeneral-Italic" pitchFamily="2" charset="2"/>
                            </a:rPr>
                            <a:t>t</a:t>
                          </a:r>
                          <a:r>
                            <a:rPr lang="en-US" b="0" i="0" u="none" strike="noStrike" dirty="0">
                              <a:effectLst/>
                              <a:latin typeface="STIXSizeOneSym" pitchFamily="2" charset="2"/>
                            </a:rPr>
                            <a:t>)</a:t>
                          </a:r>
                          <a:endParaRPr lang="en-US" dirty="0">
                            <a:effectLst/>
                          </a:endParaRPr>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124930378"/>
                      </a:ext>
                    </a:extLst>
                  </a:tr>
                  <a:tr h="0">
                    <a:tc>
                      <a:txBody>
                        <a:bodyPr/>
                        <a:lstStyle/>
                        <a:p>
                          <a:pPr fontAlgn="t"/>
                          <a:r>
                            <a:rPr lang="en-US" b="0" i="0" u="none" strike="noStrike" dirty="0">
                              <a:effectLst/>
                              <a:latin typeface="STIXGeneral-Regular" pitchFamily="2" charset="2"/>
                            </a:rPr>
                            <a:t>tan </a:t>
                          </a:r>
                          <a:r>
                            <a:rPr lang="en-US" b="0" i="0" u="none" strike="noStrike" dirty="0">
                              <a:effectLst/>
                              <a:latin typeface="STIXGeneral-Italic" pitchFamily="2" charset="2"/>
                            </a:rPr>
                            <a:t>t </a:t>
                          </a:r>
                          <a:r>
                            <a:rPr lang="en-US" b="0" i="0" u="none" strike="noStrike" dirty="0">
                              <a:effectLst/>
                              <a:latin typeface="STIXGeneral-Regular" pitchFamily="2" charset="2"/>
                            </a:rPr>
                            <a:t>= cot</a:t>
                          </a:r>
                          <a:r>
                            <a:rPr lang="en-US" b="0" i="0" u="none" strike="noStrike" dirty="0">
                              <a:effectLst/>
                              <a:latin typeface="STIXSizeOneSym" pitchFamily="2" charset="2"/>
                            </a:rPr>
                            <a:t>(</a:t>
                          </a:r>
                          <a14:m>
                            <m:oMath xmlns:m="http://schemas.openxmlformats.org/officeDocument/2006/math">
                              <m:f>
                                <m:fPr>
                                  <m:ctrlPr>
                                    <a:rPr lang="el-GR" b="0" i="1" u="none" strike="noStrike" dirty="0" smtClean="0">
                                      <a:effectLst/>
                                      <a:latin typeface="Cambria Math" panose="02040503050406030204" pitchFamily="18" charset="0"/>
                                    </a:rPr>
                                  </m:ctrlPr>
                                </m:fPr>
                                <m:num>
                                  <m:r>
                                    <a:rPr lang="el-GR" b="0" i="1" u="none" strike="noStrike" dirty="0" smtClean="0">
                                      <a:effectLst/>
                                      <a:latin typeface="Cambria Math" panose="02040503050406030204" pitchFamily="18" charset="0"/>
                                    </a:rPr>
                                    <m:t>𝜋</m:t>
                                  </m:r>
                                </m:num>
                                <m:den>
                                  <m:r>
                                    <a:rPr lang="el-GR" b="0" i="1" u="none" strike="noStrike" dirty="0" smtClean="0">
                                      <a:effectLst/>
                                      <a:latin typeface="Cambria Math" panose="02040503050406030204" pitchFamily="18" charset="0"/>
                                    </a:rPr>
                                    <m:t>2</m:t>
                                  </m:r>
                                </m:den>
                              </m:f>
                            </m:oMath>
                          </a14:m>
                          <a:r>
                            <a:rPr lang="en-US" b="0" i="0" u="none" strike="noStrike" dirty="0">
                              <a:effectLst/>
                              <a:latin typeface="STIXGeneral-Regular" pitchFamily="2" charset="2"/>
                            </a:rPr>
                            <a:t> </a:t>
                          </a:r>
                          <a:r>
                            <a:rPr lang="el-GR" b="0" i="0" u="none" strike="noStrike" dirty="0">
                              <a:effectLst/>
                              <a:latin typeface="STIXGeneral-Regular" pitchFamily="2" charset="2"/>
                            </a:rPr>
                            <a:t>−</a:t>
                          </a:r>
                          <a:r>
                            <a:rPr lang="en-US" b="0" i="0" u="none" strike="noStrike" dirty="0">
                              <a:effectLst/>
                              <a:latin typeface="STIXGeneral-Regular" pitchFamily="2" charset="2"/>
                            </a:rPr>
                            <a:t> </a:t>
                          </a:r>
                          <a:r>
                            <a:rPr lang="en-US" b="0" i="0" u="none" strike="noStrike" dirty="0">
                              <a:effectLst/>
                              <a:latin typeface="STIXGeneral-Italic" pitchFamily="2" charset="2"/>
                            </a:rPr>
                            <a:t>t</a:t>
                          </a:r>
                          <a:r>
                            <a:rPr lang="en-US" b="0" i="0" u="none" strike="noStrike" dirty="0">
                              <a:effectLst/>
                              <a:latin typeface="STIXSizeOneSym" pitchFamily="2" charset="2"/>
                            </a:rPr>
                            <a:t>)</a:t>
                          </a:r>
                          <a:endParaRPr lang="en-US" dirty="0">
                            <a:effectLst/>
                          </a:endParaRPr>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r>
                            <a:rPr lang="en-US" b="0" i="0" u="none" strike="noStrike" dirty="0">
                              <a:effectLst/>
                              <a:latin typeface="STIXGeneral-Regular" pitchFamily="2" charset="2"/>
                            </a:rPr>
                            <a:t>cot </a:t>
                          </a:r>
                          <a:r>
                            <a:rPr lang="en-US" b="0" i="0" u="none" strike="noStrike" dirty="0">
                              <a:effectLst/>
                              <a:latin typeface="STIXGeneral-Italic" pitchFamily="2" charset="2"/>
                            </a:rPr>
                            <a:t>t </a:t>
                          </a:r>
                          <a:r>
                            <a:rPr lang="en-US" b="0" i="0" u="none" strike="noStrike" dirty="0">
                              <a:effectLst/>
                              <a:latin typeface="STIXGeneral-Regular" pitchFamily="2" charset="2"/>
                            </a:rPr>
                            <a:t>= tan</a:t>
                          </a:r>
                          <a:r>
                            <a:rPr lang="en-US" b="0" i="0" u="none" strike="noStrike" dirty="0">
                              <a:effectLst/>
                              <a:latin typeface="STIXSizeOneSym" pitchFamily="2" charset="2"/>
                            </a:rPr>
                            <a:t>(</a:t>
                          </a:r>
                          <a14:m>
                            <m:oMath xmlns:m="http://schemas.openxmlformats.org/officeDocument/2006/math">
                              <m:f>
                                <m:fPr>
                                  <m:ctrlPr>
                                    <a:rPr lang="el-GR" b="0" i="1" u="none" strike="noStrike" dirty="0" smtClean="0">
                                      <a:effectLst/>
                                      <a:latin typeface="Cambria Math" panose="02040503050406030204" pitchFamily="18" charset="0"/>
                                    </a:rPr>
                                  </m:ctrlPr>
                                </m:fPr>
                                <m:num>
                                  <m:r>
                                    <a:rPr lang="el-GR" b="0" i="1" u="none" strike="noStrike" dirty="0" smtClean="0">
                                      <a:effectLst/>
                                      <a:latin typeface="Cambria Math" panose="02040503050406030204" pitchFamily="18" charset="0"/>
                                    </a:rPr>
                                    <m:t>𝜋</m:t>
                                  </m:r>
                                </m:num>
                                <m:den>
                                  <m:r>
                                    <a:rPr lang="el-GR" b="0" i="1" u="none" strike="noStrike" dirty="0" smtClean="0">
                                      <a:effectLst/>
                                      <a:latin typeface="Cambria Math" panose="02040503050406030204" pitchFamily="18" charset="0"/>
                                    </a:rPr>
                                    <m:t>2</m:t>
                                  </m:r>
                                </m:den>
                              </m:f>
                            </m:oMath>
                          </a14:m>
                          <a:r>
                            <a:rPr lang="en-US" b="0" i="0" u="none" strike="noStrike" dirty="0">
                              <a:effectLst/>
                              <a:latin typeface="STIXGeneral-Regular" pitchFamily="2" charset="2"/>
                            </a:rPr>
                            <a:t> </a:t>
                          </a:r>
                          <a:r>
                            <a:rPr lang="el-GR" b="0" i="0" u="none" strike="noStrike" dirty="0">
                              <a:effectLst/>
                              <a:latin typeface="STIXGeneral-Regular" pitchFamily="2" charset="2"/>
                            </a:rPr>
                            <a:t>−</a:t>
                          </a:r>
                          <a:r>
                            <a:rPr lang="en-US" b="0" i="0" u="none" strike="noStrike" dirty="0">
                              <a:effectLst/>
                              <a:latin typeface="STIXGeneral-Regular" pitchFamily="2" charset="2"/>
                            </a:rPr>
                            <a:t> </a:t>
                          </a:r>
                          <a:r>
                            <a:rPr lang="en-US" b="0" i="0" u="none" strike="noStrike" dirty="0">
                              <a:effectLst/>
                              <a:latin typeface="STIXGeneral-Italic" pitchFamily="2" charset="2"/>
                            </a:rPr>
                            <a:t>t</a:t>
                          </a:r>
                          <a:r>
                            <a:rPr lang="en-US" b="0" i="0" u="none" strike="noStrike" dirty="0">
                              <a:effectLst/>
                              <a:latin typeface="STIXSizeOneSym" pitchFamily="2" charset="2"/>
                            </a:rPr>
                            <a:t>)</a:t>
                          </a:r>
                          <a:endParaRPr lang="en-US" dirty="0">
                            <a:effectLst/>
                          </a:endParaRPr>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520900969"/>
                      </a:ext>
                    </a:extLst>
                  </a:tr>
                  <a:tr h="0">
                    <a:tc>
                      <a:txBody>
                        <a:bodyPr/>
                        <a:lstStyle/>
                        <a:p>
                          <a:pPr fontAlgn="t"/>
                          <a:r>
                            <a:rPr lang="en-US" b="0" i="0" u="none" strike="noStrike" dirty="0">
                              <a:effectLst/>
                              <a:latin typeface="STIXGeneral-Regular" pitchFamily="2" charset="2"/>
                            </a:rPr>
                            <a:t>sec </a:t>
                          </a:r>
                          <a:r>
                            <a:rPr lang="en-US" b="0" i="0" u="none" strike="noStrike" dirty="0">
                              <a:effectLst/>
                              <a:latin typeface="STIXGeneral-Italic" pitchFamily="2" charset="2"/>
                            </a:rPr>
                            <a:t>t </a:t>
                          </a:r>
                          <a:r>
                            <a:rPr lang="en-US" b="0" i="0" u="none" strike="noStrike" dirty="0">
                              <a:effectLst/>
                              <a:latin typeface="STIXGeneral-Regular" pitchFamily="2" charset="2"/>
                            </a:rPr>
                            <a:t>= </a:t>
                          </a:r>
                          <a:r>
                            <a:rPr lang="en-US" b="0" i="0" u="none" strike="noStrike" dirty="0" err="1">
                              <a:effectLst/>
                              <a:latin typeface="STIXGeneral-Regular" pitchFamily="2" charset="2"/>
                            </a:rPr>
                            <a:t>csc</a:t>
                          </a:r>
                          <a:r>
                            <a:rPr lang="en-US" b="0" i="0" u="none" strike="noStrike" dirty="0">
                              <a:effectLst/>
                              <a:latin typeface="STIXSizeOneSym" pitchFamily="2" charset="2"/>
                            </a:rPr>
                            <a:t>(</a:t>
                          </a:r>
                          <a14:m>
                            <m:oMath xmlns:m="http://schemas.openxmlformats.org/officeDocument/2006/math">
                              <m:f>
                                <m:fPr>
                                  <m:ctrlPr>
                                    <a:rPr lang="el-GR" b="0" i="1" u="none" strike="noStrike" dirty="0" smtClean="0">
                                      <a:effectLst/>
                                      <a:latin typeface="Cambria Math" panose="02040503050406030204" pitchFamily="18" charset="0"/>
                                    </a:rPr>
                                  </m:ctrlPr>
                                </m:fPr>
                                <m:num>
                                  <m:r>
                                    <a:rPr lang="el-GR" b="0" i="1" u="none" strike="noStrike" dirty="0" smtClean="0">
                                      <a:effectLst/>
                                      <a:latin typeface="Cambria Math" panose="02040503050406030204" pitchFamily="18" charset="0"/>
                                    </a:rPr>
                                    <m:t>𝜋</m:t>
                                  </m:r>
                                </m:num>
                                <m:den>
                                  <m:r>
                                    <a:rPr lang="el-GR" b="0" i="1" u="none" strike="noStrike" dirty="0" smtClean="0">
                                      <a:effectLst/>
                                      <a:latin typeface="Cambria Math" panose="02040503050406030204" pitchFamily="18" charset="0"/>
                                    </a:rPr>
                                    <m:t>2</m:t>
                                  </m:r>
                                </m:den>
                              </m:f>
                            </m:oMath>
                          </a14:m>
                          <a:r>
                            <a:rPr lang="en-US" b="0" i="0" u="none" strike="noStrike" dirty="0">
                              <a:effectLst/>
                              <a:latin typeface="STIXGeneral-Regular" pitchFamily="2" charset="2"/>
                            </a:rPr>
                            <a:t> </a:t>
                          </a:r>
                          <a:r>
                            <a:rPr lang="el-GR" b="0" i="0" u="none" strike="noStrike" dirty="0">
                              <a:effectLst/>
                              <a:latin typeface="STIXGeneral-Regular" pitchFamily="2" charset="2"/>
                            </a:rPr>
                            <a:t>−</a:t>
                          </a:r>
                          <a:r>
                            <a:rPr lang="en-US" b="0" i="0" u="none" strike="noStrike" dirty="0">
                              <a:effectLst/>
                              <a:latin typeface="STIXGeneral-Regular" pitchFamily="2" charset="2"/>
                            </a:rPr>
                            <a:t> </a:t>
                          </a:r>
                          <a:r>
                            <a:rPr lang="en-US" b="0" i="0" u="none" strike="noStrike" dirty="0">
                              <a:effectLst/>
                              <a:latin typeface="STIXGeneral-Italic" pitchFamily="2" charset="2"/>
                            </a:rPr>
                            <a:t>t</a:t>
                          </a:r>
                          <a:r>
                            <a:rPr lang="en-US" b="0" i="0" u="none" strike="noStrike" dirty="0">
                              <a:effectLst/>
                              <a:latin typeface="STIXSizeOneSym" pitchFamily="2" charset="2"/>
                            </a:rPr>
                            <a:t>)</a:t>
                          </a:r>
                          <a:endParaRPr lang="en-US" dirty="0">
                            <a:effectLst/>
                          </a:endParaRPr>
                        </a:p>
                      </a:txBody>
                      <a:tcPr marL="76200" marR="76200" marT="76200" marB="76200">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en-US" b="0" i="0" u="none" strike="noStrike" dirty="0" err="1">
                              <a:effectLst/>
                              <a:latin typeface="STIXGeneral-Regular" pitchFamily="2" charset="2"/>
                            </a:rPr>
                            <a:t>csc</a:t>
                          </a:r>
                          <a:r>
                            <a:rPr lang="en-US" b="0" i="0" u="none" strike="noStrike" dirty="0">
                              <a:effectLst/>
                              <a:latin typeface="STIXGeneral-Regular" pitchFamily="2" charset="2"/>
                            </a:rPr>
                            <a:t> </a:t>
                          </a:r>
                          <a:r>
                            <a:rPr lang="en-US" b="0" i="0" u="none" strike="noStrike" dirty="0">
                              <a:effectLst/>
                              <a:latin typeface="STIXGeneral-Italic" pitchFamily="2" charset="2"/>
                            </a:rPr>
                            <a:t>t </a:t>
                          </a:r>
                          <a:r>
                            <a:rPr lang="en-US" b="0" i="0" u="none" strike="noStrike" dirty="0">
                              <a:effectLst/>
                              <a:latin typeface="STIXGeneral-Regular" pitchFamily="2" charset="2"/>
                            </a:rPr>
                            <a:t>= sec</a:t>
                          </a:r>
                          <a:r>
                            <a:rPr lang="en-US" b="0" i="0" u="none" strike="noStrike" dirty="0">
                              <a:solidFill>
                                <a:srgbClr val="333333"/>
                              </a:solidFill>
                              <a:effectLst/>
                              <a:latin typeface="STIXSizeOneSym" pitchFamily="2" charset="2"/>
                            </a:rPr>
                            <a:t>(</a:t>
                          </a:r>
                          <a14:m>
                            <m:oMath xmlns:m="http://schemas.openxmlformats.org/officeDocument/2006/math">
                              <m:f>
                                <m:fPr>
                                  <m:ctrlPr>
                                    <a:rPr lang="el-GR" b="0" i="1" u="none" strike="noStrike" dirty="0" smtClean="0">
                                      <a:effectLst/>
                                      <a:latin typeface="Cambria Math" panose="02040503050406030204" pitchFamily="18" charset="0"/>
                                    </a:rPr>
                                  </m:ctrlPr>
                                </m:fPr>
                                <m:num>
                                  <m:r>
                                    <a:rPr lang="el-GR" b="0" i="1" u="none" strike="noStrike" dirty="0" smtClean="0">
                                      <a:effectLst/>
                                      <a:latin typeface="Cambria Math" panose="02040503050406030204" pitchFamily="18" charset="0"/>
                                    </a:rPr>
                                    <m:t>𝜋</m:t>
                                  </m:r>
                                </m:num>
                                <m:den>
                                  <m:r>
                                    <a:rPr lang="el-GR" b="0" i="1" u="none" strike="noStrike" dirty="0" smtClean="0">
                                      <a:effectLst/>
                                      <a:latin typeface="Cambria Math" panose="02040503050406030204" pitchFamily="18" charset="0"/>
                                    </a:rPr>
                                    <m:t>2</m:t>
                                  </m:r>
                                </m:den>
                              </m:f>
                            </m:oMath>
                          </a14:m>
                          <a:r>
                            <a:rPr lang="en-US" b="0" i="0" u="none" strike="noStrike" dirty="0">
                              <a:solidFill>
                                <a:srgbClr val="333333"/>
                              </a:solidFill>
                              <a:effectLst/>
                              <a:latin typeface="STIXGeneral-Regular" pitchFamily="2" charset="2"/>
                            </a:rPr>
                            <a:t> </a:t>
                          </a:r>
                          <a:r>
                            <a:rPr lang="el-GR" b="0" i="0" u="none" strike="noStrike" dirty="0">
                              <a:solidFill>
                                <a:srgbClr val="333333"/>
                              </a:solidFill>
                              <a:effectLst/>
                              <a:latin typeface="STIXGeneral-Regular" pitchFamily="2" charset="2"/>
                            </a:rPr>
                            <a:t>−</a:t>
                          </a:r>
                          <a:r>
                            <a:rPr lang="en-US" b="0" i="0" u="none" strike="noStrike" dirty="0">
                              <a:solidFill>
                                <a:srgbClr val="333333"/>
                              </a:solidFill>
                              <a:effectLst/>
                              <a:latin typeface="STIXGeneral-Regular" pitchFamily="2" charset="2"/>
                            </a:rPr>
                            <a:t> </a:t>
                          </a:r>
                          <a:r>
                            <a:rPr lang="en-US" b="0" i="0" u="none" strike="noStrike" dirty="0">
                              <a:effectLst/>
                              <a:latin typeface="STIXGeneral-Italic" pitchFamily="2" charset="2"/>
                            </a:rPr>
                            <a:t>t</a:t>
                          </a:r>
                          <a:r>
                            <a:rPr lang="en-US" b="0" i="0" u="none" strike="noStrike" dirty="0">
                              <a:effectLst/>
                              <a:latin typeface="STIXSizeOneSym" pitchFamily="2" charset="2"/>
                            </a:rPr>
                            <a:t>)</a:t>
                          </a:r>
                          <a:endParaRPr lang="en-US" dirty="0">
                            <a:effectLst/>
                          </a:endParaRPr>
                        </a:p>
                      </a:txBody>
                      <a:tcPr marL="76200" marR="76200" marT="76200" marB="76200">
                        <a:lnL>
                          <a:noFill/>
                        </a:lnL>
                        <a:lnR>
                          <a:noFill/>
                        </a:lnR>
                        <a:lnT w="12700" cap="flat" cmpd="sng" algn="ctr">
                          <a:solidFill>
                            <a:srgbClr val="DDDDDD"/>
                          </a:solidFill>
                          <a:prstDash val="solid"/>
                          <a:round/>
                          <a:headEnd type="none" w="med" len="med"/>
                          <a:tailEnd type="none" w="med" len="med"/>
                        </a:lnT>
                        <a:lnB>
                          <a:noFill/>
                        </a:lnB>
                        <a:solidFill>
                          <a:srgbClr val="F9F9F9"/>
                        </a:solidFill>
                      </a:tcPr>
                    </a:tc>
                    <a:extLst>
                      <a:ext uri="{0D108BD9-81ED-4DB2-BD59-A6C34878D82A}">
                        <a16:rowId xmlns:a16="http://schemas.microsoft.com/office/drawing/2014/main" val="4220683828"/>
                      </a:ext>
                    </a:extLst>
                  </a:tr>
                </a:tbl>
              </a:graphicData>
            </a:graphic>
          </p:graphicFrame>
        </mc:Choice>
        <mc:Fallback xmlns="">
          <p:graphicFrame>
            <p:nvGraphicFramePr>
              <p:cNvPr id="3" name="Table 2" descr="Table of cofunction identities &#10;&#10;">
                <a:extLst>
                  <a:ext uri="{FF2B5EF4-FFF2-40B4-BE49-F238E27FC236}">
                    <a16:creationId xmlns:a16="http://schemas.microsoft.com/office/drawing/2014/main" id="{A066A231-C7DB-D342-8E34-50C7DD8EEE06}"/>
                  </a:ext>
                </a:extLst>
              </p:cNvPr>
              <p:cNvGraphicFramePr>
                <a:graphicFrameLocks noGrp="1"/>
              </p:cNvGraphicFramePr>
              <p:nvPr>
                <p:extLst>
                  <p:ext uri="{D42A27DB-BD31-4B8C-83A1-F6EECF244321}">
                    <p14:modId xmlns:p14="http://schemas.microsoft.com/office/powerpoint/2010/main" val="1625556753"/>
                  </p:ext>
                </p:extLst>
              </p:nvPr>
            </p:nvGraphicFramePr>
            <p:xfrm>
              <a:off x="457200" y="2049134"/>
              <a:ext cx="7327892" cy="1975485"/>
            </p:xfrm>
            <a:graphic>
              <a:graphicData uri="http://schemas.openxmlformats.org/drawingml/2006/table">
                <a:tbl>
                  <a:tblPr firstRow="1"/>
                  <a:tblGrid>
                    <a:gridCol w="3663946">
                      <a:extLst>
                        <a:ext uri="{9D8B030D-6E8A-4147-A177-3AD203B41FA5}">
                          <a16:colId xmlns:a16="http://schemas.microsoft.com/office/drawing/2014/main" val="462686242"/>
                        </a:ext>
                      </a:extLst>
                    </a:gridCol>
                    <a:gridCol w="3663946">
                      <a:extLst>
                        <a:ext uri="{9D8B030D-6E8A-4147-A177-3AD203B41FA5}">
                          <a16:colId xmlns:a16="http://schemas.microsoft.com/office/drawing/2014/main" val="1641465301"/>
                        </a:ext>
                      </a:extLst>
                    </a:gridCol>
                  </a:tblGrid>
                  <a:tr h="426720">
                    <a:tc>
                      <a:txBody>
                        <a:bodyPr/>
                        <a:lstStyle/>
                        <a:p>
                          <a:pPr fontAlgn="t"/>
                          <a:r>
                            <a:rPr lang="en-US" b="1" dirty="0">
                              <a:effectLst/>
                            </a:rPr>
                            <a:t>Cofunction Identities </a:t>
                          </a:r>
                          <a:r>
                            <a:rPr lang="en-US" dirty="0">
                              <a:effectLst/>
                            </a:rPr>
                            <a:t>in radians:</a:t>
                          </a:r>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tc>
                      <a:txBody>
                        <a:bodyPr/>
                        <a:lstStyle/>
                        <a:p>
                          <a:pPr fontAlgn="t"/>
                          <a:endParaRPr lang="en-US" dirty="0">
                            <a:effectLst/>
                          </a:endParaRPr>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7315102"/>
                      </a:ext>
                    </a:extLst>
                  </a:tr>
                  <a:tr h="516255">
                    <a:tc>
                      <a:txBody>
                        <a:bodyPr/>
                        <a:lstStyle/>
                        <a:p>
                          <a:endParaRPr lang="en-US"/>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blipFill>
                          <a:blip r:embed="rId3"/>
                          <a:stretch>
                            <a:fillRect t="-87500" r="-99654" b="-205000"/>
                          </a:stretch>
                        </a:blipFill>
                      </a:tcPr>
                    </a:tc>
                    <a:tc>
                      <a:txBody>
                        <a:bodyPr/>
                        <a:lstStyle/>
                        <a:p>
                          <a:endParaRPr lang="en-US"/>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blipFill>
                          <a:blip r:embed="rId3"/>
                          <a:stretch>
                            <a:fillRect l="-100347" t="-87500" b="-205000"/>
                          </a:stretch>
                        </a:blipFill>
                      </a:tcPr>
                    </a:tc>
                    <a:extLst>
                      <a:ext uri="{0D108BD9-81ED-4DB2-BD59-A6C34878D82A}">
                        <a16:rowId xmlns:a16="http://schemas.microsoft.com/office/drawing/2014/main" val="1124930378"/>
                      </a:ext>
                    </a:extLst>
                  </a:tr>
                  <a:tr h="516255">
                    <a:tc>
                      <a:txBody>
                        <a:bodyPr/>
                        <a:lstStyle/>
                        <a:p>
                          <a:endParaRPr lang="en-US"/>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blipFill>
                          <a:blip r:embed="rId3"/>
                          <a:stretch>
                            <a:fillRect t="-182927" r="-99654" b="-100000"/>
                          </a:stretch>
                        </a:blipFill>
                      </a:tcPr>
                    </a:tc>
                    <a:tc>
                      <a:txBody>
                        <a:bodyPr/>
                        <a:lstStyle/>
                        <a:p>
                          <a:endParaRPr lang="en-US"/>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blipFill>
                          <a:blip r:embed="rId3"/>
                          <a:stretch>
                            <a:fillRect l="-100347" t="-182927" b="-100000"/>
                          </a:stretch>
                        </a:blipFill>
                      </a:tcPr>
                    </a:tc>
                    <a:extLst>
                      <a:ext uri="{0D108BD9-81ED-4DB2-BD59-A6C34878D82A}">
                        <a16:rowId xmlns:a16="http://schemas.microsoft.com/office/drawing/2014/main" val="3520900969"/>
                      </a:ext>
                    </a:extLst>
                  </a:tr>
                  <a:tr h="516255">
                    <a:tc>
                      <a:txBody>
                        <a:bodyPr/>
                        <a:lstStyle/>
                        <a:p>
                          <a:endParaRPr lang="en-US"/>
                        </a:p>
                      </a:txBody>
                      <a:tcPr marL="76200" marR="76200" marT="76200" marB="76200">
                        <a:lnL>
                          <a:noFill/>
                        </a:lnL>
                        <a:lnR>
                          <a:noFill/>
                        </a:lnR>
                        <a:lnT w="12700" cap="flat" cmpd="sng" algn="ctr">
                          <a:solidFill>
                            <a:srgbClr val="DDDDDD"/>
                          </a:solidFill>
                          <a:prstDash val="solid"/>
                          <a:round/>
                          <a:headEnd type="none" w="med" len="med"/>
                          <a:tailEnd type="none" w="med" len="med"/>
                        </a:lnT>
                        <a:lnB>
                          <a:noFill/>
                        </a:lnB>
                        <a:blipFill>
                          <a:blip r:embed="rId3"/>
                          <a:stretch>
                            <a:fillRect t="-282927" r="-99654"/>
                          </a:stretch>
                        </a:blipFill>
                      </a:tcPr>
                    </a:tc>
                    <a:tc>
                      <a:txBody>
                        <a:bodyPr/>
                        <a:lstStyle/>
                        <a:p>
                          <a:endParaRPr lang="en-US"/>
                        </a:p>
                      </a:txBody>
                      <a:tcPr marL="76200" marR="76200" marT="76200" marB="76200">
                        <a:lnL>
                          <a:noFill/>
                        </a:lnL>
                        <a:lnR>
                          <a:noFill/>
                        </a:lnR>
                        <a:lnT w="12700" cap="flat" cmpd="sng" algn="ctr">
                          <a:solidFill>
                            <a:srgbClr val="DDDDDD"/>
                          </a:solidFill>
                          <a:prstDash val="solid"/>
                          <a:round/>
                          <a:headEnd type="none" w="med" len="med"/>
                          <a:tailEnd type="none" w="med" len="med"/>
                        </a:lnT>
                        <a:lnB>
                          <a:noFill/>
                        </a:lnB>
                        <a:blipFill>
                          <a:blip r:embed="rId3"/>
                          <a:stretch>
                            <a:fillRect l="-100347" t="-282927"/>
                          </a:stretch>
                        </a:blipFill>
                      </a:tcPr>
                    </a:tc>
                    <a:extLst>
                      <a:ext uri="{0D108BD9-81ED-4DB2-BD59-A6C34878D82A}">
                        <a16:rowId xmlns:a16="http://schemas.microsoft.com/office/drawing/2014/main" val="4220683828"/>
                      </a:ext>
                    </a:extLst>
                  </a:tr>
                </a:tbl>
              </a:graphicData>
            </a:graphic>
          </p:graphicFrame>
        </mc:Fallback>
      </mc:AlternateContent>
      <p:sp>
        <p:nvSpPr>
          <p:cNvPr id="8" name="Rectangle 1">
            <a:extLst>
              <a:ext uri="{FF2B5EF4-FFF2-40B4-BE49-F238E27FC236}">
                <a16:creationId xmlns:a16="http://schemas.microsoft.com/office/drawing/2014/main" id="{A4FAF8CD-3DDE-FD47-9D0D-B485428C52C7}"/>
              </a:ext>
            </a:extLst>
          </p:cNvPr>
          <p:cNvSpPr>
            <a:spLocks noChangeArrowheads="1"/>
          </p:cNvSpPr>
          <p:nvPr/>
        </p:nvSpPr>
        <p:spPr bwMode="auto">
          <a:xfrm>
            <a:off x="457200" y="1105963"/>
            <a:ext cx="82153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rgbClr val="555555"/>
                </a:solidFill>
                <a:effectLst/>
                <a:latin typeface="Arial" panose="020B0604020202020204" pitchFamily="34" charset="0"/>
              </a:rPr>
            </a:br>
            <a:r>
              <a:rPr kumimoji="0" lang="en-US" altLang="en-US" sz="1800" b="0" i="0" u="none" strike="noStrike" cap="none" normalizeH="0" baseline="0" dirty="0">
                <a:ln>
                  <a:noFill/>
                </a:ln>
                <a:effectLst/>
                <a:latin typeface="Arial" panose="020B0604020202020204" pitchFamily="34" charset="0"/>
              </a:rPr>
              <a:t>COFUNCTION IDENTITIES</a:t>
            </a:r>
          </a:p>
        </p:txBody>
      </p:sp>
      <p:sp>
        <p:nvSpPr>
          <p:cNvPr id="9" name="Rectangle 8">
            <a:extLst>
              <a:ext uri="{FF2B5EF4-FFF2-40B4-BE49-F238E27FC236}">
                <a16:creationId xmlns:a16="http://schemas.microsoft.com/office/drawing/2014/main" id="{E52F6B74-7C86-8A44-AE7D-54572C2AB772}"/>
              </a:ext>
            </a:extLst>
          </p:cNvPr>
          <p:cNvSpPr/>
          <p:nvPr/>
        </p:nvSpPr>
        <p:spPr>
          <a:xfrm>
            <a:off x="457200" y="4029724"/>
            <a:ext cx="8062912" cy="2031325"/>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the sine and cosine of an angle, find the sine or cosine of its complement.</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To find the sine of the complementary angle, find the cosine of the original angle.</a:t>
            </a:r>
          </a:p>
          <a:p>
            <a:pPr marL="342900" indent="-342900">
              <a:buFont typeface="+mj-lt"/>
              <a:buAutoNum type="arabicPeriod"/>
            </a:pPr>
            <a:r>
              <a:rPr lang="en-US" dirty="0">
                <a:solidFill>
                  <a:srgbClr val="333333"/>
                </a:solidFill>
                <a:latin typeface="Helvetica Neue" panose="02000503000000020004" pitchFamily="2" charset="0"/>
              </a:rPr>
              <a:t>To find the cosine of the complementary angle, find the sine of the original angle.</a:t>
            </a:r>
            <a:endParaRPr lang="en-US" b="0" i="0" u="none" strike="noStrike"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39272141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sz="2000" dirty="0"/>
              <a:t>Using Equal Cofunction of Complements </a:t>
            </a:r>
            <a:br>
              <a:rPr lang="en-US" sz="2000" dirty="0"/>
            </a:br>
            <a:r>
              <a:rPr lang="en-US" sz="2000" dirty="0"/>
              <a:t>example and try it</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8" name="Text Placeholder 6"/>
          <p:cNvSpPr txBox="1">
            <a:spLocks/>
          </p:cNvSpPr>
          <p:nvPr/>
        </p:nvSpPr>
        <p:spPr>
          <a:xfrm>
            <a:off x="522514" y="1536779"/>
            <a:ext cx="8062912" cy="821839"/>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800" dirty="0">
                <a:solidFill>
                  <a:srgbClr val="0070C0"/>
                </a:solidFill>
              </a:rPr>
              <a:t>Example </a:t>
            </a:r>
            <a:r>
              <a:rPr lang="en-US" sz="1800" b="1" dirty="0">
                <a:solidFill>
                  <a:schemeClr val="tx1"/>
                </a:solidFill>
              </a:rPr>
              <a:t>Using Cofunction Identities</a:t>
            </a:r>
          </a:p>
          <a:p>
            <a:r>
              <a:rPr lang="en-US" sz="1800" dirty="0"/>
              <a:t>If sin </a:t>
            </a:r>
            <a:r>
              <a:rPr lang="en-US" sz="1800" i="1" dirty="0"/>
              <a:t>t </a:t>
            </a:r>
            <a:r>
              <a:rPr lang="en-US" sz="1800" dirty="0"/>
              <a:t>= 5/12, find cos(</a:t>
            </a:r>
            <a:r>
              <a:rPr lang="en-US" sz="1800" i="1" dirty="0"/>
              <a:t>π</a:t>
            </a:r>
            <a:r>
              <a:rPr lang="en-US" sz="1800" dirty="0"/>
              <a:t>/2 − </a:t>
            </a:r>
            <a:r>
              <a:rPr lang="en-US" sz="1800" i="1" dirty="0"/>
              <a:t>t</a:t>
            </a:r>
            <a:r>
              <a:rPr lang="en-US" sz="1800" dirty="0"/>
              <a:t>)</a:t>
            </a:r>
          </a:p>
        </p:txBody>
      </p:sp>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B023AB4-BCEA-2E46-B873-7264E39C5790}"/>
                  </a:ext>
                </a:extLst>
              </p:cNvPr>
              <p:cNvSpPr/>
              <p:nvPr/>
            </p:nvSpPr>
            <p:spPr>
              <a:xfrm>
                <a:off x="522514" y="4057376"/>
                <a:ext cx="7997598" cy="736740"/>
              </a:xfrm>
              <a:prstGeom prst="rect">
                <a:avLst/>
              </a:prstGeom>
            </p:spPr>
            <p:txBody>
              <a:bodyPr wrap="square">
                <a:spAutoFit/>
              </a:bodyPr>
              <a:lstStyle/>
              <a:p>
                <a:r>
                  <a:rPr lang="en-US" dirty="0">
                    <a:solidFill>
                      <a:srgbClr val="555555"/>
                    </a:solidFill>
                    <a:latin typeface="Helvetica Neue" panose="02000503000000020004" pitchFamily="2" charset="0"/>
                  </a:rPr>
                  <a:t>Try It:	If </a:t>
                </a:r>
                <a:r>
                  <a:rPr lang="en-US" dirty="0" err="1">
                    <a:solidFill>
                      <a:srgbClr val="555555"/>
                    </a:solidFill>
                    <a:latin typeface="STIXGeneral-Regular" pitchFamily="2" charset="2"/>
                  </a:rPr>
                  <a:t>csc</a:t>
                </a:r>
                <a:r>
                  <a:rPr lang="en-US" dirty="0">
                    <a:solidFill>
                      <a:srgbClr val="555555"/>
                    </a:solidFill>
                    <a:latin typeface="STIXGeneral-Regular" pitchFamily="2" charset="2"/>
                  </a:rPr>
                  <a:t> </a:t>
                </a:r>
                <a:r>
                  <a:rPr lang="en-US" dirty="0">
                    <a:solidFill>
                      <a:srgbClr val="555555"/>
                    </a:solidFill>
                    <a:latin typeface="STIXSizeOneSym" pitchFamily="2" charset="2"/>
                  </a:rPr>
                  <a:t>(</a:t>
                </a:r>
                <a14:m>
                  <m:oMath xmlns:m="http://schemas.openxmlformats.org/officeDocument/2006/math">
                    <m:f>
                      <m:fPr>
                        <m:ctrlPr>
                          <a:rPr lang="el-GR" i="1" dirty="0" smtClean="0">
                            <a:solidFill>
                              <a:srgbClr val="555555"/>
                            </a:solidFill>
                            <a:latin typeface="Cambria Math" panose="02040503050406030204" pitchFamily="18" charset="0"/>
                          </a:rPr>
                        </m:ctrlPr>
                      </m:fPr>
                      <m:num>
                        <m:r>
                          <a:rPr lang="el-GR" i="1" dirty="0" smtClean="0">
                            <a:solidFill>
                              <a:srgbClr val="555555"/>
                            </a:solidFill>
                            <a:latin typeface="Cambria Math" panose="02040503050406030204" pitchFamily="18" charset="0"/>
                          </a:rPr>
                          <m:t>𝜋</m:t>
                        </m:r>
                      </m:num>
                      <m:den>
                        <m:r>
                          <a:rPr lang="en-US" b="0" i="1" dirty="0" smtClean="0">
                            <a:solidFill>
                              <a:srgbClr val="555555"/>
                            </a:solidFill>
                            <a:latin typeface="Cambria Math" panose="02040503050406030204" pitchFamily="18" charset="0"/>
                          </a:rPr>
                          <m:t>6</m:t>
                        </m:r>
                      </m:den>
                    </m:f>
                  </m:oMath>
                </a14:m>
                <a:r>
                  <a:rPr lang="el-GR" dirty="0">
                    <a:solidFill>
                      <a:srgbClr val="555555"/>
                    </a:solidFill>
                    <a:latin typeface="STIXSizeOneSym" pitchFamily="2" charset="2"/>
                  </a:rPr>
                  <a:t>)</a:t>
                </a:r>
                <a:r>
                  <a:rPr lang="en-US" dirty="0">
                    <a:solidFill>
                      <a:srgbClr val="555555"/>
                    </a:solidFill>
                    <a:latin typeface="STIXSizeOneSym" pitchFamily="2" charset="2"/>
                  </a:rPr>
                  <a:t> </a:t>
                </a:r>
                <a:r>
                  <a:rPr lang="el-GR" dirty="0">
                    <a:solidFill>
                      <a:srgbClr val="555555"/>
                    </a:solidFill>
                    <a:latin typeface="STIXGeneral-Regular" pitchFamily="2" charset="2"/>
                  </a:rPr>
                  <a:t>=</a:t>
                </a:r>
                <a:r>
                  <a:rPr lang="en-US" dirty="0">
                    <a:solidFill>
                      <a:srgbClr val="555555"/>
                    </a:solidFill>
                    <a:latin typeface="STIXGeneral-Regular" pitchFamily="2" charset="2"/>
                  </a:rPr>
                  <a:t> </a:t>
                </a:r>
                <a:r>
                  <a:rPr lang="el-GR" dirty="0">
                    <a:solidFill>
                      <a:srgbClr val="555555"/>
                    </a:solidFill>
                    <a:latin typeface="STIXGeneral-Regular" pitchFamily="2" charset="2"/>
                  </a:rPr>
                  <a:t>2</a:t>
                </a:r>
                <a:r>
                  <a:rPr lang="el-GR" dirty="0">
                    <a:solidFill>
                      <a:srgbClr val="555555"/>
                    </a:solidFill>
                    <a:latin typeface="Helvetica Neue" panose="02000503000000020004" pitchFamily="2" charset="0"/>
                  </a:rPr>
                  <a:t>,</a:t>
                </a:r>
                <a:r>
                  <a:rPr lang="en-US" dirty="0">
                    <a:solidFill>
                      <a:srgbClr val="555555"/>
                    </a:solidFill>
                    <a:latin typeface="Helvetica Neue" panose="02000503000000020004" pitchFamily="2" charset="0"/>
                  </a:rPr>
                  <a:t> find </a:t>
                </a:r>
                <a:r>
                  <a:rPr lang="en-US" dirty="0">
                    <a:solidFill>
                      <a:srgbClr val="555555"/>
                    </a:solidFill>
                    <a:latin typeface="STIXGeneral-Regular" pitchFamily="2" charset="2"/>
                  </a:rPr>
                  <a:t>sec</a:t>
                </a:r>
                <a:r>
                  <a:rPr lang="en-US" dirty="0">
                    <a:solidFill>
                      <a:srgbClr val="555555"/>
                    </a:solidFill>
                    <a:latin typeface="STIXSizeOneSym" pitchFamily="2" charset="2"/>
                  </a:rPr>
                  <a:t>(</a:t>
                </a:r>
                <a14:m>
                  <m:oMath xmlns:m="http://schemas.openxmlformats.org/officeDocument/2006/math">
                    <m:f>
                      <m:fPr>
                        <m:ctrlPr>
                          <a:rPr lang="el-GR" i="1" dirty="0">
                            <a:solidFill>
                              <a:srgbClr val="555555"/>
                            </a:solidFill>
                            <a:latin typeface="Cambria Math" panose="02040503050406030204" pitchFamily="18" charset="0"/>
                          </a:rPr>
                        </m:ctrlPr>
                      </m:fPr>
                      <m:num>
                        <m:r>
                          <a:rPr lang="el-GR" i="1" dirty="0">
                            <a:solidFill>
                              <a:srgbClr val="555555"/>
                            </a:solidFill>
                            <a:latin typeface="Cambria Math" panose="02040503050406030204" pitchFamily="18" charset="0"/>
                          </a:rPr>
                          <m:t>𝜋</m:t>
                        </m:r>
                      </m:num>
                      <m:den>
                        <m:r>
                          <a:rPr lang="en-US" b="0" i="1" dirty="0" smtClean="0">
                            <a:solidFill>
                              <a:srgbClr val="555555"/>
                            </a:solidFill>
                            <a:latin typeface="Cambria Math" panose="02040503050406030204" pitchFamily="18" charset="0"/>
                          </a:rPr>
                          <m:t>3</m:t>
                        </m:r>
                      </m:den>
                    </m:f>
                  </m:oMath>
                </a14:m>
                <a:r>
                  <a:rPr lang="el-GR" dirty="0">
                    <a:solidFill>
                      <a:srgbClr val="555555"/>
                    </a:solidFill>
                    <a:latin typeface="STIXSizeOneSym" pitchFamily="2" charset="2"/>
                  </a:rPr>
                  <a:t>)</a:t>
                </a:r>
                <a:r>
                  <a:rPr lang="el-GR" dirty="0">
                    <a:solidFill>
                      <a:srgbClr val="555555"/>
                    </a:solidFill>
                    <a:latin typeface="STIXGeneral-Regular" pitchFamily="2" charset="2"/>
                  </a:rPr>
                  <a:t>.</a:t>
                </a:r>
                <a:br>
                  <a:rPr lang="el-GR" dirty="0"/>
                </a:br>
                <a:endParaRPr lang="en-US" dirty="0"/>
              </a:p>
            </p:txBody>
          </p:sp>
        </mc:Choice>
        <mc:Fallback xmlns="">
          <p:sp>
            <p:nvSpPr>
              <p:cNvPr id="3" name="Rectangle 2">
                <a:extLst>
                  <a:ext uri="{FF2B5EF4-FFF2-40B4-BE49-F238E27FC236}">
                    <a16:creationId xmlns:a16="http://schemas.microsoft.com/office/drawing/2014/main" id="{AB023AB4-BCEA-2E46-B873-7264E39C5790}"/>
                  </a:ext>
                </a:extLst>
              </p:cNvPr>
              <p:cNvSpPr>
                <a:spLocks noRot="1" noChangeAspect="1" noMove="1" noResize="1" noEditPoints="1" noAdjustHandles="1" noChangeArrowheads="1" noChangeShapeType="1" noTextEdit="1"/>
              </p:cNvSpPr>
              <p:nvPr/>
            </p:nvSpPr>
            <p:spPr>
              <a:xfrm>
                <a:off x="522514" y="4057376"/>
                <a:ext cx="7997598" cy="736740"/>
              </a:xfrm>
              <a:prstGeom prst="rect">
                <a:avLst/>
              </a:prstGeom>
              <a:blipFill>
                <a:blip r:embed="rId3"/>
                <a:stretch>
                  <a:fillRect l="-634"/>
                </a:stretch>
              </a:blipFill>
            </p:spPr>
            <p:txBody>
              <a:bodyPr/>
              <a:lstStyle/>
              <a:p>
                <a:r>
                  <a:rPr lang="en-US">
                    <a:noFill/>
                  </a:rPr>
                  <a:t> </a:t>
                </a:r>
              </a:p>
            </p:txBody>
          </p:sp>
        </mc:Fallback>
      </mc:AlternateContent>
    </p:spTree>
    <p:extLst>
      <p:ext uri="{BB962C8B-B14F-4D97-AF65-F5344CB8AC3E}">
        <p14:creationId xmlns:p14="http://schemas.microsoft.com/office/powerpoint/2010/main" val="26598925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Using Trigonometric Functions</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
        <p:nvSpPr>
          <p:cNvPr id="8" name="Text Placeholder 6">
            <a:extLst>
              <a:ext uri="{FF2B5EF4-FFF2-40B4-BE49-F238E27FC236}">
                <a16:creationId xmlns:a16="http://schemas.microsoft.com/office/drawing/2014/main" id="{5DFF86CD-C9A1-453E-8399-8BFA88CCEE63}"/>
              </a:ext>
            </a:extLst>
          </p:cNvPr>
          <p:cNvSpPr>
            <a:spLocks noGrp="1"/>
          </p:cNvSpPr>
          <p:nvPr>
            <p:ph type="body" sz="quarter" idx="14"/>
          </p:nvPr>
        </p:nvSpPr>
        <p:spPr>
          <a:xfrm>
            <a:off x="457200" y="3644634"/>
            <a:ext cx="8062912" cy="1137168"/>
          </a:xfrm>
        </p:spPr>
        <p:txBody>
          <a:bodyPr>
            <a:noAutofit/>
          </a:bodyPr>
          <a:lstStyle/>
          <a:p>
            <a:r>
              <a:rPr lang="en-US" sz="1600" b="1" dirty="0"/>
              <a:t>Be aware</a:t>
            </a:r>
            <a:r>
              <a:rPr lang="en-US" sz="1600" dirty="0"/>
              <a:t>: To find the cosine and sine of angles other than the special angles, we turn to a computer or calculator. </a:t>
            </a:r>
          </a:p>
          <a:p>
            <a:r>
              <a:rPr lang="en-US" sz="1600" dirty="0"/>
              <a:t>Most calculators can be set into “degree” or “radian” mode, which tells the calculator the units for the input value.</a:t>
            </a:r>
          </a:p>
        </p:txBody>
      </p:sp>
      <p:sp>
        <p:nvSpPr>
          <p:cNvPr id="4" name="Rectangle 3">
            <a:extLst>
              <a:ext uri="{FF2B5EF4-FFF2-40B4-BE49-F238E27FC236}">
                <a16:creationId xmlns:a16="http://schemas.microsoft.com/office/drawing/2014/main" id="{DAC61111-C3C5-C64A-8595-D4E292F9505B}"/>
              </a:ext>
            </a:extLst>
          </p:cNvPr>
          <p:cNvSpPr/>
          <p:nvPr/>
        </p:nvSpPr>
        <p:spPr>
          <a:xfrm>
            <a:off x="457200" y="943316"/>
            <a:ext cx="8322906" cy="2554545"/>
          </a:xfrm>
          <a:prstGeom prst="rect">
            <a:avLst/>
          </a:prstGeom>
        </p:spPr>
        <p:txBody>
          <a:bodyPr wrap="square">
            <a:spAutoFit/>
          </a:bodyPr>
          <a:lstStyle/>
          <a:p>
            <a:r>
              <a:rPr lang="en-US" sz="1600" b="1" dirty="0">
                <a:solidFill>
                  <a:srgbClr val="555555"/>
                </a:solidFill>
                <a:latin typeface="Helvetica Neue" panose="02000503000000020004" pitchFamily="2" charset="0"/>
              </a:rPr>
              <a:t>How To:</a:t>
            </a:r>
          </a:p>
          <a:p>
            <a:r>
              <a:rPr lang="en-US" sz="1600" b="1" dirty="0">
                <a:solidFill>
                  <a:srgbClr val="555555"/>
                </a:solidFill>
                <a:latin typeface="Helvetica Neue" panose="02000503000000020004" pitchFamily="2" charset="0"/>
              </a:rPr>
              <a:t>Given a right triangle, the length of one side, and the measure of one acute angle, find the remaining sides.</a:t>
            </a:r>
            <a:endParaRPr lang="en-US" sz="1600" dirty="0">
              <a:solidFill>
                <a:srgbClr val="555555"/>
              </a:solidFill>
              <a:latin typeface="Helvetica Neue" panose="02000503000000020004" pitchFamily="2" charset="0"/>
            </a:endParaRPr>
          </a:p>
          <a:p>
            <a:pPr marL="342900" indent="-342900">
              <a:buFont typeface="+mj-lt"/>
              <a:buAutoNum type="arabicPeriod"/>
            </a:pPr>
            <a:r>
              <a:rPr lang="en-US" sz="1600" dirty="0">
                <a:solidFill>
                  <a:srgbClr val="333333"/>
                </a:solidFill>
                <a:latin typeface="Helvetica Neue" panose="02000503000000020004" pitchFamily="2" charset="0"/>
              </a:rPr>
              <a:t>For each side, select the trigonometric function that has the unknown side as either the numerator or the denominator. The known side will in turn be the denominator or the numerator.</a:t>
            </a:r>
          </a:p>
          <a:p>
            <a:pPr marL="342900" indent="-342900">
              <a:buFont typeface="+mj-lt"/>
              <a:buAutoNum type="arabicPeriod"/>
            </a:pPr>
            <a:r>
              <a:rPr lang="en-US" sz="1600" dirty="0">
                <a:solidFill>
                  <a:srgbClr val="333333"/>
                </a:solidFill>
                <a:latin typeface="Helvetica Neue" panose="02000503000000020004" pitchFamily="2" charset="0"/>
              </a:rPr>
              <a:t>Write an equation setting the function value of the known angle equal to the ratio of the corresponding sides.</a:t>
            </a:r>
          </a:p>
          <a:p>
            <a:pPr marL="342900" indent="-342900">
              <a:buFont typeface="+mj-lt"/>
              <a:buAutoNum type="arabicPeriod"/>
            </a:pPr>
            <a:r>
              <a:rPr lang="en-US" sz="1600" dirty="0">
                <a:solidFill>
                  <a:srgbClr val="333333"/>
                </a:solidFill>
                <a:latin typeface="Helvetica Neue" panose="02000503000000020004" pitchFamily="2" charset="0"/>
              </a:rPr>
              <a:t>Using the value of the trigonometric function and the known side length, solve for the missing side length.</a:t>
            </a:r>
            <a:endParaRPr lang="en-US" sz="1600" b="0" i="0" u="none" strike="noStrike" dirty="0">
              <a:solidFill>
                <a:srgbClr val="333333"/>
              </a:solidFill>
              <a:effectLst/>
              <a:latin typeface="Helvetica Neue" panose="02000503000000020004" pitchFamily="2" charset="0"/>
            </a:endParaRPr>
          </a:p>
        </p:txBody>
      </p:sp>
      <p:sp>
        <p:nvSpPr>
          <p:cNvPr id="9" name="Rectangle 8">
            <a:extLst>
              <a:ext uri="{FF2B5EF4-FFF2-40B4-BE49-F238E27FC236}">
                <a16:creationId xmlns:a16="http://schemas.microsoft.com/office/drawing/2014/main" id="{C6C63C30-CA8A-8345-A33B-EB401705E61F}"/>
              </a:ext>
            </a:extLst>
          </p:cNvPr>
          <p:cNvSpPr/>
          <p:nvPr/>
        </p:nvSpPr>
        <p:spPr>
          <a:xfrm>
            <a:off x="457200" y="4928575"/>
            <a:ext cx="8322906" cy="1323439"/>
          </a:xfrm>
          <a:prstGeom prst="rect">
            <a:avLst/>
          </a:prstGeom>
        </p:spPr>
        <p:txBody>
          <a:bodyPr wrap="square">
            <a:spAutoFit/>
          </a:bodyPr>
          <a:lstStyle/>
          <a:p>
            <a:r>
              <a:rPr lang="en-US" sz="1600" b="1" dirty="0">
                <a:solidFill>
                  <a:srgbClr val="555555"/>
                </a:solidFill>
                <a:latin typeface="Helvetica Neue" panose="02000503000000020004" pitchFamily="2" charset="0"/>
              </a:rPr>
              <a:t>Given an angle in radians, use a graphing calculator to find the cosine.</a:t>
            </a:r>
            <a:endParaRPr lang="en-US" sz="1600" dirty="0">
              <a:solidFill>
                <a:srgbClr val="555555"/>
              </a:solidFill>
              <a:latin typeface="Helvetica Neue" panose="02000503000000020004" pitchFamily="2" charset="0"/>
            </a:endParaRPr>
          </a:p>
          <a:p>
            <a:pPr marL="342900" indent="-342900">
              <a:buFont typeface="+mj-lt"/>
              <a:buAutoNum type="arabicPeriod"/>
            </a:pPr>
            <a:r>
              <a:rPr lang="en-US" sz="1600" dirty="0">
                <a:solidFill>
                  <a:srgbClr val="333333"/>
                </a:solidFill>
                <a:latin typeface="Helvetica Neue" panose="02000503000000020004" pitchFamily="2" charset="0"/>
              </a:rPr>
              <a:t>If the calculator has degree mode and radian mode, set it to radian mode.</a:t>
            </a:r>
          </a:p>
          <a:p>
            <a:pPr marL="342900" indent="-342900">
              <a:buFont typeface="+mj-lt"/>
              <a:buAutoNum type="arabicPeriod"/>
            </a:pPr>
            <a:r>
              <a:rPr lang="en-US" sz="1600" dirty="0">
                <a:solidFill>
                  <a:srgbClr val="333333"/>
                </a:solidFill>
                <a:latin typeface="Helvetica Neue" panose="02000503000000020004" pitchFamily="2" charset="0"/>
              </a:rPr>
              <a:t>Press the COS key.</a:t>
            </a:r>
          </a:p>
          <a:p>
            <a:pPr marL="342900" indent="-342900">
              <a:buFont typeface="+mj-lt"/>
              <a:buAutoNum type="arabicPeriod"/>
            </a:pPr>
            <a:r>
              <a:rPr lang="en-US" sz="1600" dirty="0">
                <a:solidFill>
                  <a:srgbClr val="333333"/>
                </a:solidFill>
                <a:latin typeface="Helvetica Neue" panose="02000503000000020004" pitchFamily="2" charset="0"/>
              </a:rPr>
              <a:t>Enter the radian value of the angle and press the close-parentheses key ")".</a:t>
            </a:r>
          </a:p>
          <a:p>
            <a:pPr marL="342900" indent="-342900">
              <a:buFont typeface="+mj-lt"/>
              <a:buAutoNum type="arabicPeriod"/>
            </a:pPr>
            <a:r>
              <a:rPr lang="en-US" sz="1600" dirty="0">
                <a:solidFill>
                  <a:srgbClr val="333333"/>
                </a:solidFill>
                <a:latin typeface="Helvetica Neue" panose="02000503000000020004" pitchFamily="2" charset="0"/>
              </a:rPr>
              <a:t>Press ENTER.</a:t>
            </a:r>
            <a:endParaRPr lang="en-US" sz="1600" b="0" i="0" u="none" strike="noStrike"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5511321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Using Trigonometric Functions </a:t>
            </a:r>
            <a:br>
              <a:rPr lang="en-US" dirty="0"/>
            </a:br>
            <a:r>
              <a:rPr lang="en-US" dirty="0"/>
              <a:t>example</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8" name="Text Placeholder 6"/>
          <p:cNvSpPr txBox="1">
            <a:spLocks/>
          </p:cNvSpPr>
          <p:nvPr/>
        </p:nvSpPr>
        <p:spPr>
          <a:xfrm>
            <a:off x="457200" y="1278294"/>
            <a:ext cx="8062912" cy="877077"/>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800" dirty="0">
                <a:solidFill>
                  <a:srgbClr val="0070C0"/>
                </a:solidFill>
              </a:rPr>
              <a:t>Example </a:t>
            </a:r>
            <a:r>
              <a:rPr lang="en-US" sz="1800" b="1" dirty="0"/>
              <a:t>Finding Missing Side Lengths Using Trigonometric Ratios</a:t>
            </a:r>
          </a:p>
          <a:p>
            <a:r>
              <a:rPr lang="en-US" sz="1800" dirty="0"/>
              <a:t>Find the unknown sides of the triangle in </a:t>
            </a:r>
            <a:r>
              <a:rPr lang="en-US" sz="1800" b="1" dirty="0"/>
              <a:t>Figure 11</a:t>
            </a:r>
            <a:r>
              <a:rPr lang="en-US" sz="1800" dirty="0"/>
              <a:t>.</a:t>
            </a:r>
          </a:p>
        </p:txBody>
      </p:sp>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pic>
        <p:nvPicPr>
          <p:cNvPr id="8194" name="Picture 2" descr="A right triangle with sides a, c, and 7. Angle of 30 degrees is also labeled which is opposite the side labeled 7. ">
            <a:extLst>
              <a:ext uri="{FF2B5EF4-FFF2-40B4-BE49-F238E27FC236}">
                <a16:creationId xmlns:a16="http://schemas.microsoft.com/office/drawing/2014/main" id="{42DE69BB-6587-CD49-BF84-E65DBCD86E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532" r="20401"/>
          <a:stretch/>
        </p:blipFill>
        <p:spPr bwMode="auto">
          <a:xfrm>
            <a:off x="4962524" y="2532804"/>
            <a:ext cx="3557588" cy="317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1248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Using Trigonometric Functions </a:t>
            </a:r>
            <a:br>
              <a:rPr lang="en-US" dirty="0"/>
            </a:br>
            <a:r>
              <a:rPr lang="en-US" dirty="0"/>
              <a:t>try it</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233A2B88-AF83-B74C-87E8-527ADFD8E912}"/>
                  </a:ext>
                </a:extLst>
              </p:cNvPr>
              <p:cNvSpPr/>
              <p:nvPr/>
            </p:nvSpPr>
            <p:spPr>
              <a:xfrm>
                <a:off x="457200" y="1324272"/>
                <a:ext cx="8062912" cy="736740"/>
              </a:xfrm>
              <a:prstGeom prst="rect">
                <a:avLst/>
              </a:prstGeom>
            </p:spPr>
            <p:txBody>
              <a:bodyPr wrap="square">
                <a:spAutoFit/>
              </a:bodyPr>
              <a:lstStyle/>
              <a:p>
                <a:r>
                  <a:rPr lang="en-US" dirty="0">
                    <a:solidFill>
                      <a:srgbClr val="555555"/>
                    </a:solidFill>
                    <a:latin typeface="Helvetica Neue" panose="02000503000000020004" pitchFamily="2" charset="0"/>
                  </a:rPr>
                  <a:t>Try It:	A right triangle has one angle of </a:t>
                </a:r>
                <a14:m>
                  <m:oMath xmlns:m="http://schemas.openxmlformats.org/officeDocument/2006/math">
                    <m:f>
                      <m:fPr>
                        <m:ctrlPr>
                          <a:rPr lang="el-GR" i="1" dirty="0" smtClean="0">
                            <a:solidFill>
                              <a:srgbClr val="555555"/>
                            </a:solidFill>
                            <a:latin typeface="Cambria Math" panose="02040503050406030204" pitchFamily="18" charset="0"/>
                          </a:rPr>
                        </m:ctrlPr>
                      </m:fPr>
                      <m:num>
                        <m:r>
                          <a:rPr lang="el-GR" i="1" dirty="0" smtClean="0">
                            <a:solidFill>
                              <a:srgbClr val="555555"/>
                            </a:solidFill>
                            <a:latin typeface="Cambria Math" panose="02040503050406030204" pitchFamily="18" charset="0"/>
                          </a:rPr>
                          <m:t>𝜋</m:t>
                        </m:r>
                      </m:num>
                      <m:den>
                        <m:r>
                          <a:rPr lang="en-US" b="0" i="1" dirty="0" smtClean="0">
                            <a:solidFill>
                              <a:srgbClr val="555555"/>
                            </a:solidFill>
                            <a:latin typeface="Cambria Math" panose="02040503050406030204" pitchFamily="18" charset="0"/>
                          </a:rPr>
                          <m:t>3</m:t>
                        </m:r>
                      </m:den>
                    </m:f>
                  </m:oMath>
                </a14:m>
                <a:r>
                  <a:rPr lang="el-GR" dirty="0">
                    <a:solidFill>
                      <a:srgbClr val="555555"/>
                    </a:solidFill>
                    <a:latin typeface="Helvetica Neue" panose="02000503000000020004" pitchFamily="2" charset="0"/>
                  </a:rPr>
                  <a:t>  </a:t>
                </a:r>
                <a:r>
                  <a:rPr lang="en-US" dirty="0">
                    <a:solidFill>
                      <a:srgbClr val="555555"/>
                    </a:solidFill>
                    <a:latin typeface="Helvetica Neue" panose="02000503000000020004" pitchFamily="2" charset="0"/>
                  </a:rPr>
                  <a:t>and a hypotenuse of 20. Find the unknown sides and angle of the triangle.</a:t>
                </a:r>
                <a:endParaRPr lang="en-US" dirty="0"/>
              </a:p>
            </p:txBody>
          </p:sp>
        </mc:Choice>
        <mc:Fallback xmlns="">
          <p:sp>
            <p:nvSpPr>
              <p:cNvPr id="4" name="Rectangle 3">
                <a:extLst>
                  <a:ext uri="{FF2B5EF4-FFF2-40B4-BE49-F238E27FC236}">
                    <a16:creationId xmlns:a16="http://schemas.microsoft.com/office/drawing/2014/main" id="{233A2B88-AF83-B74C-87E8-527ADFD8E912}"/>
                  </a:ext>
                </a:extLst>
              </p:cNvPr>
              <p:cNvSpPr>
                <a:spLocks noRot="1" noChangeAspect="1" noMove="1" noResize="1" noEditPoints="1" noAdjustHandles="1" noChangeArrowheads="1" noChangeShapeType="1" noTextEdit="1"/>
              </p:cNvSpPr>
              <p:nvPr/>
            </p:nvSpPr>
            <p:spPr>
              <a:xfrm>
                <a:off x="457200" y="1324272"/>
                <a:ext cx="8062912" cy="736740"/>
              </a:xfrm>
              <a:prstGeom prst="rect">
                <a:avLst/>
              </a:prstGeom>
              <a:blipFill>
                <a:blip r:embed="rId3"/>
                <a:stretch>
                  <a:fillRect l="-630" b="-10169"/>
                </a:stretch>
              </a:blipFill>
            </p:spPr>
            <p:txBody>
              <a:bodyPr/>
              <a:lstStyle/>
              <a:p>
                <a:r>
                  <a:rPr lang="en-US">
                    <a:noFill/>
                  </a:rPr>
                  <a:t> </a:t>
                </a:r>
              </a:p>
            </p:txBody>
          </p:sp>
        </mc:Fallback>
      </mc:AlternateContent>
    </p:spTree>
    <p:extLst>
      <p:ext uri="{BB962C8B-B14F-4D97-AF65-F5344CB8AC3E}">
        <p14:creationId xmlns:p14="http://schemas.microsoft.com/office/powerpoint/2010/main" val="42585120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Using Trigonometric Functions </a:t>
            </a:r>
            <a:br>
              <a:rPr lang="en-US" dirty="0"/>
            </a:br>
            <a:r>
              <a:rPr lang="en-US" dirty="0"/>
              <a:t>example 2</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293678" y="484065"/>
            <a:ext cx="1226434" cy="833592"/>
          </a:xfrm>
          <a:prstGeom prst="rect">
            <a:avLst/>
          </a:prstGeom>
        </p:spPr>
      </p:pic>
      <p:sp>
        <p:nvSpPr>
          <p:cNvPr id="8" name="Text Placeholder 6"/>
          <p:cNvSpPr txBox="1">
            <a:spLocks/>
          </p:cNvSpPr>
          <p:nvPr/>
        </p:nvSpPr>
        <p:spPr>
          <a:xfrm>
            <a:off x="457200" y="1278294"/>
            <a:ext cx="8062912" cy="877077"/>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800" dirty="0">
                <a:solidFill>
                  <a:srgbClr val="0070C0"/>
                </a:solidFill>
              </a:rPr>
              <a:t>Example </a:t>
            </a:r>
            <a:r>
              <a:rPr lang="en-US" sz="1800" b="1" dirty="0"/>
              <a:t>Finding Missing Side Lengths Using Trigonometric Ratios</a:t>
            </a:r>
          </a:p>
          <a:p>
            <a:r>
              <a:rPr lang="en-US" sz="1800" dirty="0"/>
              <a:t>Find </a:t>
            </a:r>
            <a:r>
              <a:rPr lang="en-US" sz="1800" i="1" dirty="0"/>
              <a:t>x</a:t>
            </a:r>
            <a:r>
              <a:rPr lang="en-US" sz="1800" dirty="0"/>
              <a:t>.</a:t>
            </a:r>
          </a:p>
        </p:txBody>
      </p:sp>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pic>
        <p:nvPicPr>
          <p:cNvPr id="9218" name="Picture 2" descr="A triangle with angles of 63 degrees and 39 degrees and side x. Bisector in triangle with length of 82.">
            <a:extLst>
              <a:ext uri="{FF2B5EF4-FFF2-40B4-BE49-F238E27FC236}">
                <a16:creationId xmlns:a16="http://schemas.microsoft.com/office/drawing/2014/main" id="{C1B229AF-C933-2040-914C-4DB02EDFE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674" y="2532804"/>
            <a:ext cx="3924300" cy="261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1591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Using Trigonometric Functions </a:t>
            </a:r>
            <a:br>
              <a:rPr lang="en-US" dirty="0"/>
            </a:br>
            <a:r>
              <a:rPr lang="en-US" dirty="0"/>
              <a:t>example 3</a:t>
            </a:r>
          </a:p>
        </p:txBody>
      </p:sp>
      <p:sp>
        <p:nvSpPr>
          <p:cNvPr id="8" name="Text Placeholder 6"/>
          <p:cNvSpPr txBox="1">
            <a:spLocks/>
          </p:cNvSpPr>
          <p:nvPr/>
        </p:nvSpPr>
        <p:spPr>
          <a:xfrm>
            <a:off x="457200" y="1278294"/>
            <a:ext cx="8062912" cy="877077"/>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800" dirty="0">
                <a:solidFill>
                  <a:srgbClr val="0070C0"/>
                </a:solidFill>
              </a:rPr>
              <a:t>Example </a:t>
            </a:r>
            <a:r>
              <a:rPr lang="en-US" sz="1800" b="1" dirty="0"/>
              <a:t>Finding Missing Side Lengths Using Trigonometric Ratios</a:t>
            </a:r>
          </a:p>
          <a:p>
            <a:r>
              <a:rPr lang="en-US" sz="1800" dirty="0"/>
              <a:t>Find </a:t>
            </a:r>
            <a:r>
              <a:rPr lang="en-US" sz="1800" i="1" dirty="0"/>
              <a:t>x</a:t>
            </a:r>
            <a:r>
              <a:rPr lang="en-US" sz="1800" dirty="0"/>
              <a:t>.</a:t>
            </a:r>
          </a:p>
        </p:txBody>
      </p:sp>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pic>
        <p:nvPicPr>
          <p:cNvPr id="10242" name="Picture 2" descr="A right triangle with side of 115 and angle of 35 degrees. Within right triangle there is another right triangle with angle of 56 degrees. Side length difference between two triangles is x.">
            <a:extLst>
              <a:ext uri="{FF2B5EF4-FFF2-40B4-BE49-F238E27FC236}">
                <a16:creationId xmlns:a16="http://schemas.microsoft.com/office/drawing/2014/main" id="{CF3447D8-D7A7-0D41-8898-E018EF108F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0574" y="2532804"/>
            <a:ext cx="3404467" cy="26749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quot; &quot;">
            <a:extLst>
              <a:ext uri="{FF2B5EF4-FFF2-40B4-BE49-F238E27FC236}">
                <a16:creationId xmlns:a16="http://schemas.microsoft.com/office/drawing/2014/main" id="{6BE38669-46DC-45DE-AF18-D7BB5668BA5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93678" y="484065"/>
            <a:ext cx="1226434" cy="833592"/>
          </a:xfrm>
          <a:prstGeom prst="rect">
            <a:avLst/>
          </a:prstGeom>
        </p:spPr>
      </p:pic>
    </p:spTree>
    <p:extLst>
      <p:ext uri="{BB962C8B-B14F-4D97-AF65-F5344CB8AC3E}">
        <p14:creationId xmlns:p14="http://schemas.microsoft.com/office/powerpoint/2010/main" val="33783734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sz="2000" dirty="0"/>
              <a:t>Using Right Triangle Trigonometry to Solve Applied Problems</a:t>
            </a:r>
          </a:p>
        </p:txBody>
      </p:sp>
      <p:sp>
        <p:nvSpPr>
          <p:cNvPr id="7" name="Text Placeholder 6"/>
          <p:cNvSpPr>
            <a:spLocks noGrp="1"/>
          </p:cNvSpPr>
          <p:nvPr>
            <p:ph type="body" sz="quarter" idx="14"/>
          </p:nvPr>
        </p:nvSpPr>
        <p:spPr>
          <a:xfrm>
            <a:off x="457199" y="1268962"/>
            <a:ext cx="8379321" cy="3004457"/>
          </a:xfrm>
        </p:spPr>
        <p:txBody>
          <a:bodyPr>
            <a:noAutofit/>
          </a:bodyPr>
          <a:lstStyle/>
          <a:p>
            <a:r>
              <a:rPr lang="en-US" sz="1600" dirty="0"/>
              <a:t>The </a:t>
            </a:r>
            <a:r>
              <a:rPr lang="en-US" sz="1600" b="1" dirty="0"/>
              <a:t>angle of elevation </a:t>
            </a:r>
            <a:r>
              <a:rPr lang="en-US" sz="1600" dirty="0"/>
              <a:t>of an object above an observer relative to the observer is the angle between the horizontal and the line from the object to the observer's eye. </a:t>
            </a:r>
          </a:p>
          <a:p>
            <a:r>
              <a:rPr lang="en-US" sz="1600" dirty="0"/>
              <a:t>The right triangle this position creates has sides that represent the unknown height, the measured distance from the base, and the angled line of sight from the ground to the top of the object. Knowing the measured distance to the base of the object and the angle of the line of sight, we can use trigonometric functions to calculate the unknown height.</a:t>
            </a:r>
          </a:p>
          <a:p>
            <a:endParaRPr lang="en-US" sz="1600" dirty="0"/>
          </a:p>
          <a:p>
            <a:r>
              <a:rPr lang="en-US" sz="1600" dirty="0"/>
              <a:t>Similarly, we can form a triangle from the top of a tall object by looking downward. The </a:t>
            </a:r>
            <a:r>
              <a:rPr lang="en-US" sz="1600" b="1" dirty="0"/>
              <a:t>angle of depression </a:t>
            </a:r>
            <a:r>
              <a:rPr lang="en-US" sz="1600" dirty="0"/>
              <a:t>of an object below an observer relative to the observer is the angle between the horizontal and the line from the object to the observer's eye.</a:t>
            </a:r>
          </a:p>
        </p:txBody>
      </p:sp>
      <p:pic>
        <p:nvPicPr>
          <p:cNvPr id="4" name="Picture 3" descr="&#10;Diagram of a radio tower with line segments extending from the top and base of the tower to a point on the ground some distance away. The two lines and the tower form a right triangle. The angle near the top of the tower is the angle of depression. The angle on the ground at a distance from the tower is the angle of elevatio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465716" y="4273419"/>
            <a:ext cx="4045880" cy="2254043"/>
          </a:xfrm>
          <a:prstGeom prst="rect">
            <a:avLst/>
          </a:prstGeom>
        </p:spPr>
      </p:pic>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1232308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Quadrantal angles</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8" name="Picture 7" descr="Since we define an angle in standard position by its terminal side, we have a special type of angle whose terminal side lies on an axis, a quadrantal angle. This type of angle can have a measure of 0°, 90°, 180°, 270°,or 360°. See Figure." title="Quadrantal Angle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5915" y="3754771"/>
            <a:ext cx="7467885" cy="191950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
        <p:nvSpPr>
          <p:cNvPr id="2" name="Rectangle 1">
            <a:extLst>
              <a:ext uri="{FF2B5EF4-FFF2-40B4-BE49-F238E27FC236}">
                <a16:creationId xmlns:a16="http://schemas.microsoft.com/office/drawing/2014/main" id="{C4DF8C68-8A52-DD47-8969-7130714C7BD3}"/>
              </a:ext>
            </a:extLst>
          </p:cNvPr>
          <p:cNvSpPr/>
          <p:nvPr/>
        </p:nvSpPr>
        <p:spPr>
          <a:xfrm>
            <a:off x="488401" y="1458841"/>
            <a:ext cx="8062912" cy="923330"/>
          </a:xfrm>
          <a:prstGeom prst="rect">
            <a:avLst/>
          </a:prstGeom>
        </p:spPr>
        <p:txBody>
          <a:bodyPr wrap="square">
            <a:spAutoFit/>
          </a:bodyPr>
          <a:lstStyle/>
          <a:p>
            <a:r>
              <a:rPr lang="en-US" cap="all" dirty="0">
                <a:solidFill>
                  <a:srgbClr val="555555"/>
                </a:solidFill>
              </a:rPr>
              <a:t>QUADRANTAL ANGLES</a:t>
            </a:r>
          </a:p>
          <a:p>
            <a:r>
              <a:rPr lang="en-US" dirty="0">
                <a:solidFill>
                  <a:srgbClr val="555555"/>
                </a:solidFill>
              </a:rPr>
              <a:t>An angle is a </a:t>
            </a:r>
            <a:r>
              <a:rPr lang="en-US" b="1" dirty="0">
                <a:solidFill>
                  <a:srgbClr val="555555"/>
                </a:solidFill>
              </a:rPr>
              <a:t>quadrantal angle</a:t>
            </a:r>
            <a:r>
              <a:rPr lang="en-US" dirty="0">
                <a:solidFill>
                  <a:srgbClr val="555555"/>
                </a:solidFill>
              </a:rPr>
              <a:t> if its terminal side lies on an axis, including </a:t>
            </a:r>
            <a:r>
              <a:rPr lang="en-US" dirty="0">
                <a:solidFill>
                  <a:srgbClr val="555555"/>
                </a:solidFill>
                <a:latin typeface="STIXGeneral-Regular" pitchFamily="2" charset="2"/>
              </a:rPr>
              <a:t>0°, 90°, 180°, 270°, </a:t>
            </a:r>
            <a:r>
              <a:rPr lang="en-US" dirty="0">
                <a:solidFill>
                  <a:srgbClr val="555555"/>
                </a:solidFill>
              </a:rPr>
              <a:t>or </a:t>
            </a:r>
            <a:r>
              <a:rPr lang="en-US" dirty="0">
                <a:solidFill>
                  <a:srgbClr val="555555"/>
                </a:solidFill>
                <a:latin typeface="STIXGeneral-Regular" pitchFamily="2" charset="2"/>
              </a:rPr>
              <a:t>360°.</a:t>
            </a:r>
            <a:endParaRPr lang="en-US" dirty="0">
              <a:solidFill>
                <a:srgbClr val="555555"/>
              </a:solidFill>
            </a:endParaRPr>
          </a:p>
        </p:txBody>
      </p:sp>
    </p:spTree>
    <p:extLst>
      <p:ext uri="{BB962C8B-B14F-4D97-AF65-F5344CB8AC3E}">
        <p14:creationId xmlns:p14="http://schemas.microsoft.com/office/powerpoint/2010/main" val="6502970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sz="2000" dirty="0"/>
              <a:t>Using Right Triangle Trigonometry to Solve Applied Problems (2)</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
        <p:nvSpPr>
          <p:cNvPr id="4" name="Rectangle 3">
            <a:extLst>
              <a:ext uri="{FF2B5EF4-FFF2-40B4-BE49-F238E27FC236}">
                <a16:creationId xmlns:a16="http://schemas.microsoft.com/office/drawing/2014/main" id="{CF1F377F-736D-C940-B05B-AEB295CF2E36}"/>
              </a:ext>
            </a:extLst>
          </p:cNvPr>
          <p:cNvSpPr/>
          <p:nvPr/>
        </p:nvSpPr>
        <p:spPr>
          <a:xfrm>
            <a:off x="457200" y="1150631"/>
            <a:ext cx="8062912" cy="3139321"/>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a tall object, measure its height indirectly.</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Make a sketch of the problem situation to keep track of known and unknown information.</a:t>
            </a:r>
          </a:p>
          <a:p>
            <a:pPr marL="342900" indent="-342900">
              <a:buFont typeface="+mj-lt"/>
              <a:buAutoNum type="arabicPeriod"/>
            </a:pPr>
            <a:r>
              <a:rPr lang="en-US" dirty="0">
                <a:solidFill>
                  <a:srgbClr val="333333"/>
                </a:solidFill>
                <a:latin typeface="Helvetica Neue" panose="02000503000000020004" pitchFamily="2" charset="0"/>
              </a:rPr>
              <a:t>Lay out a measured distance from the base of the object to a point where the top of the object is clearly visible.</a:t>
            </a:r>
          </a:p>
          <a:p>
            <a:pPr marL="342900" indent="-342900">
              <a:buFont typeface="+mj-lt"/>
              <a:buAutoNum type="arabicPeriod"/>
            </a:pPr>
            <a:r>
              <a:rPr lang="en-US" dirty="0">
                <a:solidFill>
                  <a:srgbClr val="333333"/>
                </a:solidFill>
                <a:latin typeface="Helvetica Neue" panose="02000503000000020004" pitchFamily="2" charset="0"/>
              </a:rPr>
              <a:t>At the other end of the measured distance, look up to the top of the object. Measure the angle the line of sight makes with the horizontal.</a:t>
            </a:r>
          </a:p>
          <a:p>
            <a:pPr marL="342900" indent="-342900">
              <a:buFont typeface="+mj-lt"/>
              <a:buAutoNum type="arabicPeriod"/>
            </a:pPr>
            <a:r>
              <a:rPr lang="en-US" dirty="0">
                <a:solidFill>
                  <a:srgbClr val="333333"/>
                </a:solidFill>
                <a:latin typeface="Helvetica Neue" panose="02000503000000020004" pitchFamily="2" charset="0"/>
              </a:rPr>
              <a:t>Write an equation relating the unknown height, the measured distance, and the tangent of the angle of the line of sight.</a:t>
            </a:r>
          </a:p>
          <a:p>
            <a:pPr marL="342900" indent="-342900">
              <a:buFont typeface="+mj-lt"/>
              <a:buAutoNum type="arabicPeriod"/>
            </a:pPr>
            <a:r>
              <a:rPr lang="en-US" dirty="0">
                <a:solidFill>
                  <a:srgbClr val="333333"/>
                </a:solidFill>
                <a:latin typeface="Helvetica Neue" panose="02000503000000020004" pitchFamily="2" charset="0"/>
              </a:rPr>
              <a:t>Solve the equation for the unknown height.</a:t>
            </a:r>
            <a:endParaRPr lang="en-US" b="0" i="0" u="none" strike="noStrike"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15005121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sz="2000" dirty="0"/>
              <a:t>Using Right Triangle Trigonometry to Solve Applied Problems example</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8" name="Text Placeholder 6"/>
          <p:cNvSpPr txBox="1">
            <a:spLocks/>
          </p:cNvSpPr>
          <p:nvPr/>
        </p:nvSpPr>
        <p:spPr>
          <a:xfrm>
            <a:off x="457200" y="1256948"/>
            <a:ext cx="8062912" cy="1327632"/>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solidFill>
                  <a:srgbClr val="0070C0"/>
                </a:solidFill>
              </a:rPr>
              <a:t>Example </a:t>
            </a:r>
            <a:r>
              <a:rPr lang="en-US" sz="1600" b="1" dirty="0"/>
              <a:t>Measuring a Height Indirectly</a:t>
            </a:r>
          </a:p>
          <a:p>
            <a:r>
              <a:rPr lang="en-US" sz="1600" dirty="0"/>
              <a:t>To find the height of a tree, a person walks to a point 30 feet from the base of the tree. She measures an angle of 57° between a line of sight to the top of the tree and the ground, as shown in </a:t>
            </a:r>
            <a:r>
              <a:rPr lang="en-US" sz="1600" b="1" dirty="0"/>
              <a:t>Figure 13</a:t>
            </a:r>
            <a:r>
              <a:rPr lang="en-US" sz="1600" dirty="0"/>
              <a:t>. Find the height of the tree.</a:t>
            </a:r>
          </a:p>
        </p:txBody>
      </p:sp>
      <p:pic>
        <p:nvPicPr>
          <p:cNvPr id="7" name="Picture 6" descr="&#10;A tree with angle of 57 degrees from vantage point. Vantage point is 30 feet from tre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99584" y="2779977"/>
            <a:ext cx="3020528" cy="3013088"/>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38513705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sz="2000" dirty="0"/>
              <a:t>Using Right Triangle Trigonometry to Solve Applied Problems try it</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4E56EA5-B584-9D46-8BA7-DAEBAE37CA9C}"/>
                  </a:ext>
                </a:extLst>
              </p:cNvPr>
              <p:cNvSpPr/>
              <p:nvPr/>
            </p:nvSpPr>
            <p:spPr>
              <a:xfrm>
                <a:off x="457200" y="1261586"/>
                <a:ext cx="8062912" cy="1041952"/>
              </a:xfrm>
              <a:prstGeom prst="rect">
                <a:avLst/>
              </a:prstGeom>
            </p:spPr>
            <p:txBody>
              <a:bodyPr wrap="square">
                <a:spAutoFit/>
              </a:bodyPr>
              <a:lstStyle/>
              <a:p>
                <a:r>
                  <a:rPr lang="en-US" dirty="0">
                    <a:solidFill>
                      <a:srgbClr val="555555"/>
                    </a:solidFill>
                    <a:latin typeface="Helvetica Neue" panose="02000503000000020004" pitchFamily="2" charset="0"/>
                  </a:rPr>
                  <a:t>Try It:	How long a ladder is needed to reach a windowsill 50 feet above the ground if the ladder rests against the building making an angle of </a:t>
                </a:r>
                <a14:m>
                  <m:oMath xmlns:m="http://schemas.openxmlformats.org/officeDocument/2006/math">
                    <m:f>
                      <m:fPr>
                        <m:ctrlPr>
                          <a:rPr lang="el-GR" i="1" smtClean="0">
                            <a:solidFill>
                              <a:srgbClr val="555555"/>
                            </a:solidFill>
                            <a:latin typeface="Cambria Math" panose="02040503050406030204" pitchFamily="18" charset="0"/>
                          </a:rPr>
                        </m:ctrlPr>
                      </m:fPr>
                      <m:num>
                        <m:r>
                          <a:rPr lang="en-US" b="0" i="1" smtClean="0">
                            <a:solidFill>
                              <a:srgbClr val="555555"/>
                            </a:solidFill>
                            <a:latin typeface="Cambria Math" panose="02040503050406030204" pitchFamily="18" charset="0"/>
                          </a:rPr>
                          <m:t>5</m:t>
                        </m:r>
                        <m:r>
                          <a:rPr lang="el-GR" i="1" smtClean="0">
                            <a:solidFill>
                              <a:srgbClr val="555555"/>
                            </a:solidFill>
                            <a:latin typeface="Cambria Math" panose="02040503050406030204" pitchFamily="18" charset="0"/>
                          </a:rPr>
                          <m:t>𝜋</m:t>
                        </m:r>
                      </m:num>
                      <m:den>
                        <m:r>
                          <a:rPr lang="en-US" b="0" i="1" smtClean="0">
                            <a:solidFill>
                              <a:srgbClr val="555555"/>
                            </a:solidFill>
                            <a:latin typeface="Cambria Math" panose="02040503050406030204" pitchFamily="18" charset="0"/>
                          </a:rPr>
                          <m:t>1</m:t>
                        </m:r>
                        <m:r>
                          <a:rPr lang="el-GR" i="1" smtClean="0">
                            <a:solidFill>
                              <a:srgbClr val="555555"/>
                            </a:solidFill>
                            <a:latin typeface="Cambria Math" panose="02040503050406030204" pitchFamily="18" charset="0"/>
                          </a:rPr>
                          <m:t>2</m:t>
                        </m:r>
                      </m:den>
                    </m:f>
                    <m:r>
                      <a:rPr lang="en-US" b="0" i="0" smtClean="0">
                        <a:solidFill>
                          <a:srgbClr val="555555"/>
                        </a:solidFill>
                        <a:latin typeface="Cambria Math" panose="02040503050406030204" pitchFamily="18" charset="0"/>
                      </a:rPr>
                      <m:t> </m:t>
                    </m:r>
                  </m:oMath>
                </a14:m>
                <a:r>
                  <a:rPr lang="el-GR" dirty="0">
                    <a:solidFill>
                      <a:srgbClr val="555555"/>
                    </a:solidFill>
                    <a:latin typeface="Helvetica Neue" panose="02000503000000020004" pitchFamily="2" charset="0"/>
                  </a:rPr>
                  <a:t> </a:t>
                </a:r>
                <a:r>
                  <a:rPr lang="en-US" dirty="0">
                    <a:solidFill>
                      <a:srgbClr val="555555"/>
                    </a:solidFill>
                    <a:latin typeface="Helvetica Neue" panose="02000503000000020004" pitchFamily="2" charset="0"/>
                  </a:rPr>
                  <a:t>with the ground? Round to the nearest foot.</a:t>
                </a:r>
                <a:endParaRPr lang="en-US" dirty="0"/>
              </a:p>
            </p:txBody>
          </p:sp>
        </mc:Choice>
        <mc:Fallback xmlns="">
          <p:sp>
            <p:nvSpPr>
              <p:cNvPr id="4" name="Rectangle 3">
                <a:extLst>
                  <a:ext uri="{FF2B5EF4-FFF2-40B4-BE49-F238E27FC236}">
                    <a16:creationId xmlns:a16="http://schemas.microsoft.com/office/drawing/2014/main" id="{F4E56EA5-B584-9D46-8BA7-DAEBAE37CA9C}"/>
                  </a:ext>
                </a:extLst>
              </p:cNvPr>
              <p:cNvSpPr>
                <a:spLocks noRot="1" noChangeAspect="1" noMove="1" noResize="1" noEditPoints="1" noAdjustHandles="1" noChangeArrowheads="1" noChangeShapeType="1" noTextEdit="1"/>
              </p:cNvSpPr>
              <p:nvPr/>
            </p:nvSpPr>
            <p:spPr>
              <a:xfrm>
                <a:off x="457200" y="1261586"/>
                <a:ext cx="8062912" cy="1041952"/>
              </a:xfrm>
              <a:prstGeom prst="rect">
                <a:avLst/>
              </a:prstGeom>
              <a:blipFill>
                <a:blip r:embed="rId3"/>
                <a:stretch>
                  <a:fillRect l="-630" t="-2410" r="-1260" b="-8434"/>
                </a:stretch>
              </a:blipFill>
            </p:spPr>
            <p:txBody>
              <a:bodyPr/>
              <a:lstStyle/>
              <a:p>
                <a:r>
                  <a:rPr lang="en-US">
                    <a:noFill/>
                  </a:rPr>
                  <a:t> </a:t>
                </a:r>
              </a:p>
            </p:txBody>
          </p:sp>
        </mc:Fallback>
      </mc:AlternateContent>
    </p:spTree>
    <p:extLst>
      <p:ext uri="{BB962C8B-B14F-4D97-AF65-F5344CB8AC3E}">
        <p14:creationId xmlns:p14="http://schemas.microsoft.com/office/powerpoint/2010/main" val="36365555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sz="2000" dirty="0"/>
              <a:t>Using Right Triangle Trigonometry to Solve Applied Problems example 2</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8" name="Text Placeholder 6"/>
          <p:cNvSpPr txBox="1">
            <a:spLocks/>
          </p:cNvSpPr>
          <p:nvPr/>
        </p:nvSpPr>
        <p:spPr>
          <a:xfrm>
            <a:off x="457200" y="1256948"/>
            <a:ext cx="8062912" cy="1327632"/>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solidFill>
                  <a:srgbClr val="0070C0"/>
                </a:solidFill>
              </a:rPr>
              <a:t>Example </a:t>
            </a:r>
            <a:r>
              <a:rPr lang="en-US" sz="1600" b="1" dirty="0"/>
              <a:t>Measuring a Distance Indirectly</a:t>
            </a:r>
          </a:p>
          <a:p>
            <a:r>
              <a:rPr lang="en-US" sz="1600" dirty="0"/>
              <a:t>A 400-foot tall monument is located in the distance. From a window in a building, a person determines that the angle of elevation to the top of the monument is 18°, and that the angle of depression to the bottom of the tower is 3°. How far is the person from the monument?</a:t>
            </a:r>
            <a:endParaRPr lang="en-US" sz="1600" b="1" dirty="0"/>
          </a:p>
        </p:txBody>
      </p:sp>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31498189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4482"/>
            <a:ext cx="8062912" cy="2575249"/>
          </a:xfrm>
        </p:spPr>
        <p:txBody>
          <a:bodyPr>
            <a:noAutofit/>
          </a:bodyPr>
          <a:lstStyle/>
          <a:p>
            <a:pPr algn="ctr"/>
            <a:r>
              <a:rPr lang="en-US" sz="4000" b="1" cap="none" dirty="0">
                <a:solidFill>
                  <a:srgbClr val="212F62"/>
                </a:solidFill>
              </a:rPr>
              <a:t>Chapter 7</a:t>
            </a:r>
            <a:br>
              <a:rPr lang="en-US" sz="4000" b="1" cap="none" dirty="0">
                <a:solidFill>
                  <a:srgbClr val="212F62"/>
                </a:solidFill>
              </a:rPr>
            </a:br>
            <a:br>
              <a:rPr lang="en-US" sz="4000" b="1" cap="none" dirty="0">
                <a:solidFill>
                  <a:srgbClr val="212F62"/>
                </a:solidFill>
              </a:rPr>
            </a:br>
            <a:r>
              <a:rPr lang="en-US" sz="4000" b="1" dirty="0">
                <a:solidFill>
                  <a:srgbClr val="212F62"/>
                </a:solidFill>
              </a:rPr>
              <a:t>THE UNIT CIRCLE: SINE AND COSINE FUNCTIONS</a:t>
            </a:r>
            <a:endParaRPr lang="en-US" sz="4000" dirty="0"/>
          </a:p>
        </p:txBody>
      </p:sp>
      <p:sp>
        <p:nvSpPr>
          <p:cNvPr id="5" name="Title 4"/>
          <p:cNvSpPr txBox="1">
            <a:spLocks/>
          </p:cNvSpPr>
          <p:nvPr/>
        </p:nvSpPr>
        <p:spPr>
          <a:xfrm>
            <a:off x="845052" y="3697089"/>
            <a:ext cx="7287208" cy="1052193"/>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pPr algn="ctr"/>
            <a:r>
              <a:rPr lang="en-US" sz="3200" dirty="0"/>
              <a:t>Section 7.3 – unit circle </a:t>
            </a:r>
          </a:p>
        </p:txBody>
      </p:sp>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08094" y="5415694"/>
            <a:ext cx="1507110" cy="1077181"/>
          </a:xfrm>
          <a:prstGeom prst="rect">
            <a:avLst/>
          </a:prstGeom>
        </p:spPr>
      </p:pic>
    </p:spTree>
    <p:extLst>
      <p:ext uri="{BB962C8B-B14F-4D97-AF65-F5344CB8AC3E}">
        <p14:creationId xmlns:p14="http://schemas.microsoft.com/office/powerpoint/2010/main" val="7234689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200" dirty="0"/>
              <a:t>Section 7.3 Learning Objectives</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endParaRPr lang="en-US" dirty="0"/>
          </a:p>
        </p:txBody>
      </p:sp>
      <p:sp>
        <p:nvSpPr>
          <p:cNvPr id="4" name="Rectangle 3">
            <a:extLst>
              <a:ext uri="{FF2B5EF4-FFF2-40B4-BE49-F238E27FC236}">
                <a16:creationId xmlns:a16="http://schemas.microsoft.com/office/drawing/2014/main" id="{82A2C50D-E8A3-0742-836A-717A75EF667C}"/>
              </a:ext>
            </a:extLst>
          </p:cNvPr>
          <p:cNvSpPr/>
          <p:nvPr/>
        </p:nvSpPr>
        <p:spPr>
          <a:xfrm>
            <a:off x="457200" y="1269643"/>
            <a:ext cx="8379321" cy="2031325"/>
          </a:xfrm>
          <a:prstGeom prst="rect">
            <a:avLst/>
          </a:prstGeom>
        </p:spPr>
        <p:txBody>
          <a:bodyPr wrap="square">
            <a:spAutoFit/>
          </a:bodyPr>
          <a:lstStyle/>
          <a:p>
            <a:r>
              <a:rPr lang="en-US" dirty="0"/>
              <a:t>In this section students will:</a:t>
            </a:r>
          </a:p>
          <a:p>
            <a:endParaRPr lang="en-US" dirty="0"/>
          </a:p>
          <a:p>
            <a:pPr marL="285750" indent="-285750">
              <a:buFont typeface="Arial" panose="020B0604020202020204" pitchFamily="34" charset="0"/>
              <a:buChar char="•"/>
            </a:pPr>
            <a:r>
              <a:rPr lang="en-US" dirty="0"/>
              <a:t>Find function values for the sine and cosine of  30° or (π/6), 45° or (π/4), and   60° or (π/3). </a:t>
            </a:r>
          </a:p>
          <a:p>
            <a:pPr marL="285750" indent="-285750">
              <a:buFont typeface="Arial" panose="020B0604020202020204" pitchFamily="34" charset="0"/>
              <a:buChar char="•"/>
            </a:pPr>
            <a:r>
              <a:rPr lang="en-US" dirty="0"/>
              <a:t>Identify the domain and range of sine and cosine functions.</a:t>
            </a:r>
          </a:p>
          <a:p>
            <a:pPr marL="285750" indent="-285750">
              <a:buFont typeface="Arial" panose="020B0604020202020204" pitchFamily="34" charset="0"/>
              <a:buChar char="•"/>
            </a:pPr>
            <a:r>
              <a:rPr lang="en-US" dirty="0"/>
              <a:t>Find reference angles.</a:t>
            </a:r>
          </a:p>
          <a:p>
            <a:pPr marL="285750" indent="-285750">
              <a:buFont typeface="Arial" panose="020B0604020202020204" pitchFamily="34" charset="0"/>
              <a:buChar char="•"/>
            </a:pPr>
            <a:r>
              <a:rPr lang="en-US" dirty="0"/>
              <a:t>Use reference angles to evaluate trigonometric functions.</a:t>
            </a:r>
          </a:p>
        </p:txBody>
      </p:sp>
    </p:spTree>
    <p:extLst>
      <p:ext uri="{BB962C8B-B14F-4D97-AF65-F5344CB8AC3E}">
        <p14:creationId xmlns:p14="http://schemas.microsoft.com/office/powerpoint/2010/main" val="25829487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Finding Trigonometric Functions Using </a:t>
            </a:r>
            <a:br>
              <a:rPr lang="en-US" dirty="0"/>
            </a:br>
            <a:r>
              <a:rPr lang="en-US" dirty="0"/>
              <a:t>the Unit Circle</a:t>
            </a:r>
          </a:p>
        </p:txBody>
      </p:sp>
      <p:sp>
        <p:nvSpPr>
          <p:cNvPr id="7" name="Text Placeholder 6"/>
          <p:cNvSpPr>
            <a:spLocks noGrp="1"/>
          </p:cNvSpPr>
          <p:nvPr>
            <p:ph type="body" sz="quarter" idx="14"/>
          </p:nvPr>
        </p:nvSpPr>
        <p:spPr>
          <a:xfrm>
            <a:off x="270588" y="1257695"/>
            <a:ext cx="5589036" cy="3115030"/>
          </a:xfrm>
        </p:spPr>
        <p:txBody>
          <a:bodyPr>
            <a:normAutofit/>
          </a:bodyPr>
          <a:lstStyle/>
          <a:p>
            <a:r>
              <a:rPr lang="en-US" sz="1600" dirty="0"/>
              <a:t>Recall that a unit circle is a circle centered at the origin with radius 1. The </a:t>
            </a:r>
            <a:r>
              <a:rPr lang="en-US" sz="1600" i="1" dirty="0"/>
              <a:t>x</a:t>
            </a:r>
            <a:r>
              <a:rPr lang="en-US" sz="1600" dirty="0"/>
              <a:t>- and </a:t>
            </a:r>
            <a:r>
              <a:rPr lang="en-US" sz="1600" i="1" dirty="0"/>
              <a:t>y</a:t>
            </a:r>
            <a:r>
              <a:rPr lang="en-US" sz="1600" dirty="0"/>
              <a:t>-axes divide the coordinate plane into four quarters called quadrants. </a:t>
            </a:r>
          </a:p>
          <a:p>
            <a:endParaRPr lang="en-US" sz="1600" dirty="0"/>
          </a:p>
          <a:p>
            <a:r>
              <a:rPr lang="en-US" sz="1600" dirty="0"/>
              <a:t>For any angle </a:t>
            </a:r>
            <a:r>
              <a:rPr lang="en-US" sz="1600" i="1" dirty="0"/>
              <a:t>t</a:t>
            </a:r>
            <a:r>
              <a:rPr lang="en-US" sz="1600" dirty="0"/>
              <a:t>, we can label the intersection of the terminal side and the unit circle as by its coordinates, (</a:t>
            </a:r>
            <a:r>
              <a:rPr lang="en-US" sz="1600" i="1" dirty="0"/>
              <a:t>x</a:t>
            </a:r>
            <a:r>
              <a:rPr lang="en-US" sz="1600" dirty="0"/>
              <a:t>, </a:t>
            </a:r>
            <a:r>
              <a:rPr lang="en-US" sz="1600" i="1" dirty="0"/>
              <a:t>y</a:t>
            </a:r>
            <a:r>
              <a:rPr lang="en-US" sz="1600" dirty="0"/>
              <a:t>). </a:t>
            </a:r>
          </a:p>
          <a:p>
            <a:endParaRPr lang="en-US" sz="1600" dirty="0"/>
          </a:p>
          <a:p>
            <a:r>
              <a:rPr lang="en-US" sz="1600" dirty="0"/>
              <a:t>The coordinates </a:t>
            </a:r>
            <a:r>
              <a:rPr lang="en-US" sz="1600" i="1" dirty="0"/>
              <a:t>x </a:t>
            </a:r>
            <a:r>
              <a:rPr lang="en-US" sz="1600" dirty="0"/>
              <a:t>and </a:t>
            </a:r>
            <a:r>
              <a:rPr lang="en-US" sz="1600" i="1" dirty="0"/>
              <a:t>y </a:t>
            </a:r>
            <a:r>
              <a:rPr lang="en-US" sz="1600" dirty="0"/>
              <a:t>will be the outputs of the trigonometric functions </a:t>
            </a:r>
            <a:r>
              <a:rPr lang="en-US" sz="1600" i="1" dirty="0"/>
              <a:t>f </a:t>
            </a:r>
            <a:r>
              <a:rPr lang="en-US" sz="1600" dirty="0"/>
              <a:t>(</a:t>
            </a:r>
            <a:r>
              <a:rPr lang="en-US" sz="1600" i="1" dirty="0"/>
              <a:t>t</a:t>
            </a:r>
            <a:r>
              <a:rPr lang="en-US" sz="1600" dirty="0"/>
              <a:t>) = cos </a:t>
            </a:r>
            <a:r>
              <a:rPr lang="en-US" sz="1600" i="1" dirty="0"/>
              <a:t>t </a:t>
            </a:r>
            <a:r>
              <a:rPr lang="en-US" sz="1600" dirty="0"/>
              <a:t>and </a:t>
            </a:r>
            <a:r>
              <a:rPr lang="en-US" sz="1600" i="1" dirty="0"/>
              <a:t>f </a:t>
            </a:r>
            <a:r>
              <a:rPr lang="en-US" sz="1600" dirty="0"/>
              <a:t>(</a:t>
            </a:r>
            <a:r>
              <a:rPr lang="en-US" sz="1600" i="1" dirty="0"/>
              <a:t>t</a:t>
            </a:r>
            <a:r>
              <a:rPr lang="en-US" sz="1600" dirty="0"/>
              <a:t>) = sin </a:t>
            </a:r>
            <a:r>
              <a:rPr lang="en-US" sz="1600" i="1" dirty="0"/>
              <a:t>t</a:t>
            </a:r>
            <a:r>
              <a:rPr lang="en-US" sz="1600" dirty="0"/>
              <a:t>, respectively. This means </a:t>
            </a:r>
            <a:r>
              <a:rPr lang="en-US" sz="1600" i="1" dirty="0"/>
              <a:t>x </a:t>
            </a:r>
            <a:r>
              <a:rPr lang="en-US" sz="1600" dirty="0"/>
              <a:t>= cos </a:t>
            </a:r>
            <a:r>
              <a:rPr lang="en-US" sz="1600" i="1" dirty="0"/>
              <a:t>t </a:t>
            </a:r>
            <a:r>
              <a:rPr lang="en-US" sz="1600" dirty="0"/>
              <a:t>and </a:t>
            </a:r>
            <a:r>
              <a:rPr lang="en-US" sz="1600" i="1" dirty="0"/>
              <a:t>y </a:t>
            </a:r>
            <a:r>
              <a:rPr lang="en-US" sz="1600" dirty="0"/>
              <a:t>= sin </a:t>
            </a:r>
            <a:r>
              <a:rPr lang="en-US" sz="1600" i="1" dirty="0"/>
              <a:t>t</a:t>
            </a:r>
            <a:r>
              <a:rPr lang="en-US" sz="1600" dirty="0"/>
              <a:t>.</a:t>
            </a:r>
          </a:p>
        </p:txBody>
      </p:sp>
      <p:pic>
        <p:nvPicPr>
          <p:cNvPr id="3" name="Picture 2" descr="&#10; Graph of a circle with angle t, radius of 1, and an arc created by the angle with length s. The terminal side of the angle intersects the circle at the point (x,y)."/>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59624" y="1403788"/>
            <a:ext cx="2832542" cy="2743852"/>
          </a:xfrm>
          <a:prstGeom prst="rect">
            <a:avLst/>
          </a:prstGeom>
        </p:spPr>
      </p:pic>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4" name="Footer Placeholder 3"/>
          <p:cNvSpPr>
            <a:spLocks noGrp="1"/>
          </p:cNvSpPr>
          <p:nvPr>
            <p:ph type="ftr" sz="quarter" idx="11"/>
          </p:nvPr>
        </p:nvSpPr>
        <p:spPr/>
        <p:txBody>
          <a:bodyPr/>
          <a:lstStyle/>
          <a:p>
            <a:r>
              <a:rPr lang="en-US"/>
              <a:t>Prepared for OpenStax Algebra and Trigonometry by River Parishes Community College under CC BY-SA 4.0</a:t>
            </a:r>
          </a:p>
        </p:txBody>
      </p:sp>
      <p:sp>
        <p:nvSpPr>
          <p:cNvPr id="8" name="Rectangle 7">
            <a:extLst>
              <a:ext uri="{FF2B5EF4-FFF2-40B4-BE49-F238E27FC236}">
                <a16:creationId xmlns:a16="http://schemas.microsoft.com/office/drawing/2014/main" id="{5E78B124-9AAC-F342-AEBF-FD000DE0B120}"/>
              </a:ext>
            </a:extLst>
          </p:cNvPr>
          <p:cNvSpPr/>
          <p:nvPr/>
        </p:nvSpPr>
        <p:spPr>
          <a:xfrm>
            <a:off x="270587" y="4714962"/>
            <a:ext cx="8421579" cy="1477328"/>
          </a:xfrm>
          <a:prstGeom prst="rect">
            <a:avLst/>
          </a:prstGeom>
        </p:spPr>
        <p:txBody>
          <a:bodyPr wrap="square">
            <a:spAutoFit/>
          </a:bodyPr>
          <a:lstStyle/>
          <a:p>
            <a:r>
              <a:rPr lang="en-US" cap="all" dirty="0">
                <a:solidFill>
                  <a:srgbClr val="555555"/>
                </a:solidFill>
              </a:rPr>
              <a:t>UNIT CIRCLE</a:t>
            </a:r>
          </a:p>
          <a:p>
            <a:r>
              <a:rPr lang="en-US" dirty="0">
                <a:solidFill>
                  <a:srgbClr val="555555"/>
                </a:solidFill>
              </a:rPr>
              <a:t>A </a:t>
            </a:r>
            <a:r>
              <a:rPr lang="en-US" b="1" dirty="0">
                <a:solidFill>
                  <a:srgbClr val="555555"/>
                </a:solidFill>
              </a:rPr>
              <a:t>unit circle</a:t>
            </a:r>
            <a:r>
              <a:rPr lang="en-US" dirty="0">
                <a:solidFill>
                  <a:srgbClr val="555555"/>
                </a:solidFill>
              </a:rPr>
              <a:t> has a center at </a:t>
            </a:r>
            <a:r>
              <a:rPr lang="en-US" dirty="0">
                <a:solidFill>
                  <a:srgbClr val="555555"/>
                </a:solidFill>
                <a:latin typeface="STIXGeneral-Regular" pitchFamily="2" charset="2"/>
              </a:rPr>
              <a:t>(0,0)</a:t>
            </a:r>
            <a:r>
              <a:rPr lang="en-US" dirty="0">
                <a:solidFill>
                  <a:srgbClr val="555555"/>
                </a:solidFill>
              </a:rPr>
              <a:t> and radius </a:t>
            </a:r>
            <a:r>
              <a:rPr lang="en-US" dirty="0">
                <a:solidFill>
                  <a:srgbClr val="555555"/>
                </a:solidFill>
                <a:latin typeface="STIXGeneral-Regular" pitchFamily="2" charset="2"/>
              </a:rPr>
              <a:t>1.</a:t>
            </a:r>
            <a:r>
              <a:rPr lang="en-US" dirty="0">
                <a:solidFill>
                  <a:srgbClr val="555555"/>
                </a:solidFill>
              </a:rPr>
              <a:t>  In a unit circle, the length of the intercepted arc is equal to the radian measure of the central angle </a:t>
            </a:r>
            <a:r>
              <a:rPr lang="en-US" dirty="0">
                <a:solidFill>
                  <a:srgbClr val="555555"/>
                </a:solidFill>
                <a:latin typeface="STIXGeneral-Italic" pitchFamily="2" charset="2"/>
              </a:rPr>
              <a:t>t</a:t>
            </a:r>
            <a:r>
              <a:rPr lang="en-US" dirty="0">
                <a:solidFill>
                  <a:srgbClr val="555555"/>
                </a:solidFill>
                <a:latin typeface="STIXGeneral-Regular" pitchFamily="2" charset="2"/>
              </a:rPr>
              <a:t>.</a:t>
            </a:r>
            <a:endParaRPr lang="en-US" dirty="0">
              <a:solidFill>
                <a:srgbClr val="555555"/>
              </a:solidFill>
            </a:endParaRPr>
          </a:p>
          <a:p>
            <a:r>
              <a:rPr lang="en-US" dirty="0">
                <a:solidFill>
                  <a:srgbClr val="555555"/>
                </a:solidFill>
              </a:rPr>
              <a:t>Let </a:t>
            </a:r>
            <a:r>
              <a:rPr lang="en-US" dirty="0">
                <a:solidFill>
                  <a:srgbClr val="555555"/>
                </a:solidFill>
                <a:latin typeface="STIXGeneral-Regular" pitchFamily="2" charset="2"/>
              </a:rPr>
              <a:t>(</a:t>
            </a:r>
            <a:r>
              <a:rPr lang="en-US" dirty="0">
                <a:solidFill>
                  <a:srgbClr val="555555"/>
                </a:solidFill>
                <a:latin typeface="STIXGeneral-Italic" pitchFamily="2" charset="2"/>
              </a:rPr>
              <a:t>x </a:t>
            </a:r>
            <a:r>
              <a:rPr lang="en-US" dirty="0">
                <a:solidFill>
                  <a:srgbClr val="555555"/>
                </a:solidFill>
                <a:latin typeface="STIXGeneral-Regular" pitchFamily="2" charset="2"/>
              </a:rPr>
              <a:t>, </a:t>
            </a:r>
            <a:r>
              <a:rPr lang="en-US" dirty="0">
                <a:solidFill>
                  <a:srgbClr val="555555"/>
                </a:solidFill>
                <a:latin typeface="STIXGeneral-Italic" pitchFamily="2" charset="2"/>
              </a:rPr>
              <a:t>y</a:t>
            </a:r>
            <a:r>
              <a:rPr lang="en-US" dirty="0">
                <a:solidFill>
                  <a:srgbClr val="555555"/>
                </a:solidFill>
                <a:latin typeface="STIXGeneral-Regular" pitchFamily="2" charset="2"/>
              </a:rPr>
              <a:t>)</a:t>
            </a:r>
            <a:r>
              <a:rPr lang="en-US" dirty="0">
                <a:solidFill>
                  <a:srgbClr val="555555"/>
                </a:solidFill>
              </a:rPr>
              <a:t> be the endpoint on the unit circle of an arc of </a:t>
            </a:r>
            <a:r>
              <a:rPr lang="en-US" b="1" dirty="0">
                <a:solidFill>
                  <a:srgbClr val="555555"/>
                </a:solidFill>
              </a:rPr>
              <a:t>arc length </a:t>
            </a:r>
            <a:r>
              <a:rPr lang="en-US" dirty="0">
                <a:solidFill>
                  <a:srgbClr val="555555"/>
                </a:solidFill>
                <a:latin typeface="STIXGeneral-Italic" pitchFamily="2" charset="2"/>
              </a:rPr>
              <a:t>s</a:t>
            </a:r>
            <a:r>
              <a:rPr lang="en-US" dirty="0">
                <a:solidFill>
                  <a:srgbClr val="555555"/>
                </a:solidFill>
                <a:latin typeface="STIXGeneral-Regular" pitchFamily="2" charset="2"/>
              </a:rPr>
              <a:t>.</a:t>
            </a:r>
            <a:r>
              <a:rPr lang="en-US" dirty="0">
                <a:solidFill>
                  <a:srgbClr val="555555"/>
                </a:solidFill>
              </a:rPr>
              <a:t> The </a:t>
            </a:r>
            <a:r>
              <a:rPr lang="en-US" dirty="0">
                <a:solidFill>
                  <a:srgbClr val="555555"/>
                </a:solidFill>
                <a:latin typeface="STIXGeneral-Regular" pitchFamily="2" charset="2"/>
              </a:rPr>
              <a:t>(</a:t>
            </a:r>
            <a:r>
              <a:rPr lang="en-US" dirty="0">
                <a:solidFill>
                  <a:srgbClr val="555555"/>
                </a:solidFill>
                <a:latin typeface="STIXGeneral-Italic" pitchFamily="2" charset="2"/>
              </a:rPr>
              <a:t>x </a:t>
            </a:r>
            <a:r>
              <a:rPr lang="en-US" dirty="0">
                <a:solidFill>
                  <a:srgbClr val="555555"/>
                </a:solidFill>
                <a:latin typeface="STIXGeneral-Regular" pitchFamily="2" charset="2"/>
              </a:rPr>
              <a:t>, </a:t>
            </a:r>
            <a:r>
              <a:rPr lang="en-US" dirty="0">
                <a:solidFill>
                  <a:srgbClr val="555555"/>
                </a:solidFill>
                <a:latin typeface="STIXGeneral-Italic" pitchFamily="2" charset="2"/>
              </a:rPr>
              <a:t>y</a:t>
            </a:r>
            <a:r>
              <a:rPr lang="en-US" dirty="0">
                <a:solidFill>
                  <a:srgbClr val="555555"/>
                </a:solidFill>
                <a:latin typeface="STIXGeneral-Regular" pitchFamily="2" charset="2"/>
              </a:rPr>
              <a:t>) </a:t>
            </a:r>
            <a:r>
              <a:rPr lang="en-US" dirty="0">
                <a:solidFill>
                  <a:srgbClr val="555555"/>
                </a:solidFill>
              </a:rPr>
              <a:t> coordinates of this point can be described as functions of the angle.</a:t>
            </a:r>
            <a:endParaRPr lang="en-US" dirty="0">
              <a:solidFill>
                <a:srgbClr val="555555"/>
              </a:solidFill>
              <a:effectLst/>
            </a:endParaRPr>
          </a:p>
        </p:txBody>
      </p:sp>
    </p:spTree>
    <p:extLst>
      <p:ext uri="{BB962C8B-B14F-4D97-AF65-F5344CB8AC3E}">
        <p14:creationId xmlns:p14="http://schemas.microsoft.com/office/powerpoint/2010/main" val="36474175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sz="2000" dirty="0"/>
              <a:t>Defining sine and cosine functions from </a:t>
            </a:r>
            <a:br>
              <a:rPr lang="en-US" sz="2000" dirty="0"/>
            </a:br>
            <a:r>
              <a:rPr lang="en-US" sz="2000" dirty="0"/>
              <a:t>the unit circle</a:t>
            </a:r>
          </a:p>
        </p:txBody>
      </p:sp>
      <p:sp>
        <p:nvSpPr>
          <p:cNvPr id="4" name="Text Placeholder 3"/>
          <p:cNvSpPr>
            <a:spLocks noGrp="1"/>
          </p:cNvSpPr>
          <p:nvPr>
            <p:ph type="body" sz="quarter" idx="14"/>
          </p:nvPr>
        </p:nvSpPr>
        <p:spPr>
          <a:xfrm>
            <a:off x="457199" y="1380931"/>
            <a:ext cx="4516017" cy="3421867"/>
          </a:xfrm>
        </p:spPr>
        <p:txBody>
          <a:bodyPr>
            <a:normAutofit/>
          </a:bodyPr>
          <a:lstStyle/>
          <a:p>
            <a:r>
              <a:rPr lang="en-US" sz="1600" dirty="0"/>
              <a:t>Like all functions, the </a:t>
            </a:r>
            <a:r>
              <a:rPr lang="en-US" sz="1600" b="1" dirty="0"/>
              <a:t>sine function </a:t>
            </a:r>
            <a:r>
              <a:rPr lang="en-US" sz="1600" dirty="0"/>
              <a:t>has an input and an output; its input is the measure of the angle; its output is the </a:t>
            </a:r>
            <a:r>
              <a:rPr lang="en-US" sz="1600" i="1" dirty="0"/>
              <a:t>y</a:t>
            </a:r>
            <a:r>
              <a:rPr lang="en-US" sz="1600" dirty="0"/>
              <a:t>-coordinate of the corresponding point on the unit circle. </a:t>
            </a:r>
          </a:p>
          <a:p>
            <a:endParaRPr lang="en-US" sz="1600" dirty="0"/>
          </a:p>
          <a:p>
            <a:r>
              <a:rPr lang="en-US" sz="1600" dirty="0"/>
              <a:t>The </a:t>
            </a:r>
            <a:r>
              <a:rPr lang="en-US" sz="1600" b="1" dirty="0"/>
              <a:t>cosine function </a:t>
            </a:r>
            <a:r>
              <a:rPr lang="en-US" sz="1600" dirty="0"/>
              <a:t>of an angle </a:t>
            </a:r>
            <a:r>
              <a:rPr lang="en-US" sz="1600" i="1" dirty="0"/>
              <a:t>t </a:t>
            </a:r>
            <a:r>
              <a:rPr lang="en-US" sz="1600" dirty="0"/>
              <a:t>equals the </a:t>
            </a:r>
            <a:r>
              <a:rPr lang="en-US" sz="1600" i="1" dirty="0"/>
              <a:t>x</a:t>
            </a:r>
            <a:r>
              <a:rPr lang="en-US" sz="1600" dirty="0"/>
              <a:t>-value of the endpoint on the unit circle of an arc of length </a:t>
            </a:r>
            <a:r>
              <a:rPr lang="en-US" sz="1600" i="1" dirty="0"/>
              <a:t>t</a:t>
            </a:r>
            <a:r>
              <a:rPr lang="en-US" sz="1600" dirty="0"/>
              <a:t>.</a:t>
            </a:r>
          </a:p>
        </p:txBody>
      </p:sp>
      <p:pic>
        <p:nvPicPr>
          <p:cNvPr id="3" name="Picture 2" descr="&#10;Illustration of an angle t, with terminal side length equal to 1, and an arc created by angle with length t. The terminal side of the angle intersects the circle at the point (x,y), which is equivalent to (cos t, sin t). "/>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70375" y="1505624"/>
            <a:ext cx="2874259" cy="2541394"/>
          </a:xfrm>
          <a:prstGeom prst="rect">
            <a:avLst/>
          </a:prstGeom>
        </p:spPr>
      </p:pic>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8" name="Footer Placeholder 7"/>
          <p:cNvSpPr>
            <a:spLocks noGrp="1"/>
          </p:cNvSpPr>
          <p:nvPr>
            <p:ph type="ftr" sz="quarter" idx="11"/>
          </p:nvPr>
        </p:nvSpPr>
        <p:spPr/>
        <p:txBody>
          <a:bodyPr/>
          <a:lstStyle/>
          <a:p>
            <a:r>
              <a:rPr lang="en-US"/>
              <a:t>Prepared for OpenStax Algebra and Trigonometry by River Parishes Community College under CC BY-SA 4.0</a:t>
            </a:r>
          </a:p>
        </p:txBody>
      </p:sp>
      <p:sp>
        <p:nvSpPr>
          <p:cNvPr id="7" name="Rectangle 6">
            <a:extLst>
              <a:ext uri="{FF2B5EF4-FFF2-40B4-BE49-F238E27FC236}">
                <a16:creationId xmlns:a16="http://schemas.microsoft.com/office/drawing/2014/main" id="{73554136-1FB3-F74B-AD43-878949F2F366}"/>
              </a:ext>
            </a:extLst>
          </p:cNvPr>
          <p:cNvSpPr/>
          <p:nvPr/>
        </p:nvSpPr>
        <p:spPr>
          <a:xfrm>
            <a:off x="457199" y="4383514"/>
            <a:ext cx="8062913" cy="1477328"/>
          </a:xfrm>
          <a:prstGeom prst="rect">
            <a:avLst/>
          </a:prstGeom>
        </p:spPr>
        <p:txBody>
          <a:bodyPr wrap="square">
            <a:spAutoFit/>
          </a:bodyPr>
          <a:lstStyle/>
          <a:p>
            <a:r>
              <a:rPr lang="en-US" cap="all" dirty="0">
                <a:solidFill>
                  <a:srgbClr val="555555"/>
                </a:solidFill>
              </a:rPr>
              <a:t>SINE AND COSINE FUNCTIONS</a:t>
            </a:r>
          </a:p>
          <a:p>
            <a:r>
              <a:rPr lang="en-US" dirty="0">
                <a:solidFill>
                  <a:srgbClr val="555555"/>
                </a:solidFill>
              </a:rPr>
              <a:t>If </a:t>
            </a:r>
            <a:r>
              <a:rPr lang="en-US" dirty="0">
                <a:solidFill>
                  <a:srgbClr val="555555"/>
                </a:solidFill>
                <a:latin typeface="STIXGeneral-Italic" pitchFamily="2" charset="2"/>
              </a:rPr>
              <a:t>t</a:t>
            </a:r>
            <a:r>
              <a:rPr lang="en-US" dirty="0">
                <a:solidFill>
                  <a:srgbClr val="555555"/>
                </a:solidFill>
              </a:rPr>
              <a:t>  is a real number and a point </a:t>
            </a:r>
            <a:r>
              <a:rPr lang="en-US" dirty="0">
                <a:solidFill>
                  <a:srgbClr val="555555"/>
                </a:solidFill>
                <a:latin typeface="STIXGeneral-Regular" pitchFamily="2" charset="2"/>
              </a:rPr>
              <a:t>(</a:t>
            </a:r>
            <a:r>
              <a:rPr lang="en-US" dirty="0" err="1">
                <a:solidFill>
                  <a:srgbClr val="555555"/>
                </a:solidFill>
                <a:latin typeface="STIXGeneral-Italic" pitchFamily="2" charset="2"/>
              </a:rPr>
              <a:t>x</a:t>
            </a:r>
            <a:r>
              <a:rPr lang="en-US" dirty="0" err="1">
                <a:solidFill>
                  <a:srgbClr val="555555"/>
                </a:solidFill>
                <a:latin typeface="STIXGeneral-Regular" pitchFamily="2" charset="2"/>
              </a:rPr>
              <a:t>,</a:t>
            </a:r>
            <a:r>
              <a:rPr lang="en-US" dirty="0" err="1">
                <a:solidFill>
                  <a:srgbClr val="555555"/>
                </a:solidFill>
                <a:latin typeface="STIXGeneral-Italic" pitchFamily="2" charset="2"/>
              </a:rPr>
              <a:t>y</a:t>
            </a:r>
            <a:r>
              <a:rPr lang="en-US" dirty="0">
                <a:solidFill>
                  <a:srgbClr val="555555"/>
                </a:solidFill>
                <a:latin typeface="STIXGeneral-Regular" pitchFamily="2" charset="2"/>
              </a:rPr>
              <a:t>)</a:t>
            </a:r>
            <a:r>
              <a:rPr lang="en-US" dirty="0">
                <a:solidFill>
                  <a:srgbClr val="555555"/>
                </a:solidFill>
              </a:rPr>
              <a:t>  on the unit circle corresponds to a central angle </a:t>
            </a:r>
            <a:r>
              <a:rPr lang="en-US" dirty="0">
                <a:solidFill>
                  <a:srgbClr val="555555"/>
                </a:solidFill>
                <a:latin typeface="STIXGeneral-Italic" pitchFamily="2" charset="2"/>
              </a:rPr>
              <a:t>t</a:t>
            </a:r>
            <a:r>
              <a:rPr lang="en-US" dirty="0">
                <a:solidFill>
                  <a:srgbClr val="555555"/>
                </a:solidFill>
                <a:latin typeface="STIXGeneral-Regular" pitchFamily="2" charset="2"/>
              </a:rPr>
              <a:t>,</a:t>
            </a:r>
            <a:r>
              <a:rPr lang="en-US" dirty="0">
                <a:solidFill>
                  <a:srgbClr val="555555"/>
                </a:solidFill>
              </a:rPr>
              <a:t> then</a:t>
            </a:r>
          </a:p>
          <a:p>
            <a:pPr algn="ctr"/>
            <a:r>
              <a:rPr lang="en-US" dirty="0">
                <a:latin typeface="STIXGeneral-Regular" pitchFamily="2" charset="2"/>
              </a:rPr>
              <a:t>cos </a:t>
            </a:r>
            <a:r>
              <a:rPr lang="en-US" dirty="0">
                <a:latin typeface="STIXGeneral-Italic" pitchFamily="2" charset="2"/>
              </a:rPr>
              <a:t>t </a:t>
            </a:r>
            <a:r>
              <a:rPr lang="en-US" dirty="0">
                <a:latin typeface="STIXGeneral-Regular" pitchFamily="2" charset="2"/>
              </a:rPr>
              <a:t>= </a:t>
            </a:r>
            <a:r>
              <a:rPr lang="en-US" dirty="0">
                <a:latin typeface="STIXGeneral-Italic" pitchFamily="2" charset="2"/>
              </a:rPr>
              <a:t>x </a:t>
            </a:r>
          </a:p>
          <a:p>
            <a:pPr algn="ctr"/>
            <a:r>
              <a:rPr lang="en-US" dirty="0">
                <a:latin typeface="STIXGeneral-Regular" pitchFamily="2" charset="2"/>
              </a:rPr>
              <a:t>sin </a:t>
            </a:r>
            <a:r>
              <a:rPr lang="en-US" dirty="0">
                <a:latin typeface="STIXGeneral-Italic" pitchFamily="2" charset="2"/>
              </a:rPr>
              <a:t>t </a:t>
            </a:r>
            <a:r>
              <a:rPr lang="en-US" dirty="0">
                <a:latin typeface="STIXGeneral-Regular" pitchFamily="2" charset="2"/>
              </a:rPr>
              <a:t>= </a:t>
            </a:r>
            <a:r>
              <a:rPr lang="en-US" dirty="0">
                <a:latin typeface="STIXGeneral-Italic" pitchFamily="2" charset="2"/>
              </a:rPr>
              <a:t>y</a:t>
            </a:r>
            <a:endParaRPr lang="en-US" dirty="0"/>
          </a:p>
        </p:txBody>
      </p:sp>
    </p:spTree>
    <p:extLst>
      <p:ext uri="{BB962C8B-B14F-4D97-AF65-F5344CB8AC3E}">
        <p14:creationId xmlns:p14="http://schemas.microsoft.com/office/powerpoint/2010/main" val="12521597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sz="2000" dirty="0"/>
              <a:t>Defining sine and cosine functions from </a:t>
            </a:r>
            <a:br>
              <a:rPr lang="en-US" sz="2000" dirty="0"/>
            </a:br>
            <a:r>
              <a:rPr lang="en-US" sz="2000" dirty="0"/>
              <a:t>the unit circle example</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8" name="Footer Placeholder 7"/>
          <p:cNvSpPr>
            <a:spLocks noGrp="1"/>
          </p:cNvSpPr>
          <p:nvPr>
            <p:ph type="ftr" sz="quarter" idx="11"/>
          </p:nvPr>
        </p:nvSpPr>
        <p:spPr/>
        <p:txBody>
          <a:bodyPr/>
          <a:lstStyle/>
          <a:p>
            <a:r>
              <a:rPr lang="en-US"/>
              <a:t>Prepared for OpenStax Algebra and Trigonometry by River Parishes Community College under CC BY-SA 4.0</a:t>
            </a:r>
          </a:p>
        </p:txBody>
      </p:sp>
      <p:sp>
        <p:nvSpPr>
          <p:cNvPr id="11" name="Text Placeholder 6">
            <a:extLst>
              <a:ext uri="{FF2B5EF4-FFF2-40B4-BE49-F238E27FC236}">
                <a16:creationId xmlns:a16="http://schemas.microsoft.com/office/drawing/2014/main" id="{89894F4A-E4E3-4DF9-87AA-98A9E073FA2D}"/>
              </a:ext>
            </a:extLst>
          </p:cNvPr>
          <p:cNvSpPr>
            <a:spLocks noGrp="1"/>
          </p:cNvSpPr>
          <p:nvPr>
            <p:ph type="body" sz="quarter" idx="14"/>
          </p:nvPr>
        </p:nvSpPr>
        <p:spPr>
          <a:xfrm>
            <a:off x="457200" y="2730582"/>
            <a:ext cx="8062912" cy="961053"/>
          </a:xfrm>
        </p:spPr>
        <p:txBody>
          <a:bodyPr>
            <a:normAutofit/>
          </a:bodyPr>
          <a:lstStyle/>
          <a:p>
            <a:r>
              <a:rPr lang="en-US" sz="1600" dirty="0">
                <a:solidFill>
                  <a:srgbClr val="0070C0"/>
                </a:solidFill>
              </a:rPr>
              <a:t>Example </a:t>
            </a:r>
            <a:r>
              <a:rPr lang="en-US" sz="1600" b="1" dirty="0"/>
              <a:t>Finding Function Values for Sine and Cosine</a:t>
            </a:r>
          </a:p>
          <a:p>
            <a:r>
              <a:rPr lang="en-US" sz="1600" dirty="0"/>
              <a:t>Point </a:t>
            </a:r>
            <a:r>
              <a:rPr lang="en-US" sz="1600" i="1" dirty="0"/>
              <a:t>P </a:t>
            </a:r>
            <a:r>
              <a:rPr lang="en-US" sz="1600" dirty="0"/>
              <a:t>is a point on the unit circle corresponding to an angle of </a:t>
            </a:r>
            <a:r>
              <a:rPr lang="en-US" sz="1600" i="1" dirty="0"/>
              <a:t>t</a:t>
            </a:r>
            <a:r>
              <a:rPr lang="en-US" sz="1600" dirty="0"/>
              <a:t>, as shown in </a:t>
            </a:r>
            <a:r>
              <a:rPr lang="en-US" sz="1600" b="1" dirty="0"/>
              <a:t>Figure 4. </a:t>
            </a:r>
            <a:r>
              <a:rPr lang="en-US" sz="1600" dirty="0"/>
              <a:t>Find cos(</a:t>
            </a:r>
            <a:r>
              <a:rPr lang="en-US" sz="1600" i="1" dirty="0"/>
              <a:t>t</a:t>
            </a:r>
            <a:r>
              <a:rPr lang="en-US" sz="1600" dirty="0"/>
              <a:t>) and sin(</a:t>
            </a:r>
            <a:r>
              <a:rPr lang="en-US" sz="1600" i="1" dirty="0"/>
              <a:t>t</a:t>
            </a:r>
            <a:r>
              <a:rPr lang="en-US" sz="1600" dirty="0"/>
              <a:t>).</a:t>
            </a:r>
          </a:p>
        </p:txBody>
      </p:sp>
      <p:pic>
        <p:nvPicPr>
          <p:cNvPr id="12" name="Picture 11" descr="&#10; Graph of a circle with angle t, radius of 1, and a terminal side that intersects the circle at the point (1/2, square root of 3 over 2). ">
            <a:extLst>
              <a:ext uri="{FF2B5EF4-FFF2-40B4-BE49-F238E27FC236}">
                <a16:creationId xmlns:a16="http://schemas.microsoft.com/office/drawing/2014/main" id="{3F2B8DEE-F1B6-4CCA-910E-7FD2DCE84AA9}"/>
              </a:ext>
            </a:extLst>
          </p:cNvPr>
          <p:cNvPicPr>
            <a:picLocks noChangeAspect="1"/>
          </p:cNvPicPr>
          <p:nvPr/>
        </p:nvPicPr>
        <p:blipFill>
          <a:blip r:embed="rId3"/>
          <a:stretch>
            <a:fillRect/>
          </a:stretch>
        </p:blipFill>
        <p:spPr>
          <a:xfrm>
            <a:off x="4964955" y="3691635"/>
            <a:ext cx="3081240" cy="2701777"/>
          </a:xfrm>
          <a:prstGeom prst="rect">
            <a:avLst/>
          </a:prstGeom>
        </p:spPr>
      </p:pic>
      <p:sp>
        <p:nvSpPr>
          <p:cNvPr id="2" name="Rectangle 1">
            <a:extLst>
              <a:ext uri="{FF2B5EF4-FFF2-40B4-BE49-F238E27FC236}">
                <a16:creationId xmlns:a16="http://schemas.microsoft.com/office/drawing/2014/main" id="{C26ECB4C-F30D-AD4B-8D03-AB91954EE061}"/>
              </a:ext>
            </a:extLst>
          </p:cNvPr>
          <p:cNvSpPr/>
          <p:nvPr/>
        </p:nvSpPr>
        <p:spPr>
          <a:xfrm>
            <a:off x="349946" y="1061551"/>
            <a:ext cx="8486575" cy="1477328"/>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a point </a:t>
            </a:r>
            <a:r>
              <a:rPr lang="en-US" b="1" i="1" dirty="0">
                <a:solidFill>
                  <a:srgbClr val="555555"/>
                </a:solidFill>
                <a:latin typeface="Helvetica Neue" panose="02000503000000020004" pitchFamily="2" charset="0"/>
              </a:rPr>
              <a:t>P </a:t>
            </a:r>
            <a:r>
              <a:rPr lang="en-US" dirty="0">
                <a:solidFill>
                  <a:srgbClr val="555555"/>
                </a:solidFill>
                <a:latin typeface="STIXGeneral-Regular" pitchFamily="2" charset="2"/>
              </a:rPr>
              <a:t>(</a:t>
            </a:r>
            <a:r>
              <a:rPr lang="en-US" dirty="0" err="1">
                <a:solidFill>
                  <a:srgbClr val="555555"/>
                </a:solidFill>
                <a:latin typeface="STIXGeneral-Italic" pitchFamily="2" charset="2"/>
              </a:rPr>
              <a:t>x</a:t>
            </a:r>
            <a:r>
              <a:rPr lang="en-US" dirty="0" err="1">
                <a:solidFill>
                  <a:srgbClr val="555555"/>
                </a:solidFill>
                <a:latin typeface="STIXGeneral-Regular" pitchFamily="2" charset="2"/>
              </a:rPr>
              <a:t>,</a:t>
            </a:r>
            <a:r>
              <a:rPr lang="en-US" dirty="0" err="1">
                <a:solidFill>
                  <a:srgbClr val="555555"/>
                </a:solidFill>
                <a:latin typeface="STIXGeneral-Italic" pitchFamily="2" charset="2"/>
              </a:rPr>
              <a:t>y</a:t>
            </a:r>
            <a:r>
              <a:rPr lang="en-US" dirty="0">
                <a:solidFill>
                  <a:srgbClr val="555555"/>
                </a:solidFill>
                <a:latin typeface="STIXGeneral-Regular" pitchFamily="2" charset="2"/>
              </a:rPr>
              <a:t>)</a:t>
            </a:r>
            <a:r>
              <a:rPr lang="en-US" dirty="0">
                <a:solidFill>
                  <a:srgbClr val="555555"/>
                </a:solidFill>
                <a:latin typeface="Helvetica Neue" panose="02000503000000020004" pitchFamily="2" charset="0"/>
              </a:rPr>
              <a:t>  </a:t>
            </a:r>
            <a:r>
              <a:rPr lang="en-US" b="1" dirty="0">
                <a:solidFill>
                  <a:srgbClr val="555555"/>
                </a:solidFill>
                <a:latin typeface="Helvetica Neue" panose="02000503000000020004" pitchFamily="2" charset="0"/>
              </a:rPr>
              <a:t>on the unit circle corresponding to an angle of </a:t>
            </a:r>
            <a:r>
              <a:rPr lang="en-US" dirty="0">
                <a:solidFill>
                  <a:srgbClr val="555555"/>
                </a:solidFill>
                <a:latin typeface="STIXGeneral-Italic" pitchFamily="2" charset="2"/>
              </a:rPr>
              <a:t>t</a:t>
            </a:r>
            <a:r>
              <a:rPr lang="en-US" dirty="0">
                <a:solidFill>
                  <a:srgbClr val="555555"/>
                </a:solidFill>
                <a:latin typeface="STIXGeneral-Regular" pitchFamily="2" charset="2"/>
              </a:rPr>
              <a:t>,</a:t>
            </a:r>
            <a:r>
              <a:rPr lang="en-US" dirty="0">
                <a:solidFill>
                  <a:srgbClr val="555555"/>
                </a:solidFill>
                <a:latin typeface="Helvetica Neue" panose="02000503000000020004" pitchFamily="2" charset="0"/>
              </a:rPr>
              <a:t>  </a:t>
            </a:r>
            <a:r>
              <a:rPr lang="en-US" b="1" dirty="0">
                <a:solidFill>
                  <a:srgbClr val="555555"/>
                </a:solidFill>
                <a:latin typeface="Helvetica Neue" panose="02000503000000020004" pitchFamily="2" charset="0"/>
              </a:rPr>
              <a:t>find the sine and cosine.</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The sine of </a:t>
            </a:r>
            <a:r>
              <a:rPr lang="en-US" dirty="0">
                <a:solidFill>
                  <a:srgbClr val="333333"/>
                </a:solidFill>
                <a:latin typeface="STIXGeneral-Italic" pitchFamily="2" charset="2"/>
              </a:rPr>
              <a:t>t </a:t>
            </a:r>
            <a:r>
              <a:rPr lang="en-US" dirty="0">
                <a:solidFill>
                  <a:srgbClr val="333333"/>
                </a:solidFill>
                <a:latin typeface="Helvetica Neue" panose="02000503000000020004" pitchFamily="2" charset="0"/>
              </a:rPr>
              <a:t>  is equal to the </a:t>
            </a:r>
            <a:r>
              <a:rPr lang="en-US" i="1" dirty="0">
                <a:solidFill>
                  <a:srgbClr val="333333"/>
                </a:solidFill>
                <a:latin typeface="Helvetica Neue" panose="02000503000000020004" pitchFamily="2" charset="0"/>
              </a:rPr>
              <a:t>y</a:t>
            </a:r>
            <a:r>
              <a:rPr lang="en-US" dirty="0">
                <a:solidFill>
                  <a:srgbClr val="333333"/>
                </a:solidFill>
                <a:latin typeface="Helvetica Neue" panose="02000503000000020004" pitchFamily="2" charset="0"/>
              </a:rPr>
              <a:t>-coordinate of point </a:t>
            </a:r>
            <a:r>
              <a:rPr lang="en-US" dirty="0">
                <a:solidFill>
                  <a:srgbClr val="333333"/>
                </a:solidFill>
                <a:latin typeface="STIXGeneral-Italic" pitchFamily="2" charset="2"/>
              </a:rPr>
              <a:t>P</a:t>
            </a:r>
            <a:r>
              <a:rPr lang="en-US" dirty="0">
                <a:solidFill>
                  <a:srgbClr val="333333"/>
                </a:solidFill>
                <a:latin typeface="STIXGeneral-Regular" pitchFamily="2" charset="2"/>
              </a:rPr>
              <a:t>: sin </a:t>
            </a:r>
            <a:r>
              <a:rPr lang="en-US" dirty="0">
                <a:solidFill>
                  <a:srgbClr val="333333"/>
                </a:solidFill>
                <a:latin typeface="STIXGeneral-Italic" pitchFamily="2" charset="2"/>
              </a:rPr>
              <a:t>t</a:t>
            </a:r>
            <a:r>
              <a:rPr lang="en-US" dirty="0">
                <a:solidFill>
                  <a:srgbClr val="333333"/>
                </a:solidFill>
                <a:latin typeface="STIXGeneral-Regular" pitchFamily="2" charset="2"/>
              </a:rPr>
              <a:t> = </a:t>
            </a:r>
            <a:r>
              <a:rPr lang="en-US" dirty="0">
                <a:solidFill>
                  <a:srgbClr val="333333"/>
                </a:solidFill>
                <a:latin typeface="STIXGeneral-Italic" pitchFamily="2" charset="2"/>
              </a:rPr>
              <a:t>y</a:t>
            </a:r>
            <a:r>
              <a:rPr lang="en-US" dirty="0">
                <a:solidFill>
                  <a:srgbClr val="333333"/>
                </a:solidFill>
                <a:latin typeface="STIXGeneral-Regular" pitchFamily="2" charset="2"/>
              </a:rPr>
              <a:t>.</a:t>
            </a:r>
            <a:endParaRPr lang="en-US" dirty="0">
              <a:solidFill>
                <a:srgbClr val="333333"/>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The cosine of </a:t>
            </a:r>
            <a:r>
              <a:rPr lang="en-US" dirty="0">
                <a:solidFill>
                  <a:srgbClr val="333333"/>
                </a:solidFill>
                <a:latin typeface="STIXGeneral-Italic" pitchFamily="2" charset="2"/>
              </a:rPr>
              <a:t>t </a:t>
            </a:r>
            <a:r>
              <a:rPr lang="en-US" dirty="0">
                <a:solidFill>
                  <a:srgbClr val="333333"/>
                </a:solidFill>
                <a:latin typeface="Helvetica Neue" panose="02000503000000020004" pitchFamily="2" charset="0"/>
              </a:rPr>
              <a:t>  is equal to the </a:t>
            </a:r>
            <a:r>
              <a:rPr lang="en-US" i="1" dirty="0">
                <a:solidFill>
                  <a:srgbClr val="333333"/>
                </a:solidFill>
                <a:latin typeface="Helvetica Neue" panose="02000503000000020004" pitchFamily="2" charset="0"/>
              </a:rPr>
              <a:t>x</a:t>
            </a:r>
            <a:r>
              <a:rPr lang="en-US" dirty="0">
                <a:solidFill>
                  <a:srgbClr val="333333"/>
                </a:solidFill>
                <a:latin typeface="Helvetica Neue" panose="02000503000000020004" pitchFamily="2" charset="0"/>
              </a:rPr>
              <a:t>-coordinate of point </a:t>
            </a:r>
            <a:r>
              <a:rPr lang="en-US" dirty="0">
                <a:solidFill>
                  <a:srgbClr val="333333"/>
                </a:solidFill>
                <a:latin typeface="STIXGeneral-Italic" pitchFamily="2" charset="2"/>
              </a:rPr>
              <a:t>P</a:t>
            </a:r>
            <a:r>
              <a:rPr lang="en-US" dirty="0">
                <a:solidFill>
                  <a:srgbClr val="333333"/>
                </a:solidFill>
                <a:latin typeface="STIXGeneral-Regular" pitchFamily="2" charset="2"/>
              </a:rPr>
              <a:t>: cos </a:t>
            </a:r>
            <a:r>
              <a:rPr lang="en-US" dirty="0">
                <a:solidFill>
                  <a:srgbClr val="333333"/>
                </a:solidFill>
                <a:latin typeface="STIXGeneral-Italic" pitchFamily="2" charset="2"/>
              </a:rPr>
              <a:t>t </a:t>
            </a:r>
            <a:r>
              <a:rPr lang="en-US" dirty="0">
                <a:solidFill>
                  <a:srgbClr val="333333"/>
                </a:solidFill>
                <a:latin typeface="STIXGeneral-Regular" pitchFamily="2" charset="2"/>
              </a:rPr>
              <a:t>= </a:t>
            </a:r>
            <a:r>
              <a:rPr lang="en-US" dirty="0">
                <a:solidFill>
                  <a:srgbClr val="333333"/>
                </a:solidFill>
                <a:latin typeface="STIXGeneral-Italic" pitchFamily="2" charset="2"/>
              </a:rPr>
              <a:t>x</a:t>
            </a:r>
            <a:r>
              <a:rPr lang="en-US" dirty="0">
                <a:solidFill>
                  <a:srgbClr val="333333"/>
                </a:solidFill>
                <a:latin typeface="STIXGeneral-Regular" pitchFamily="2" charset="2"/>
              </a:rPr>
              <a:t>.</a:t>
            </a:r>
            <a:endParaRPr lang="en-US" dirty="0">
              <a:solidFill>
                <a:srgbClr val="333333"/>
              </a:solidFill>
              <a:latin typeface="Helvetica Neue" panose="02000503000000020004" pitchFamily="2" charset="0"/>
            </a:endParaRPr>
          </a:p>
        </p:txBody>
      </p:sp>
    </p:spTree>
    <p:extLst>
      <p:ext uri="{BB962C8B-B14F-4D97-AF65-F5344CB8AC3E}">
        <p14:creationId xmlns:p14="http://schemas.microsoft.com/office/powerpoint/2010/main" val="7446771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sz="2000" dirty="0"/>
              <a:t>Defining sine and cosine functions from </a:t>
            </a:r>
            <a:br>
              <a:rPr lang="en-US" sz="2000" dirty="0"/>
            </a:br>
            <a:r>
              <a:rPr lang="en-US" sz="2000" dirty="0"/>
              <a:t>the unit circle try it</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3B704B86-B1A2-4642-B359-67FDB3146D4B}"/>
                  </a:ext>
                </a:extLst>
              </p:cNvPr>
              <p:cNvSpPr/>
              <p:nvPr/>
            </p:nvSpPr>
            <p:spPr>
              <a:xfrm>
                <a:off x="457200" y="1224260"/>
                <a:ext cx="8062912" cy="809645"/>
              </a:xfrm>
              <a:prstGeom prst="rect">
                <a:avLst/>
              </a:prstGeom>
            </p:spPr>
            <p:txBody>
              <a:bodyPr wrap="square">
                <a:spAutoFit/>
              </a:bodyPr>
              <a:lstStyle/>
              <a:p>
                <a:r>
                  <a:rPr lang="en-US" dirty="0">
                    <a:solidFill>
                      <a:srgbClr val="555555"/>
                    </a:solidFill>
                    <a:latin typeface="Helvetica Neue" panose="02000503000000020004" pitchFamily="2" charset="0"/>
                  </a:rPr>
                  <a:t>Try It:	A certain angle </a:t>
                </a:r>
                <a:r>
                  <a:rPr lang="en-US" dirty="0">
                    <a:solidFill>
                      <a:srgbClr val="555555"/>
                    </a:solidFill>
                    <a:latin typeface="STIXGeneral-Italic" pitchFamily="2" charset="2"/>
                  </a:rPr>
                  <a:t>t </a:t>
                </a:r>
                <a:r>
                  <a:rPr lang="en-US" dirty="0">
                    <a:solidFill>
                      <a:srgbClr val="555555"/>
                    </a:solidFill>
                    <a:latin typeface="Helvetica Neue" panose="02000503000000020004" pitchFamily="2" charset="0"/>
                  </a:rPr>
                  <a:t>  corresponds to a point on the unit circle at </a:t>
                </a:r>
                <a:r>
                  <a:rPr lang="en-US" dirty="0">
                    <a:solidFill>
                      <a:srgbClr val="555555"/>
                    </a:solidFill>
                    <a:latin typeface="STIXSizeTwoSym" pitchFamily="2" charset="2"/>
                  </a:rPr>
                  <a:t>(</a:t>
                </a:r>
                <a14:m>
                  <m:oMath xmlns:m="http://schemas.openxmlformats.org/officeDocument/2006/math">
                    <m:r>
                      <a:rPr lang="en-US" b="0" i="0" dirty="0" smtClean="0">
                        <a:solidFill>
                          <a:srgbClr val="555555"/>
                        </a:solidFill>
                        <a:latin typeface="Cambria Math" panose="02040503050406030204" pitchFamily="18" charset="0"/>
                      </a:rPr>
                      <m:t>−</m:t>
                    </m:r>
                    <m:f>
                      <m:fPr>
                        <m:ctrlPr>
                          <a:rPr lang="en-US" i="1" dirty="0" smtClean="0">
                            <a:solidFill>
                              <a:srgbClr val="555555"/>
                            </a:solidFill>
                            <a:latin typeface="Cambria Math" panose="02040503050406030204" pitchFamily="18" charset="0"/>
                          </a:rPr>
                        </m:ctrlPr>
                      </m:fPr>
                      <m:num>
                        <m:r>
                          <a:rPr lang="en-US" i="1" dirty="0">
                            <a:solidFill>
                              <a:srgbClr val="555555"/>
                            </a:solidFill>
                            <a:latin typeface="Cambria Math" panose="02040503050406030204" pitchFamily="18" charset="0"/>
                          </a:rPr>
                          <m:t>2</m:t>
                        </m:r>
                        <m:rad>
                          <m:radPr>
                            <m:degHide m:val="on"/>
                            <m:ctrlPr>
                              <a:rPr lang="en-US" i="1" dirty="0">
                                <a:solidFill>
                                  <a:srgbClr val="555555"/>
                                </a:solidFill>
                                <a:latin typeface="Cambria Math" panose="02040503050406030204" pitchFamily="18" charset="0"/>
                              </a:rPr>
                            </m:ctrlPr>
                          </m:radPr>
                          <m:deg/>
                          <m:e>
                            <m:r>
                              <a:rPr lang="en-US" i="1" dirty="0">
                                <a:solidFill>
                                  <a:srgbClr val="555555"/>
                                </a:solidFill>
                                <a:latin typeface="Cambria Math" panose="02040503050406030204" pitchFamily="18" charset="0"/>
                              </a:rPr>
                              <m:t>2</m:t>
                            </m:r>
                          </m:e>
                        </m:rad>
                      </m:num>
                      <m:den>
                        <m:r>
                          <a:rPr lang="en-US" i="1" dirty="0">
                            <a:solidFill>
                              <a:srgbClr val="555555"/>
                            </a:solidFill>
                            <a:latin typeface="Cambria Math" panose="02040503050406030204" pitchFamily="18" charset="0"/>
                          </a:rPr>
                          <m:t>2</m:t>
                        </m:r>
                      </m:den>
                    </m:f>
                    <m:r>
                      <a:rPr lang="en-US" b="0" i="1" dirty="0" smtClean="0">
                        <a:solidFill>
                          <a:srgbClr val="555555"/>
                        </a:solidFill>
                        <a:latin typeface="Cambria Math" panose="02040503050406030204" pitchFamily="18" charset="0"/>
                      </a:rPr>
                      <m:t>,</m:t>
                    </m:r>
                    <m:f>
                      <m:fPr>
                        <m:ctrlPr>
                          <a:rPr lang="en-US" i="1" dirty="0">
                            <a:solidFill>
                              <a:srgbClr val="555555"/>
                            </a:solidFill>
                            <a:latin typeface="Cambria Math" panose="02040503050406030204" pitchFamily="18" charset="0"/>
                          </a:rPr>
                        </m:ctrlPr>
                      </m:fPr>
                      <m:num>
                        <m:r>
                          <a:rPr lang="en-US" i="1" dirty="0">
                            <a:solidFill>
                              <a:srgbClr val="555555"/>
                            </a:solidFill>
                            <a:latin typeface="Cambria Math" panose="02040503050406030204" pitchFamily="18" charset="0"/>
                          </a:rPr>
                          <m:t>2</m:t>
                        </m:r>
                        <m:rad>
                          <m:radPr>
                            <m:degHide m:val="on"/>
                            <m:ctrlPr>
                              <a:rPr lang="en-US" i="1" dirty="0">
                                <a:solidFill>
                                  <a:srgbClr val="555555"/>
                                </a:solidFill>
                                <a:latin typeface="Cambria Math" panose="02040503050406030204" pitchFamily="18" charset="0"/>
                              </a:rPr>
                            </m:ctrlPr>
                          </m:radPr>
                          <m:deg/>
                          <m:e>
                            <m:r>
                              <a:rPr lang="en-US" i="1" dirty="0">
                                <a:solidFill>
                                  <a:srgbClr val="555555"/>
                                </a:solidFill>
                                <a:latin typeface="Cambria Math" panose="02040503050406030204" pitchFamily="18" charset="0"/>
                              </a:rPr>
                              <m:t>2</m:t>
                            </m:r>
                          </m:e>
                        </m:rad>
                      </m:num>
                      <m:den>
                        <m:r>
                          <a:rPr lang="en-US" i="1" dirty="0">
                            <a:solidFill>
                              <a:srgbClr val="555555"/>
                            </a:solidFill>
                            <a:latin typeface="Cambria Math" panose="02040503050406030204" pitchFamily="18" charset="0"/>
                          </a:rPr>
                          <m:t>2</m:t>
                        </m:r>
                      </m:den>
                    </m:f>
                  </m:oMath>
                </a14:m>
                <a:r>
                  <a:rPr lang="en-US" dirty="0">
                    <a:solidFill>
                      <a:srgbClr val="555555"/>
                    </a:solidFill>
                    <a:latin typeface="STIXSizeTwoSym" pitchFamily="2" charset="2"/>
                  </a:rPr>
                  <a:t>)</a:t>
                </a:r>
                <a:r>
                  <a:rPr lang="en-US" dirty="0">
                    <a:solidFill>
                      <a:srgbClr val="555555"/>
                    </a:solidFill>
                    <a:latin typeface="Helvetica Neue" panose="02000503000000020004" pitchFamily="2" charset="0"/>
                  </a:rPr>
                  <a:t>   as shown in </a:t>
                </a:r>
                <a:r>
                  <a:rPr lang="en-US" dirty="0">
                    <a:solidFill>
                      <a:srgbClr val="21366B"/>
                    </a:solidFill>
                    <a:latin typeface="Helvetica Neue" panose="02000503000000020004" pitchFamily="2" charset="0"/>
                  </a:rPr>
                  <a:t>Figure</a:t>
                </a:r>
                <a:r>
                  <a:rPr lang="en-US" dirty="0">
                    <a:solidFill>
                      <a:srgbClr val="555555"/>
                    </a:solidFill>
                    <a:latin typeface="Helvetica Neue" panose="02000503000000020004" pitchFamily="2" charset="0"/>
                  </a:rPr>
                  <a:t>. Find </a:t>
                </a:r>
                <a:r>
                  <a:rPr lang="en-US" dirty="0">
                    <a:solidFill>
                      <a:srgbClr val="555555"/>
                    </a:solidFill>
                    <a:latin typeface="STIXGeneral-Regular" pitchFamily="2" charset="2"/>
                  </a:rPr>
                  <a:t>cos </a:t>
                </a:r>
                <a:r>
                  <a:rPr lang="en-US" dirty="0">
                    <a:solidFill>
                      <a:srgbClr val="555555"/>
                    </a:solidFill>
                    <a:latin typeface="STIXGeneral-Italic" pitchFamily="2" charset="2"/>
                  </a:rPr>
                  <a:t>t </a:t>
                </a:r>
                <a:r>
                  <a:rPr lang="en-US" dirty="0">
                    <a:solidFill>
                      <a:srgbClr val="555555"/>
                    </a:solidFill>
                    <a:latin typeface="Helvetica Neue" panose="02000503000000020004" pitchFamily="2" charset="0"/>
                  </a:rPr>
                  <a:t>  and </a:t>
                </a:r>
                <a:r>
                  <a:rPr lang="en-US" dirty="0">
                    <a:solidFill>
                      <a:srgbClr val="555555"/>
                    </a:solidFill>
                    <a:latin typeface="STIXGeneral-Regular" pitchFamily="2" charset="2"/>
                  </a:rPr>
                  <a:t>sin </a:t>
                </a:r>
                <a:r>
                  <a:rPr lang="en-US" dirty="0">
                    <a:solidFill>
                      <a:srgbClr val="555555"/>
                    </a:solidFill>
                    <a:latin typeface="STIXGeneral-Italic" pitchFamily="2" charset="2"/>
                  </a:rPr>
                  <a:t>t</a:t>
                </a:r>
                <a:r>
                  <a:rPr lang="en-US" dirty="0">
                    <a:solidFill>
                      <a:srgbClr val="555555"/>
                    </a:solidFill>
                    <a:latin typeface="STIXGeneral-Regular" pitchFamily="2" charset="2"/>
                  </a:rPr>
                  <a:t>.</a:t>
                </a:r>
                <a:r>
                  <a:rPr lang="en-US" dirty="0">
                    <a:solidFill>
                      <a:srgbClr val="555555"/>
                    </a:solidFill>
                    <a:latin typeface="Helvetica Neue" panose="02000503000000020004" pitchFamily="2" charset="0"/>
                  </a:rPr>
                  <a:t> </a:t>
                </a:r>
                <a:endParaRPr lang="en-US" b="0" i="0" u="none" strike="noStrike" dirty="0">
                  <a:solidFill>
                    <a:srgbClr val="555555"/>
                  </a:solidFill>
                  <a:effectLst/>
                  <a:latin typeface="Helvetica Neue" panose="02000503000000020004" pitchFamily="2" charset="0"/>
                </a:endParaRPr>
              </a:p>
            </p:txBody>
          </p:sp>
        </mc:Choice>
        <mc:Fallback xmlns="">
          <p:sp>
            <p:nvSpPr>
              <p:cNvPr id="4" name="Rectangle 3">
                <a:extLst>
                  <a:ext uri="{FF2B5EF4-FFF2-40B4-BE49-F238E27FC236}">
                    <a16:creationId xmlns:a16="http://schemas.microsoft.com/office/drawing/2014/main" id="{3B704B86-B1A2-4642-B359-67FDB3146D4B}"/>
                  </a:ext>
                </a:extLst>
              </p:cNvPr>
              <p:cNvSpPr>
                <a:spLocks noRot="1" noChangeAspect="1" noMove="1" noResize="1" noEditPoints="1" noAdjustHandles="1" noChangeArrowheads="1" noChangeShapeType="1" noTextEdit="1"/>
              </p:cNvSpPr>
              <p:nvPr/>
            </p:nvSpPr>
            <p:spPr>
              <a:xfrm>
                <a:off x="457200" y="1224260"/>
                <a:ext cx="8062912" cy="809645"/>
              </a:xfrm>
              <a:prstGeom prst="rect">
                <a:avLst/>
              </a:prstGeom>
              <a:blipFill>
                <a:blip r:embed="rId3"/>
                <a:stretch>
                  <a:fillRect l="-630" t="-6250" b="-7813"/>
                </a:stretch>
              </a:blipFill>
            </p:spPr>
            <p:txBody>
              <a:bodyPr/>
              <a:lstStyle/>
              <a:p>
                <a:r>
                  <a:rPr lang="en-US">
                    <a:noFill/>
                  </a:rPr>
                  <a:t> </a:t>
                </a:r>
              </a:p>
            </p:txBody>
          </p:sp>
        </mc:Fallback>
      </mc:AlternateContent>
      <p:pic>
        <p:nvPicPr>
          <p:cNvPr id="11266" name="Picture 2" descr="Graph of a circle with angle t, radius of 1, and a terminal side that intersects the circle at the point (negative square root of 2 over 2, square root of 2 over 2).">
            <a:extLst>
              <a:ext uri="{FF2B5EF4-FFF2-40B4-BE49-F238E27FC236}">
                <a16:creationId xmlns:a16="http://schemas.microsoft.com/office/drawing/2014/main" id="{C4353B41-E38B-B14D-9AEE-937446A7DCE9}"/>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29262" y="2167236"/>
            <a:ext cx="3184525" cy="2504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147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Drawing Angles in Standard Position </a:t>
            </a:r>
            <a:br>
              <a:rPr lang="en-US" dirty="0"/>
            </a:br>
            <a:r>
              <a:rPr lang="en-US" dirty="0"/>
              <a:t>example</a:t>
            </a:r>
          </a:p>
        </p:txBody>
      </p:sp>
      <p:sp>
        <p:nvSpPr>
          <p:cNvPr id="7" name="Text Placeholder 6"/>
          <p:cNvSpPr>
            <a:spLocks noGrp="1"/>
          </p:cNvSpPr>
          <p:nvPr>
            <p:ph type="body" sz="quarter" idx="14"/>
          </p:nvPr>
        </p:nvSpPr>
        <p:spPr>
          <a:xfrm>
            <a:off x="457200" y="3421912"/>
            <a:ext cx="8062912" cy="1035698"/>
          </a:xfrm>
        </p:spPr>
        <p:txBody>
          <a:bodyPr>
            <a:noAutofit/>
          </a:bodyPr>
          <a:lstStyle/>
          <a:p>
            <a:r>
              <a:rPr lang="en-US" sz="1600" dirty="0">
                <a:solidFill>
                  <a:srgbClr val="0070C0"/>
                </a:solidFill>
              </a:rPr>
              <a:t>Example:</a:t>
            </a:r>
            <a:r>
              <a:rPr lang="en-US" sz="1600" dirty="0"/>
              <a:t> </a:t>
            </a:r>
            <a:r>
              <a:rPr lang="en-US" sz="1600" b="1" dirty="0"/>
              <a:t>Drawing an Angle in Standard Position Measured in Degrees</a:t>
            </a:r>
          </a:p>
          <a:p>
            <a:r>
              <a:rPr lang="en-US" sz="1600" dirty="0"/>
              <a:t>Sketch an angle of −120° in standard position.</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
        <p:nvSpPr>
          <p:cNvPr id="3" name="Rectangle 2">
            <a:extLst>
              <a:ext uri="{FF2B5EF4-FFF2-40B4-BE49-F238E27FC236}">
                <a16:creationId xmlns:a16="http://schemas.microsoft.com/office/drawing/2014/main" id="{DB2E96E4-4789-1248-9980-89C039E30645}"/>
              </a:ext>
            </a:extLst>
          </p:cNvPr>
          <p:cNvSpPr/>
          <p:nvPr/>
        </p:nvSpPr>
        <p:spPr>
          <a:xfrm>
            <a:off x="457200" y="1165293"/>
            <a:ext cx="8379321" cy="2031325"/>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an angle measure in degrees, draw the angle in standard position.</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Express the angle measure as a fraction of </a:t>
            </a:r>
            <a:r>
              <a:rPr lang="en-US" dirty="0">
                <a:solidFill>
                  <a:srgbClr val="333333"/>
                </a:solidFill>
                <a:latin typeface="STIXGeneral-Regular" pitchFamily="2" charset="2"/>
              </a:rPr>
              <a:t>360°.</a:t>
            </a:r>
            <a:r>
              <a:rPr lang="en-US"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Reduce the fraction to simplest form.</a:t>
            </a:r>
          </a:p>
          <a:p>
            <a:pPr marL="342900" indent="-342900">
              <a:buFont typeface="+mj-lt"/>
              <a:buAutoNum type="arabicPeriod"/>
            </a:pPr>
            <a:r>
              <a:rPr lang="en-US" dirty="0">
                <a:solidFill>
                  <a:srgbClr val="333333"/>
                </a:solidFill>
                <a:latin typeface="Helvetica Neue" panose="02000503000000020004" pitchFamily="2" charset="0"/>
              </a:rPr>
              <a:t>Draw an angle that contains that same fraction of the circle, beginning on the positive </a:t>
            </a:r>
            <a:r>
              <a:rPr lang="en-US" i="1" dirty="0">
                <a:solidFill>
                  <a:srgbClr val="333333"/>
                </a:solidFill>
                <a:latin typeface="Helvetica Neue" panose="02000503000000020004" pitchFamily="2" charset="0"/>
              </a:rPr>
              <a:t>x</a:t>
            </a:r>
            <a:r>
              <a:rPr lang="en-US" dirty="0">
                <a:solidFill>
                  <a:srgbClr val="333333"/>
                </a:solidFill>
                <a:latin typeface="Helvetica Neue" panose="02000503000000020004" pitchFamily="2" charset="0"/>
              </a:rPr>
              <a:t>-axis and moving counterclockwise for positive angles and clockwise for negative angles.</a:t>
            </a:r>
            <a:endParaRPr lang="en-US" b="0" i="0" u="none" strike="noStrike"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4112729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Autofit/>
          </a:bodyPr>
          <a:lstStyle/>
          <a:p>
            <a:r>
              <a:rPr lang="en-US" dirty="0"/>
              <a:t>Finding Sine and Cosine of Angles </a:t>
            </a:r>
            <a:br>
              <a:rPr lang="en-US" dirty="0"/>
            </a:br>
            <a:r>
              <a:rPr lang="en-US" dirty="0"/>
              <a:t>on an Axis</a:t>
            </a:r>
          </a:p>
        </p:txBody>
      </p:sp>
      <p:sp>
        <p:nvSpPr>
          <p:cNvPr id="7" name="Text Placeholder 6"/>
          <p:cNvSpPr>
            <a:spLocks noGrp="1"/>
          </p:cNvSpPr>
          <p:nvPr>
            <p:ph type="body" sz="quarter" idx="14"/>
          </p:nvPr>
        </p:nvSpPr>
        <p:spPr>
          <a:xfrm>
            <a:off x="457200" y="1243891"/>
            <a:ext cx="8062912" cy="679740"/>
          </a:xfrm>
        </p:spPr>
        <p:txBody>
          <a:bodyPr>
            <a:normAutofit/>
          </a:bodyPr>
          <a:lstStyle/>
          <a:p>
            <a:r>
              <a:rPr lang="en-US" sz="1600" dirty="0"/>
              <a:t>For </a:t>
            </a:r>
            <a:r>
              <a:rPr lang="en-US" sz="1600" dirty="0" err="1"/>
              <a:t>quadrantral</a:t>
            </a:r>
            <a:r>
              <a:rPr lang="en-US" sz="1600" dirty="0"/>
              <a:t> angles, the corresponding point on the unit circle falls on the </a:t>
            </a:r>
            <a:r>
              <a:rPr lang="en-US" sz="1600" i="1" dirty="0"/>
              <a:t>x</a:t>
            </a:r>
            <a:r>
              <a:rPr lang="en-US" sz="1600" dirty="0"/>
              <a:t>- or </a:t>
            </a:r>
            <a:r>
              <a:rPr lang="en-US" sz="1600" i="1" dirty="0"/>
              <a:t>y</a:t>
            </a:r>
            <a:r>
              <a:rPr lang="en-US" sz="1600" dirty="0"/>
              <a:t>-axis. In that case, we can easily calculate cosine and sine from the values of </a:t>
            </a:r>
            <a:r>
              <a:rPr lang="en-US" sz="1600" i="1" dirty="0"/>
              <a:t>x </a:t>
            </a:r>
            <a:r>
              <a:rPr lang="en-US" sz="1600" dirty="0"/>
              <a:t>and </a:t>
            </a:r>
            <a:r>
              <a:rPr lang="en-US" sz="1600" i="1" dirty="0"/>
              <a:t>y</a:t>
            </a:r>
            <a:r>
              <a:rPr lang="en-US" sz="1600" dirty="0"/>
              <a:t>.</a:t>
            </a:r>
          </a:p>
        </p:txBody>
      </p:sp>
      <p:pic>
        <p:nvPicPr>
          <p:cNvPr id="4" name="Picture 3" descr="&#10;Graph of unit circle, with angle t a counter clockwise 90 degree angle with point ( 0,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42841" y="2105971"/>
            <a:ext cx="3345815" cy="3108325"/>
          </a:xfrm>
          <a:prstGeom prst="rect">
            <a:avLst/>
          </a:prstGeom>
        </p:spPr>
      </p:pic>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8" name="Picture 7" descr="&#10;Graph of unit circle. "/>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55993" y="2015165"/>
            <a:ext cx="3394710" cy="3289935"/>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27983923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Autofit/>
          </a:bodyPr>
          <a:lstStyle/>
          <a:p>
            <a:r>
              <a:rPr lang="en-US" dirty="0"/>
              <a:t>Finding Sine and Cosine of Angles </a:t>
            </a:r>
            <a:br>
              <a:rPr lang="en-US" dirty="0"/>
            </a:br>
            <a:r>
              <a:rPr lang="en-US" dirty="0"/>
              <a:t>on an Axis example and try it</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
        <p:nvSpPr>
          <p:cNvPr id="7" name="Text Placeholder 6">
            <a:extLst>
              <a:ext uri="{FF2B5EF4-FFF2-40B4-BE49-F238E27FC236}">
                <a16:creationId xmlns:a16="http://schemas.microsoft.com/office/drawing/2014/main" id="{F31C28EA-0C55-4CF2-9F77-E3EDAF548A9F}"/>
              </a:ext>
            </a:extLst>
          </p:cNvPr>
          <p:cNvSpPr>
            <a:spLocks noGrp="1"/>
          </p:cNvSpPr>
          <p:nvPr>
            <p:ph type="body" sz="quarter" idx="14"/>
          </p:nvPr>
        </p:nvSpPr>
        <p:spPr>
          <a:xfrm>
            <a:off x="457199" y="1393803"/>
            <a:ext cx="8062912" cy="961053"/>
          </a:xfrm>
        </p:spPr>
        <p:txBody>
          <a:bodyPr>
            <a:normAutofit/>
          </a:bodyPr>
          <a:lstStyle/>
          <a:p>
            <a:r>
              <a:rPr lang="en-US" sz="1600" dirty="0">
                <a:solidFill>
                  <a:srgbClr val="0070C0"/>
                </a:solidFill>
              </a:rPr>
              <a:t>Example </a:t>
            </a:r>
            <a:r>
              <a:rPr lang="en-US" sz="1600" b="1" dirty="0"/>
              <a:t>Calculating Sines and Cosines along an Axi</a:t>
            </a:r>
            <a:r>
              <a:rPr lang="en-US" sz="1600" dirty="0"/>
              <a:t>s</a:t>
            </a:r>
          </a:p>
          <a:p>
            <a:r>
              <a:rPr lang="en-US" sz="1600" dirty="0"/>
              <a:t>Find cos(90°) and sin(90°).</a:t>
            </a:r>
          </a:p>
        </p:txBody>
      </p:sp>
      <p:sp>
        <p:nvSpPr>
          <p:cNvPr id="4" name="Rectangle 3">
            <a:extLst>
              <a:ext uri="{FF2B5EF4-FFF2-40B4-BE49-F238E27FC236}">
                <a16:creationId xmlns:a16="http://schemas.microsoft.com/office/drawing/2014/main" id="{583DB218-86F7-4445-8605-BE9889D8BE75}"/>
              </a:ext>
            </a:extLst>
          </p:cNvPr>
          <p:cNvSpPr/>
          <p:nvPr/>
        </p:nvSpPr>
        <p:spPr>
          <a:xfrm>
            <a:off x="457199" y="4239199"/>
            <a:ext cx="5600701" cy="369332"/>
          </a:xfrm>
          <a:prstGeom prst="rect">
            <a:avLst/>
          </a:prstGeom>
        </p:spPr>
        <p:txBody>
          <a:bodyPr wrap="square">
            <a:spAutoFit/>
          </a:bodyPr>
          <a:lstStyle/>
          <a:p>
            <a:r>
              <a:rPr lang="en-US" dirty="0">
                <a:solidFill>
                  <a:srgbClr val="555555"/>
                </a:solidFill>
                <a:latin typeface="Helvetica Neue" panose="02000503000000020004" pitchFamily="2" charset="0"/>
              </a:rPr>
              <a:t>Try It:	Find cosine and sine of the angle </a:t>
            </a:r>
            <a:r>
              <a:rPr lang="el-GR" dirty="0">
                <a:solidFill>
                  <a:srgbClr val="555555"/>
                </a:solidFill>
                <a:latin typeface="STIXGeneral-Italic" pitchFamily="2" charset="2"/>
              </a:rPr>
              <a:t>π</a:t>
            </a:r>
            <a:r>
              <a:rPr lang="el-GR" dirty="0">
                <a:solidFill>
                  <a:srgbClr val="555555"/>
                </a:solidFill>
                <a:latin typeface="STIXGeneral-Regular" pitchFamily="2" charset="2"/>
              </a:rPr>
              <a:t>.</a:t>
            </a:r>
            <a:endParaRPr lang="en-US" dirty="0"/>
          </a:p>
        </p:txBody>
      </p:sp>
    </p:spTree>
    <p:extLst>
      <p:ext uri="{BB962C8B-B14F-4D97-AF65-F5344CB8AC3E}">
        <p14:creationId xmlns:p14="http://schemas.microsoft.com/office/powerpoint/2010/main" val="20701040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Pythagorean Identity</a:t>
            </a:r>
          </a:p>
        </p:txBody>
      </p:sp>
      <p:pic>
        <p:nvPicPr>
          <p:cNvPr id="4" name="Picture 3" descr="&#10;Graph of an angle t, with a point (x,y) on the unit circle. And equation showing the equivalence of 1, x^2 + y^2, and cos^2 t + sin^2 t. "/>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75610" y="3140088"/>
            <a:ext cx="3426092" cy="2748403"/>
          </a:xfrm>
          <a:prstGeom prst="rect">
            <a:avLst/>
          </a:prstGeom>
        </p:spPr>
      </p:pic>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
        <p:nvSpPr>
          <p:cNvPr id="7" name="Rectangle 6">
            <a:extLst>
              <a:ext uri="{FF2B5EF4-FFF2-40B4-BE49-F238E27FC236}">
                <a16:creationId xmlns:a16="http://schemas.microsoft.com/office/drawing/2014/main" id="{BE1A9859-9785-DF41-BA1B-8C3602397F91}"/>
              </a:ext>
            </a:extLst>
          </p:cNvPr>
          <p:cNvSpPr/>
          <p:nvPr/>
        </p:nvSpPr>
        <p:spPr>
          <a:xfrm>
            <a:off x="457200" y="1319508"/>
            <a:ext cx="8243888" cy="923330"/>
          </a:xfrm>
          <a:prstGeom prst="rect">
            <a:avLst/>
          </a:prstGeom>
        </p:spPr>
        <p:txBody>
          <a:bodyPr wrap="square">
            <a:spAutoFit/>
          </a:bodyPr>
          <a:lstStyle/>
          <a:p>
            <a:r>
              <a:rPr lang="en-US" cap="all" dirty="0">
                <a:solidFill>
                  <a:srgbClr val="555555"/>
                </a:solidFill>
              </a:rPr>
              <a:t>PYTHAGOREAN IDENTITY</a:t>
            </a:r>
          </a:p>
          <a:p>
            <a:r>
              <a:rPr lang="en-US" dirty="0">
                <a:solidFill>
                  <a:srgbClr val="555555"/>
                </a:solidFill>
              </a:rPr>
              <a:t>The </a:t>
            </a:r>
            <a:r>
              <a:rPr lang="en-US" b="1" dirty="0">
                <a:solidFill>
                  <a:srgbClr val="555555"/>
                </a:solidFill>
              </a:rPr>
              <a:t>Pythagorean Identity</a:t>
            </a:r>
            <a:r>
              <a:rPr lang="en-US" dirty="0">
                <a:solidFill>
                  <a:srgbClr val="555555"/>
                </a:solidFill>
              </a:rPr>
              <a:t> states that, for any real number </a:t>
            </a:r>
            <a:r>
              <a:rPr lang="en-US" dirty="0">
                <a:solidFill>
                  <a:srgbClr val="555555"/>
                </a:solidFill>
                <a:latin typeface="STIXGeneral-Italic" pitchFamily="2" charset="2"/>
              </a:rPr>
              <a:t>t</a:t>
            </a:r>
            <a:r>
              <a:rPr lang="en-US" dirty="0">
                <a:solidFill>
                  <a:srgbClr val="555555"/>
                </a:solidFill>
                <a:latin typeface="STIXGeneral-Regular" pitchFamily="2" charset="2"/>
              </a:rPr>
              <a:t>,</a:t>
            </a:r>
            <a:r>
              <a:rPr lang="en-US" dirty="0">
                <a:solidFill>
                  <a:srgbClr val="555555"/>
                </a:solidFill>
              </a:rPr>
              <a:t> </a:t>
            </a:r>
          </a:p>
          <a:p>
            <a:pPr algn="ctr"/>
            <a:r>
              <a:rPr lang="en-US" dirty="0">
                <a:latin typeface="STIXGeneral-Regular" pitchFamily="2" charset="2"/>
              </a:rPr>
              <a:t>cos</a:t>
            </a:r>
            <a:r>
              <a:rPr lang="en-US" baseline="30000" dirty="0">
                <a:latin typeface="STIXGeneral-Regular" pitchFamily="2" charset="2"/>
              </a:rPr>
              <a:t>2</a:t>
            </a:r>
            <a:r>
              <a:rPr lang="en-US" dirty="0">
                <a:latin typeface="STIXGeneral-Regular" pitchFamily="2" charset="2"/>
              </a:rPr>
              <a:t> t</a:t>
            </a:r>
            <a:r>
              <a:rPr lang="en-US" dirty="0">
                <a:latin typeface="STIXGeneral-Italic" pitchFamily="2" charset="2"/>
              </a:rPr>
              <a:t> </a:t>
            </a:r>
            <a:r>
              <a:rPr lang="en-US" dirty="0">
                <a:latin typeface="STIXGeneral-Regular" pitchFamily="2" charset="2"/>
              </a:rPr>
              <a:t>+ sin</a:t>
            </a:r>
            <a:r>
              <a:rPr lang="en-US" baseline="30000" dirty="0">
                <a:latin typeface="STIXGeneral-Regular" pitchFamily="2" charset="2"/>
              </a:rPr>
              <a:t>2 </a:t>
            </a:r>
            <a:r>
              <a:rPr lang="en-US" dirty="0">
                <a:latin typeface="STIXGeneral-Italic" pitchFamily="2" charset="2"/>
              </a:rPr>
              <a:t>t </a:t>
            </a:r>
            <a:r>
              <a:rPr lang="en-US" dirty="0">
                <a:latin typeface="STIXGeneral-Regular" pitchFamily="2" charset="2"/>
              </a:rPr>
              <a:t>= 1</a:t>
            </a:r>
            <a:endParaRPr lang="en-US" dirty="0"/>
          </a:p>
        </p:txBody>
      </p:sp>
    </p:spTree>
    <p:extLst>
      <p:ext uri="{BB962C8B-B14F-4D97-AF65-F5344CB8AC3E}">
        <p14:creationId xmlns:p14="http://schemas.microsoft.com/office/powerpoint/2010/main" val="40230212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The Pythagorean Identity </a:t>
            </a:r>
            <a:br>
              <a:rPr lang="en-US" dirty="0"/>
            </a:br>
            <a:r>
              <a:rPr lang="en-US" dirty="0"/>
              <a:t>example</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
        <p:nvSpPr>
          <p:cNvPr id="9" name="Text Placeholder 6">
            <a:extLst>
              <a:ext uri="{FF2B5EF4-FFF2-40B4-BE49-F238E27FC236}">
                <a16:creationId xmlns:a16="http://schemas.microsoft.com/office/drawing/2014/main" id="{3732AD2A-4BF2-4C27-BE88-1245A7A850F7}"/>
              </a:ext>
            </a:extLst>
          </p:cNvPr>
          <p:cNvSpPr>
            <a:spLocks noGrp="1"/>
          </p:cNvSpPr>
          <p:nvPr>
            <p:ph type="body" sz="quarter" idx="14"/>
          </p:nvPr>
        </p:nvSpPr>
        <p:spPr>
          <a:xfrm>
            <a:off x="457200" y="2957005"/>
            <a:ext cx="8062912" cy="961053"/>
          </a:xfrm>
        </p:spPr>
        <p:txBody>
          <a:bodyPr>
            <a:normAutofit/>
          </a:bodyPr>
          <a:lstStyle/>
          <a:p>
            <a:r>
              <a:rPr lang="en-US" sz="1600" dirty="0">
                <a:solidFill>
                  <a:srgbClr val="0070C0"/>
                </a:solidFill>
              </a:rPr>
              <a:t>Example </a:t>
            </a:r>
            <a:r>
              <a:rPr lang="en-US" sz="1600" b="1" dirty="0"/>
              <a:t>Finding a Cosine from a Sine or a Sine from a Cosine</a:t>
            </a:r>
          </a:p>
          <a:p>
            <a:r>
              <a:rPr lang="en-US" sz="1600" dirty="0"/>
              <a:t>If sin(</a:t>
            </a:r>
            <a:r>
              <a:rPr lang="en-US" sz="1600" i="1" dirty="0"/>
              <a:t>t</a:t>
            </a:r>
            <a:r>
              <a:rPr lang="en-US" sz="1600" dirty="0"/>
              <a:t>) = 3/7 and </a:t>
            </a:r>
            <a:r>
              <a:rPr lang="en-US" sz="1600" i="1" dirty="0"/>
              <a:t>t </a:t>
            </a:r>
            <a:r>
              <a:rPr lang="en-US" sz="1600" dirty="0"/>
              <a:t>is in the second quadrant, find cos(</a:t>
            </a:r>
            <a:r>
              <a:rPr lang="en-US" sz="1600" i="1" dirty="0"/>
              <a:t>t</a:t>
            </a:r>
            <a:r>
              <a:rPr lang="en-US" sz="1600" dirty="0"/>
              <a:t>).</a:t>
            </a:r>
          </a:p>
        </p:txBody>
      </p:sp>
      <p:sp>
        <p:nvSpPr>
          <p:cNvPr id="2" name="Rectangle 1">
            <a:extLst>
              <a:ext uri="{FF2B5EF4-FFF2-40B4-BE49-F238E27FC236}">
                <a16:creationId xmlns:a16="http://schemas.microsoft.com/office/drawing/2014/main" id="{B60FD97E-765A-DB48-9FAA-16A94612C511}"/>
              </a:ext>
            </a:extLst>
          </p:cNvPr>
          <p:cNvSpPr/>
          <p:nvPr/>
        </p:nvSpPr>
        <p:spPr>
          <a:xfrm>
            <a:off x="457200" y="1144103"/>
            <a:ext cx="8062912" cy="1569660"/>
          </a:xfrm>
          <a:prstGeom prst="rect">
            <a:avLst/>
          </a:prstGeom>
        </p:spPr>
        <p:txBody>
          <a:bodyPr wrap="square">
            <a:spAutoFit/>
          </a:bodyPr>
          <a:lstStyle/>
          <a:p>
            <a:r>
              <a:rPr lang="en-US" sz="1600" b="1" dirty="0">
                <a:solidFill>
                  <a:srgbClr val="555555"/>
                </a:solidFill>
                <a:latin typeface="Helvetica Neue" panose="02000503000000020004" pitchFamily="2" charset="0"/>
              </a:rPr>
              <a:t>How To:</a:t>
            </a:r>
          </a:p>
          <a:p>
            <a:r>
              <a:rPr lang="en-US" sz="1600" b="1" dirty="0">
                <a:solidFill>
                  <a:srgbClr val="555555"/>
                </a:solidFill>
                <a:latin typeface="Helvetica Neue" panose="02000503000000020004" pitchFamily="2" charset="0"/>
              </a:rPr>
              <a:t>Given the sine of some angle</a:t>
            </a:r>
            <a:r>
              <a:rPr lang="en-US" sz="1600" b="1" dirty="0">
                <a:solidFill>
                  <a:srgbClr val="555555"/>
                </a:solidFill>
                <a:latin typeface="STIXGeneral-Italic" pitchFamily="2" charset="2"/>
              </a:rPr>
              <a:t> </a:t>
            </a:r>
            <a:r>
              <a:rPr lang="en-US" sz="1600" dirty="0">
                <a:solidFill>
                  <a:srgbClr val="555555"/>
                </a:solidFill>
                <a:latin typeface="Helvetica Neue" panose="02000503000000020004" pitchFamily="2" charset="0"/>
              </a:rPr>
              <a:t> t  </a:t>
            </a:r>
            <a:r>
              <a:rPr lang="en-US" sz="1600" b="1" dirty="0">
                <a:solidFill>
                  <a:srgbClr val="555555"/>
                </a:solidFill>
                <a:latin typeface="Helvetica Neue" panose="02000503000000020004" pitchFamily="2" charset="0"/>
              </a:rPr>
              <a:t>and its quadrant location, find the cosine of </a:t>
            </a:r>
            <a:r>
              <a:rPr lang="en-US" sz="1600" dirty="0">
                <a:solidFill>
                  <a:srgbClr val="555555"/>
                </a:solidFill>
                <a:latin typeface="Helvetica Neue" panose="02000503000000020004" pitchFamily="2" charset="0"/>
              </a:rPr>
              <a:t>t.</a:t>
            </a:r>
          </a:p>
          <a:p>
            <a:pPr marL="342900" indent="-342900">
              <a:buFont typeface="+mj-lt"/>
              <a:buAutoNum type="arabicPeriod"/>
            </a:pPr>
            <a:r>
              <a:rPr lang="en-US" sz="1600" dirty="0">
                <a:solidFill>
                  <a:srgbClr val="333333"/>
                </a:solidFill>
                <a:latin typeface="Helvetica Neue" panose="02000503000000020004" pitchFamily="2" charset="0"/>
              </a:rPr>
              <a:t>Substitute the known value of </a:t>
            </a:r>
            <a:r>
              <a:rPr lang="en-US" sz="1600" dirty="0">
                <a:solidFill>
                  <a:srgbClr val="333333"/>
                </a:solidFill>
                <a:latin typeface="STIXGeneral-Regular" pitchFamily="2" charset="2"/>
              </a:rPr>
              <a:t>sin </a:t>
            </a:r>
            <a:r>
              <a:rPr lang="en-US" sz="1600" dirty="0">
                <a:solidFill>
                  <a:srgbClr val="333333"/>
                </a:solidFill>
                <a:latin typeface="STIXGeneral-Italic" pitchFamily="2" charset="2"/>
              </a:rPr>
              <a:t>t </a:t>
            </a:r>
            <a:r>
              <a:rPr lang="en-US" sz="1600" dirty="0">
                <a:solidFill>
                  <a:srgbClr val="333333"/>
                </a:solidFill>
                <a:latin typeface="Helvetica Neue" panose="02000503000000020004" pitchFamily="2" charset="0"/>
              </a:rPr>
              <a:t>  into the Pythagorean Identity.</a:t>
            </a:r>
          </a:p>
          <a:p>
            <a:pPr marL="342900" indent="-342900">
              <a:buFont typeface="+mj-lt"/>
              <a:buAutoNum type="arabicPeriod"/>
            </a:pPr>
            <a:r>
              <a:rPr lang="en-US" sz="1600" dirty="0">
                <a:solidFill>
                  <a:srgbClr val="333333"/>
                </a:solidFill>
                <a:latin typeface="Helvetica Neue" panose="02000503000000020004" pitchFamily="2" charset="0"/>
              </a:rPr>
              <a:t>Solve for </a:t>
            </a:r>
            <a:r>
              <a:rPr lang="en-US" sz="1600" dirty="0">
                <a:solidFill>
                  <a:srgbClr val="333333"/>
                </a:solidFill>
                <a:latin typeface="STIXGeneral-Regular" pitchFamily="2" charset="2"/>
              </a:rPr>
              <a:t>cos </a:t>
            </a:r>
            <a:r>
              <a:rPr lang="en-US" sz="1600" dirty="0">
                <a:solidFill>
                  <a:srgbClr val="333333"/>
                </a:solidFill>
                <a:latin typeface="STIXGeneral-Italic" pitchFamily="2" charset="2"/>
              </a:rPr>
              <a:t>t</a:t>
            </a:r>
            <a:r>
              <a:rPr lang="en-US" sz="1600" dirty="0">
                <a:solidFill>
                  <a:srgbClr val="333333"/>
                </a:solidFill>
                <a:latin typeface="STIXGeneral-Regular" pitchFamily="2" charset="2"/>
              </a:rPr>
              <a:t>.</a:t>
            </a:r>
            <a:r>
              <a:rPr lang="en-US" sz="1600" dirty="0">
                <a:solidFill>
                  <a:srgbClr val="333333"/>
                </a:solidFill>
                <a:latin typeface="Helvetica Neue" panose="02000503000000020004" pitchFamily="2" charset="0"/>
              </a:rPr>
              <a:t> </a:t>
            </a:r>
          </a:p>
          <a:p>
            <a:pPr marL="342900" indent="-342900">
              <a:buFont typeface="+mj-lt"/>
              <a:buAutoNum type="arabicPeriod"/>
            </a:pPr>
            <a:r>
              <a:rPr lang="en-US" sz="1600" dirty="0">
                <a:solidFill>
                  <a:srgbClr val="333333"/>
                </a:solidFill>
                <a:latin typeface="Helvetica Neue" panose="02000503000000020004" pitchFamily="2" charset="0"/>
              </a:rPr>
              <a:t>Choose the solution with the appropriate sign for the </a:t>
            </a:r>
            <a:r>
              <a:rPr lang="en-US" sz="1600" i="1" dirty="0">
                <a:solidFill>
                  <a:srgbClr val="333333"/>
                </a:solidFill>
                <a:latin typeface="Helvetica Neue" panose="02000503000000020004" pitchFamily="2" charset="0"/>
              </a:rPr>
              <a:t>x</a:t>
            </a:r>
            <a:r>
              <a:rPr lang="en-US" sz="1600" dirty="0">
                <a:solidFill>
                  <a:srgbClr val="333333"/>
                </a:solidFill>
                <a:latin typeface="Helvetica Neue" panose="02000503000000020004" pitchFamily="2" charset="0"/>
              </a:rPr>
              <a:t>-values in the quadrant where </a:t>
            </a:r>
            <a:r>
              <a:rPr lang="en-US" sz="1600" dirty="0">
                <a:solidFill>
                  <a:srgbClr val="333333"/>
                </a:solidFill>
                <a:latin typeface="STIXGeneral-Italic" pitchFamily="2" charset="2"/>
              </a:rPr>
              <a:t>t </a:t>
            </a:r>
            <a:r>
              <a:rPr lang="en-US" sz="1600" dirty="0">
                <a:solidFill>
                  <a:srgbClr val="333333"/>
                </a:solidFill>
                <a:latin typeface="Helvetica Neue" panose="02000503000000020004" pitchFamily="2" charset="0"/>
              </a:rPr>
              <a:t>  is located</a:t>
            </a:r>
            <a:endParaRPr lang="en-US" sz="1600" b="0" i="0" u="none" strike="noStrike"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25341007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Pythagorean Identity try it</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11848D35-82B1-8E46-BAD7-C51AE794B5D4}"/>
                  </a:ext>
                </a:extLst>
              </p:cNvPr>
              <p:cNvSpPr/>
              <p:nvPr/>
            </p:nvSpPr>
            <p:spPr>
              <a:xfrm>
                <a:off x="457200" y="1205598"/>
                <a:ext cx="7572375" cy="485774"/>
              </a:xfrm>
              <a:prstGeom prst="rect">
                <a:avLst/>
              </a:prstGeom>
            </p:spPr>
            <p:txBody>
              <a:bodyPr wrap="square">
                <a:spAutoFit/>
              </a:bodyPr>
              <a:lstStyle/>
              <a:p>
                <a:r>
                  <a:rPr lang="en-US" dirty="0">
                    <a:solidFill>
                      <a:srgbClr val="555555"/>
                    </a:solidFill>
                    <a:latin typeface="Helvetica Neue" panose="02000503000000020004" pitchFamily="2" charset="0"/>
                  </a:rPr>
                  <a:t>Try It:	If </a:t>
                </a:r>
                <a:r>
                  <a:rPr lang="en-US" dirty="0">
                    <a:solidFill>
                      <a:srgbClr val="555555"/>
                    </a:solidFill>
                    <a:latin typeface="STIXGeneral-Regular" pitchFamily="2" charset="2"/>
                  </a:rPr>
                  <a:t>cos(</a:t>
                </a:r>
                <a:r>
                  <a:rPr lang="en-US" dirty="0">
                    <a:solidFill>
                      <a:srgbClr val="555555"/>
                    </a:solidFill>
                    <a:latin typeface="STIXGeneral-Italic" pitchFamily="2" charset="2"/>
                  </a:rPr>
                  <a:t>t</a:t>
                </a:r>
                <a:r>
                  <a:rPr lang="en-US" dirty="0">
                    <a:solidFill>
                      <a:srgbClr val="555555"/>
                    </a:solidFill>
                    <a:latin typeface="STIXGeneral-Regular" pitchFamily="2" charset="2"/>
                  </a:rPr>
                  <a:t>) = </a:t>
                </a:r>
                <a14:m>
                  <m:oMath xmlns:m="http://schemas.openxmlformats.org/officeDocument/2006/math">
                    <m:f>
                      <m:fPr>
                        <m:ctrlPr>
                          <a:rPr lang="en-US" i="1" dirty="0" smtClean="0">
                            <a:solidFill>
                              <a:srgbClr val="555555"/>
                            </a:solidFill>
                            <a:latin typeface="Cambria Math" panose="02040503050406030204" pitchFamily="18" charset="0"/>
                          </a:rPr>
                        </m:ctrlPr>
                      </m:fPr>
                      <m:num>
                        <m:r>
                          <a:rPr lang="en-US" b="0" i="1" dirty="0" smtClean="0">
                            <a:solidFill>
                              <a:srgbClr val="555555"/>
                            </a:solidFill>
                            <a:latin typeface="Cambria Math" panose="02040503050406030204" pitchFamily="18" charset="0"/>
                          </a:rPr>
                          <m:t>24</m:t>
                        </m:r>
                      </m:num>
                      <m:den>
                        <m:r>
                          <a:rPr lang="en-US" b="0" i="1" dirty="0" smtClean="0">
                            <a:solidFill>
                              <a:srgbClr val="555555"/>
                            </a:solidFill>
                            <a:latin typeface="Cambria Math" panose="02040503050406030204" pitchFamily="18" charset="0"/>
                          </a:rPr>
                          <m:t>25</m:t>
                        </m:r>
                      </m:den>
                    </m:f>
                  </m:oMath>
                </a14:m>
                <a:r>
                  <a:rPr lang="en-US" dirty="0">
                    <a:solidFill>
                      <a:srgbClr val="555555"/>
                    </a:solidFill>
                    <a:latin typeface="Helvetica Neue" panose="02000503000000020004" pitchFamily="2" charset="0"/>
                  </a:rPr>
                  <a:t>  and </a:t>
                </a:r>
                <a:r>
                  <a:rPr lang="en-US" dirty="0">
                    <a:solidFill>
                      <a:srgbClr val="555555"/>
                    </a:solidFill>
                    <a:latin typeface="STIXGeneral-Italic" pitchFamily="2" charset="2"/>
                  </a:rPr>
                  <a:t>t </a:t>
                </a:r>
                <a:r>
                  <a:rPr lang="en-US" dirty="0">
                    <a:solidFill>
                      <a:srgbClr val="555555"/>
                    </a:solidFill>
                    <a:latin typeface="Helvetica Neue" panose="02000503000000020004" pitchFamily="2" charset="0"/>
                  </a:rPr>
                  <a:t>  is in the fourth quadrant, find </a:t>
                </a:r>
                <a:r>
                  <a:rPr lang="en-US" dirty="0">
                    <a:solidFill>
                      <a:srgbClr val="555555"/>
                    </a:solidFill>
                    <a:latin typeface="STIXGeneral-Regular" pitchFamily="2" charset="2"/>
                  </a:rPr>
                  <a:t>sin(</a:t>
                </a:r>
                <a:r>
                  <a:rPr lang="en-US" dirty="0">
                    <a:solidFill>
                      <a:srgbClr val="555555"/>
                    </a:solidFill>
                    <a:latin typeface="STIXGeneral-Italic" pitchFamily="2" charset="2"/>
                  </a:rPr>
                  <a:t>t</a:t>
                </a:r>
                <a:r>
                  <a:rPr lang="en-US" dirty="0">
                    <a:solidFill>
                      <a:srgbClr val="555555"/>
                    </a:solidFill>
                    <a:latin typeface="STIXGeneral-Regular" pitchFamily="2" charset="2"/>
                  </a:rPr>
                  <a:t>).</a:t>
                </a:r>
                <a:endParaRPr lang="en-US" dirty="0"/>
              </a:p>
            </p:txBody>
          </p:sp>
        </mc:Choice>
        <mc:Fallback xmlns="">
          <p:sp>
            <p:nvSpPr>
              <p:cNvPr id="4" name="Rectangle 3">
                <a:extLst>
                  <a:ext uri="{FF2B5EF4-FFF2-40B4-BE49-F238E27FC236}">
                    <a16:creationId xmlns:a16="http://schemas.microsoft.com/office/drawing/2014/main" id="{11848D35-82B1-8E46-BAD7-C51AE794B5D4}"/>
                  </a:ext>
                </a:extLst>
              </p:cNvPr>
              <p:cNvSpPr>
                <a:spLocks noRot="1" noChangeAspect="1" noMove="1" noResize="1" noEditPoints="1" noAdjustHandles="1" noChangeArrowheads="1" noChangeShapeType="1" noTextEdit="1"/>
              </p:cNvSpPr>
              <p:nvPr/>
            </p:nvSpPr>
            <p:spPr>
              <a:xfrm>
                <a:off x="457200" y="1205598"/>
                <a:ext cx="7572375" cy="485774"/>
              </a:xfrm>
              <a:prstGeom prst="rect">
                <a:avLst/>
              </a:prstGeom>
              <a:blipFill>
                <a:blip r:embed="rId3"/>
                <a:stretch>
                  <a:fillRect l="-671" b="-10256"/>
                </a:stretch>
              </a:blipFill>
            </p:spPr>
            <p:txBody>
              <a:bodyPr/>
              <a:lstStyle/>
              <a:p>
                <a:r>
                  <a:rPr lang="en-US">
                    <a:noFill/>
                  </a:rPr>
                  <a:t> </a:t>
                </a:r>
              </a:p>
            </p:txBody>
          </p:sp>
        </mc:Fallback>
      </mc:AlternateContent>
    </p:spTree>
    <p:extLst>
      <p:ext uri="{BB962C8B-B14F-4D97-AF65-F5344CB8AC3E}">
        <p14:creationId xmlns:p14="http://schemas.microsoft.com/office/powerpoint/2010/main" val="465584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Autofit/>
          </a:bodyPr>
          <a:lstStyle/>
          <a:p>
            <a:r>
              <a:rPr lang="en-US" dirty="0"/>
              <a:t>Finding Sine and Cosines of special angles</a:t>
            </a:r>
          </a:p>
        </p:txBody>
      </p:sp>
      <p:pic>
        <p:nvPicPr>
          <p:cNvPr id="4" name="Picture 3" descr="Graph of a quarter circle with angles of 0, 30, 45, 60, and 90 degrees inscribed. Equivalence of angles in radians shown. Points along circle are marked.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13029" y="1130281"/>
            <a:ext cx="3677992" cy="3092293"/>
          </a:xfrm>
          <a:prstGeom prst="rect">
            <a:avLst/>
          </a:prstGeom>
        </p:spPr>
      </p:pic>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8" name="Text Placeholder 6"/>
          <p:cNvSpPr>
            <a:spLocks noGrp="1"/>
          </p:cNvSpPr>
          <p:nvPr>
            <p:ph type="body" sz="quarter" idx="14"/>
          </p:nvPr>
        </p:nvSpPr>
        <p:spPr>
          <a:xfrm>
            <a:off x="457200" y="1792871"/>
            <a:ext cx="3957249" cy="2097993"/>
          </a:xfrm>
        </p:spPr>
        <p:txBody>
          <a:bodyPr>
            <a:normAutofit/>
          </a:bodyPr>
          <a:lstStyle/>
          <a:p>
            <a:r>
              <a:rPr lang="en-US" sz="1600" dirty="0"/>
              <a:t>The image shows the ordered pairs of the cosine and sine values for all of the most commonly encountered angles in the first quadrant of the unit circle. </a:t>
            </a:r>
          </a:p>
          <a:p>
            <a:endParaRPr lang="en-US" sz="1600" b="1" dirty="0"/>
          </a:p>
          <a:p>
            <a:r>
              <a:rPr lang="en-US" sz="1600" b="1" dirty="0"/>
              <a:t>Table 1 </a:t>
            </a:r>
            <a:r>
              <a:rPr lang="en-US" sz="1600" dirty="0"/>
              <a:t>summarizes these values.</a:t>
            </a:r>
          </a:p>
        </p:txBody>
      </p:sp>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graphicFrame>
            <p:nvGraphicFramePr>
              <p:cNvPr id="7" name="Table 6" descr="Summary Table of Values for sine and cosine.">
                <a:extLst>
                  <a:ext uri="{FF2B5EF4-FFF2-40B4-BE49-F238E27FC236}">
                    <a16:creationId xmlns:a16="http://schemas.microsoft.com/office/drawing/2014/main" id="{3343B694-BADC-9647-B578-278F298F397D}"/>
                  </a:ext>
                </a:extLst>
              </p:cNvPr>
              <p:cNvGraphicFramePr>
                <a:graphicFrameLocks noGrp="1"/>
              </p:cNvGraphicFramePr>
              <p:nvPr>
                <p:extLst>
                  <p:ext uri="{D42A27DB-BD31-4B8C-83A1-F6EECF244321}">
                    <p14:modId xmlns:p14="http://schemas.microsoft.com/office/powerpoint/2010/main" val="565178300"/>
                  </p:ext>
                </p:extLst>
              </p:nvPr>
            </p:nvGraphicFramePr>
            <p:xfrm>
              <a:off x="853349" y="4483053"/>
              <a:ext cx="7133364" cy="1371410"/>
            </p:xfrm>
            <a:graphic>
              <a:graphicData uri="http://schemas.openxmlformats.org/drawingml/2006/table">
                <a:tbl>
                  <a:tblPr firstRow="1"/>
                  <a:tblGrid>
                    <a:gridCol w="1188894">
                      <a:extLst>
                        <a:ext uri="{9D8B030D-6E8A-4147-A177-3AD203B41FA5}">
                          <a16:colId xmlns:a16="http://schemas.microsoft.com/office/drawing/2014/main" val="2260653530"/>
                        </a:ext>
                      </a:extLst>
                    </a:gridCol>
                    <a:gridCol w="1188894">
                      <a:extLst>
                        <a:ext uri="{9D8B030D-6E8A-4147-A177-3AD203B41FA5}">
                          <a16:colId xmlns:a16="http://schemas.microsoft.com/office/drawing/2014/main" val="2401307482"/>
                        </a:ext>
                      </a:extLst>
                    </a:gridCol>
                    <a:gridCol w="1188894">
                      <a:extLst>
                        <a:ext uri="{9D8B030D-6E8A-4147-A177-3AD203B41FA5}">
                          <a16:colId xmlns:a16="http://schemas.microsoft.com/office/drawing/2014/main" val="173198488"/>
                        </a:ext>
                      </a:extLst>
                    </a:gridCol>
                    <a:gridCol w="1188894">
                      <a:extLst>
                        <a:ext uri="{9D8B030D-6E8A-4147-A177-3AD203B41FA5}">
                          <a16:colId xmlns:a16="http://schemas.microsoft.com/office/drawing/2014/main" val="2002827642"/>
                        </a:ext>
                      </a:extLst>
                    </a:gridCol>
                    <a:gridCol w="1188894">
                      <a:extLst>
                        <a:ext uri="{9D8B030D-6E8A-4147-A177-3AD203B41FA5}">
                          <a16:colId xmlns:a16="http://schemas.microsoft.com/office/drawing/2014/main" val="3029413712"/>
                        </a:ext>
                      </a:extLst>
                    </a:gridCol>
                    <a:gridCol w="1188894">
                      <a:extLst>
                        <a:ext uri="{9D8B030D-6E8A-4147-A177-3AD203B41FA5}">
                          <a16:colId xmlns:a16="http://schemas.microsoft.com/office/drawing/2014/main" val="3766949436"/>
                        </a:ext>
                      </a:extLst>
                    </a:gridCol>
                  </a:tblGrid>
                  <a:tr h="0">
                    <a:tc>
                      <a:txBody>
                        <a:bodyPr/>
                        <a:lstStyle/>
                        <a:p>
                          <a:pPr fontAlgn="t"/>
                          <a:r>
                            <a:rPr lang="en-US" b="1" dirty="0">
                              <a:effectLst/>
                            </a:rPr>
                            <a:t>Angle</a:t>
                          </a:r>
                          <a:endParaRPr lang="en-US" dirty="0">
                            <a:effectLst/>
                          </a:endParaRPr>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tc>
                      <a:txBody>
                        <a:bodyPr/>
                        <a:lstStyle/>
                        <a:p>
                          <a:pPr fontAlgn="t"/>
                          <a:r>
                            <a:rPr lang="en-US" b="0" i="0" u="none" strike="noStrike" dirty="0">
                              <a:effectLst/>
                              <a:latin typeface="STIXGeneral-Regular" pitchFamily="2" charset="2"/>
                            </a:rPr>
                            <a:t>0</a:t>
                          </a:r>
                          <a:endParaRPr lang="en-US" dirty="0">
                            <a:effectLst/>
                          </a:endParaRPr>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tc>
                      <a:txBody>
                        <a:bodyPr/>
                        <a:lstStyle/>
                        <a:p>
                          <a:pPr fontAlgn="t"/>
                          <a14:m>
                            <m:oMath xmlns:m="http://schemas.openxmlformats.org/officeDocument/2006/math">
                              <m:f>
                                <m:fPr>
                                  <m:ctrlPr>
                                    <a:rPr lang="el-GR" b="0" i="1" u="none" strike="noStrike" dirty="0" smtClean="0">
                                      <a:effectLst/>
                                      <a:latin typeface="Cambria Math" panose="02040503050406030204" pitchFamily="18" charset="0"/>
                                    </a:rPr>
                                  </m:ctrlPr>
                                </m:fPr>
                                <m:num>
                                  <m:r>
                                    <a:rPr lang="el-GR" b="0" i="1" u="none" strike="noStrike" dirty="0" smtClean="0">
                                      <a:effectLst/>
                                      <a:latin typeface="Cambria Math" panose="02040503050406030204" pitchFamily="18" charset="0"/>
                                    </a:rPr>
                                    <m:t>𝜋</m:t>
                                  </m:r>
                                </m:num>
                                <m:den>
                                  <m:r>
                                    <a:rPr lang="en-US" b="0" i="1" u="none" strike="noStrike" dirty="0" smtClean="0">
                                      <a:effectLst/>
                                      <a:latin typeface="Cambria Math" panose="02040503050406030204" pitchFamily="18" charset="0"/>
                                    </a:rPr>
                                    <m:t>6</m:t>
                                  </m:r>
                                </m:den>
                              </m:f>
                            </m:oMath>
                          </a14:m>
                          <a:r>
                            <a:rPr lang="el-GR" b="0" i="0" u="none" strike="noStrike" dirty="0">
                              <a:effectLst/>
                            </a:rPr>
                            <a:t>,</a:t>
                          </a:r>
                          <a:r>
                            <a:rPr lang="en-US" b="0" i="0" u="none" strike="noStrike" dirty="0">
                              <a:effectLst/>
                            </a:rPr>
                            <a:t> </a:t>
                          </a:r>
                          <a:r>
                            <a:rPr lang="en-US" dirty="0">
                              <a:effectLst/>
                            </a:rPr>
                            <a:t>or </a:t>
                          </a:r>
                          <a:r>
                            <a:rPr lang="en-US" b="0" i="0" u="none" strike="noStrike" dirty="0">
                              <a:effectLst/>
                              <a:latin typeface="STIXGeneral-Regular" pitchFamily="2" charset="2"/>
                            </a:rPr>
                            <a:t>30°</a:t>
                          </a:r>
                          <a:r>
                            <a:rPr lang="en-US" b="0" i="0" u="none" strike="noStrike" dirty="0">
                              <a:effectLst/>
                            </a:rPr>
                            <a:t> </a:t>
                          </a:r>
                          <a:endParaRPr lang="en-US" dirty="0">
                            <a:effectLst/>
                          </a:endParaRPr>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tc>
                      <a:txBody>
                        <a:bodyPr/>
                        <a:lstStyle/>
                        <a:p>
                          <a:pPr fontAlgn="t"/>
                          <a14:m>
                            <m:oMath xmlns:m="http://schemas.openxmlformats.org/officeDocument/2006/math">
                              <m:f>
                                <m:fPr>
                                  <m:ctrlPr>
                                    <a:rPr lang="el-GR" b="0" i="1" u="none" strike="noStrike" dirty="0" smtClean="0">
                                      <a:effectLst/>
                                      <a:latin typeface="Cambria Math" panose="02040503050406030204" pitchFamily="18" charset="0"/>
                                    </a:rPr>
                                  </m:ctrlPr>
                                </m:fPr>
                                <m:num>
                                  <m:r>
                                    <a:rPr lang="el-GR" b="0" i="1" u="none" strike="noStrike" dirty="0" smtClean="0">
                                      <a:effectLst/>
                                      <a:latin typeface="Cambria Math" panose="02040503050406030204" pitchFamily="18" charset="0"/>
                                    </a:rPr>
                                    <m:t>𝜋</m:t>
                                  </m:r>
                                </m:num>
                                <m:den>
                                  <m:r>
                                    <a:rPr lang="en-US" b="0" i="1" u="none" strike="noStrike" dirty="0" smtClean="0">
                                      <a:effectLst/>
                                      <a:latin typeface="Cambria Math" panose="02040503050406030204" pitchFamily="18" charset="0"/>
                                    </a:rPr>
                                    <m:t>4</m:t>
                                  </m:r>
                                </m:den>
                              </m:f>
                            </m:oMath>
                          </a14:m>
                          <a:r>
                            <a:rPr lang="el-GR" b="0" i="0" u="none" strike="noStrike" dirty="0">
                              <a:effectLst/>
                            </a:rPr>
                            <a:t>,</a:t>
                          </a:r>
                          <a:r>
                            <a:rPr lang="en-US" b="0" i="0" u="none" strike="noStrike" dirty="0">
                              <a:effectLst/>
                            </a:rPr>
                            <a:t> </a:t>
                          </a:r>
                          <a:r>
                            <a:rPr lang="en-US" dirty="0">
                              <a:effectLst/>
                            </a:rPr>
                            <a:t>or</a:t>
                          </a:r>
                          <a:r>
                            <a:rPr lang="en-US" b="0" i="0" u="none" strike="noStrike" dirty="0">
                              <a:effectLst/>
                            </a:rPr>
                            <a:t> 45°</a:t>
                          </a:r>
                          <a:endParaRPr lang="en-US" dirty="0">
                            <a:effectLst/>
                          </a:endParaRPr>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tc>
                      <a:txBody>
                        <a:bodyPr/>
                        <a:lstStyle/>
                        <a:p>
                          <a:pPr fontAlgn="t"/>
                          <a14:m>
                            <m:oMath xmlns:m="http://schemas.openxmlformats.org/officeDocument/2006/math">
                              <m:f>
                                <m:fPr>
                                  <m:ctrlPr>
                                    <a:rPr lang="el-GR" b="0" i="1" u="none" strike="noStrike" dirty="0" smtClean="0">
                                      <a:effectLst/>
                                      <a:latin typeface="Cambria Math" panose="02040503050406030204" pitchFamily="18" charset="0"/>
                                    </a:rPr>
                                  </m:ctrlPr>
                                </m:fPr>
                                <m:num>
                                  <m:r>
                                    <a:rPr lang="el-GR" b="0" i="1" u="none" strike="noStrike" dirty="0" smtClean="0">
                                      <a:effectLst/>
                                      <a:latin typeface="Cambria Math" panose="02040503050406030204" pitchFamily="18" charset="0"/>
                                    </a:rPr>
                                    <m:t>𝜋</m:t>
                                  </m:r>
                                </m:num>
                                <m:den>
                                  <m:r>
                                    <a:rPr lang="en-US" b="0" i="1" u="none" strike="noStrike" dirty="0" smtClean="0">
                                      <a:effectLst/>
                                      <a:latin typeface="Cambria Math" panose="02040503050406030204" pitchFamily="18" charset="0"/>
                                    </a:rPr>
                                    <m:t>3</m:t>
                                  </m:r>
                                </m:den>
                              </m:f>
                            </m:oMath>
                          </a14:m>
                          <a:r>
                            <a:rPr lang="el-GR" b="0" i="0" u="none" strike="noStrike" dirty="0">
                              <a:effectLst/>
                            </a:rPr>
                            <a:t>,</a:t>
                          </a:r>
                          <a:r>
                            <a:rPr lang="en-US" b="0" i="0" u="none" strike="noStrike" dirty="0">
                              <a:effectLst/>
                            </a:rPr>
                            <a:t> </a:t>
                          </a:r>
                          <a:r>
                            <a:rPr lang="en-US" dirty="0">
                              <a:effectLst/>
                            </a:rPr>
                            <a:t>or</a:t>
                          </a:r>
                          <a:r>
                            <a:rPr lang="en-US" b="0" i="0" u="none" strike="noStrike" dirty="0">
                              <a:effectLst/>
                              <a:latin typeface="STIXGeneral-Regular" pitchFamily="2" charset="2"/>
                            </a:rPr>
                            <a:t> </a:t>
                          </a:r>
                          <a:r>
                            <a:rPr lang="en-US" b="0" i="0" u="none" strike="noStrike" dirty="0">
                              <a:effectLst/>
                            </a:rPr>
                            <a:t>60°</a:t>
                          </a:r>
                          <a:endParaRPr lang="en-US" dirty="0">
                            <a:effectLst/>
                          </a:endParaRPr>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tc>
                      <a:txBody>
                        <a:bodyPr/>
                        <a:lstStyle/>
                        <a:p>
                          <a:pPr fontAlgn="t"/>
                          <a14:m>
                            <m:oMath xmlns:m="http://schemas.openxmlformats.org/officeDocument/2006/math">
                              <m:f>
                                <m:fPr>
                                  <m:ctrlPr>
                                    <a:rPr lang="el-GR" b="0" i="1" u="none" strike="noStrike" dirty="0" smtClean="0">
                                      <a:effectLst/>
                                      <a:latin typeface="Cambria Math" panose="02040503050406030204" pitchFamily="18" charset="0"/>
                                    </a:rPr>
                                  </m:ctrlPr>
                                </m:fPr>
                                <m:num>
                                  <m:r>
                                    <a:rPr lang="el-GR" b="0" i="1" u="none" strike="noStrike" dirty="0" smtClean="0">
                                      <a:effectLst/>
                                      <a:latin typeface="Cambria Math" panose="02040503050406030204" pitchFamily="18" charset="0"/>
                                    </a:rPr>
                                    <m:t>𝜋</m:t>
                                  </m:r>
                                </m:num>
                                <m:den>
                                  <m:r>
                                    <a:rPr lang="en-US" b="0" i="1" u="none" strike="noStrike" dirty="0" smtClean="0">
                                      <a:effectLst/>
                                      <a:latin typeface="Cambria Math" panose="02040503050406030204" pitchFamily="18" charset="0"/>
                                    </a:rPr>
                                    <m:t>2</m:t>
                                  </m:r>
                                </m:den>
                              </m:f>
                            </m:oMath>
                          </a14:m>
                          <a:r>
                            <a:rPr lang="el-GR" b="0" i="0" u="none" strike="noStrike" dirty="0">
                              <a:effectLst/>
                            </a:rPr>
                            <a:t>,</a:t>
                          </a:r>
                          <a:r>
                            <a:rPr lang="en-US" b="0" i="0" u="none" strike="noStrike" dirty="0">
                              <a:effectLst/>
                            </a:rPr>
                            <a:t> </a:t>
                          </a:r>
                          <a:r>
                            <a:rPr lang="en-US" dirty="0">
                              <a:effectLst/>
                            </a:rPr>
                            <a:t>or</a:t>
                          </a:r>
                          <a:r>
                            <a:rPr lang="en-US" b="0" i="0" u="none" strike="noStrike" dirty="0">
                              <a:effectLst/>
                            </a:rPr>
                            <a:t> 90°</a:t>
                          </a:r>
                          <a:endParaRPr lang="en-US" dirty="0">
                            <a:effectLst/>
                          </a:endParaRPr>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623399553"/>
                      </a:ext>
                    </a:extLst>
                  </a:tr>
                  <a:tr h="0">
                    <a:tc>
                      <a:txBody>
                        <a:bodyPr/>
                        <a:lstStyle/>
                        <a:p>
                          <a:pPr fontAlgn="t"/>
                          <a:r>
                            <a:rPr lang="en-US" b="1">
                              <a:effectLst/>
                            </a:rPr>
                            <a:t>Cosine</a:t>
                          </a:r>
                          <a:endParaRPr lang="en-US">
                            <a:effectLst/>
                          </a:endParaRPr>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r>
                            <a:rPr lang="en-US">
                              <a:effectLst/>
                            </a:rPr>
                            <a:t>1</a:t>
                          </a:r>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r>
                            <a:rPr lang="en-US" b="0" i="0" u="none" strike="noStrike" dirty="0">
                              <a:effectLst/>
                              <a:latin typeface="STIXVariants" pitchFamily="2" charset="2"/>
                            </a:rPr>
                            <a:t>√</a:t>
                          </a:r>
                          <a:r>
                            <a:rPr lang="en-US" b="0" i="0" u="none" strike="noStrike" dirty="0">
                              <a:effectLst/>
                              <a:latin typeface="STIXGeneral-Regular" pitchFamily="2" charset="2"/>
                            </a:rPr>
                            <a:t>3/2</a:t>
                          </a:r>
                          <a:endParaRPr lang="en-US" dirty="0">
                            <a:effectLst/>
                          </a:endParaRPr>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r>
                            <a:rPr lang="en-US" b="0" i="0" u="none" strike="noStrike" dirty="0">
                              <a:effectLst/>
                              <a:latin typeface="STIXVariants" pitchFamily="2" charset="2"/>
                            </a:rPr>
                            <a:t>√</a:t>
                          </a:r>
                          <a:r>
                            <a:rPr lang="en-US" b="0" i="0" u="none" strike="noStrike" dirty="0">
                              <a:effectLst/>
                              <a:latin typeface="STIXGeneral-Regular" pitchFamily="2" charset="2"/>
                            </a:rPr>
                            <a:t>2/2</a:t>
                          </a:r>
                          <a:endParaRPr lang="en-US" dirty="0">
                            <a:effectLst/>
                          </a:endParaRPr>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r>
                            <a:rPr lang="en-US" b="0" i="0" u="none" strike="noStrike" dirty="0">
                              <a:effectLst/>
                              <a:latin typeface="STIXGeneral-Regular" pitchFamily="2" charset="2"/>
                            </a:rPr>
                            <a:t>1/2</a:t>
                          </a:r>
                          <a:endParaRPr lang="en-US" dirty="0">
                            <a:effectLst/>
                          </a:endParaRPr>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r>
                            <a:rPr lang="en-US">
                              <a:effectLst/>
                            </a:rPr>
                            <a:t>0</a:t>
                          </a:r>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611302760"/>
                      </a:ext>
                    </a:extLst>
                  </a:tr>
                  <a:tr h="0">
                    <a:tc>
                      <a:txBody>
                        <a:bodyPr/>
                        <a:lstStyle/>
                        <a:p>
                          <a:pPr fontAlgn="t"/>
                          <a:r>
                            <a:rPr lang="en-US" b="1">
                              <a:effectLst/>
                            </a:rPr>
                            <a:t>Sine</a:t>
                          </a:r>
                          <a:endParaRPr lang="en-US">
                            <a:effectLst/>
                          </a:endParaRPr>
                        </a:p>
                      </a:txBody>
                      <a:tcPr marL="76200" marR="76200" marT="76200" marB="76200">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en-US">
                              <a:effectLst/>
                            </a:rPr>
                            <a:t>0</a:t>
                          </a:r>
                        </a:p>
                      </a:txBody>
                      <a:tcPr marL="76200" marR="76200" marT="76200" marB="76200">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en-US" b="0" i="0" u="none" strike="noStrike" dirty="0">
                              <a:effectLst/>
                              <a:latin typeface="STIXGeneral-Regular" pitchFamily="2" charset="2"/>
                            </a:rPr>
                            <a:t>1/2</a:t>
                          </a:r>
                          <a:endParaRPr lang="en-US" dirty="0">
                            <a:effectLst/>
                          </a:endParaRPr>
                        </a:p>
                      </a:txBody>
                      <a:tcPr marL="76200" marR="76200" marT="76200" marB="76200">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en-US" b="0" i="0" u="none" strike="noStrike" dirty="0">
                              <a:effectLst/>
                              <a:latin typeface="STIXVariants" pitchFamily="2" charset="2"/>
                            </a:rPr>
                            <a:t>√</a:t>
                          </a:r>
                          <a:r>
                            <a:rPr lang="en-US" b="0" i="0" u="none" strike="noStrike" dirty="0">
                              <a:effectLst/>
                              <a:latin typeface="STIXGeneral-Regular" pitchFamily="2" charset="2"/>
                            </a:rPr>
                            <a:t>2/2</a:t>
                          </a:r>
                          <a:endParaRPr lang="en-US" dirty="0">
                            <a:effectLst/>
                          </a:endParaRPr>
                        </a:p>
                      </a:txBody>
                      <a:tcPr marL="76200" marR="76200" marT="76200" marB="76200">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en-US" b="0" i="0" u="none" strike="noStrike" dirty="0">
                              <a:effectLst/>
                              <a:latin typeface="STIXVariants" pitchFamily="2" charset="2"/>
                            </a:rPr>
                            <a:t>√</a:t>
                          </a:r>
                          <a:r>
                            <a:rPr lang="en-US" b="0" i="0" u="none" strike="noStrike" dirty="0">
                              <a:effectLst/>
                              <a:latin typeface="STIXGeneral-Regular" pitchFamily="2" charset="2"/>
                            </a:rPr>
                            <a:t>3</a:t>
                          </a:r>
                          <a:r>
                            <a:rPr lang="en-US" b="0" i="0" u="none" strike="noStrike" dirty="0">
                              <a:effectLst/>
                              <a:latin typeface="STIXVariants" pitchFamily="2" charset="2"/>
                            </a:rPr>
                            <a:t>/</a:t>
                          </a:r>
                          <a:r>
                            <a:rPr lang="en-US" b="0" i="0" u="none" strike="noStrike" dirty="0">
                              <a:effectLst/>
                              <a:latin typeface="STIXGeneral-Regular" pitchFamily="2" charset="2"/>
                            </a:rPr>
                            <a:t>2</a:t>
                          </a:r>
                          <a:endParaRPr lang="en-US" dirty="0">
                            <a:effectLst/>
                          </a:endParaRPr>
                        </a:p>
                      </a:txBody>
                      <a:tcPr marL="76200" marR="76200" marT="76200" marB="76200">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en-US" dirty="0">
                              <a:effectLst/>
                            </a:rPr>
                            <a:t>1</a:t>
                          </a:r>
                        </a:p>
                      </a:txBody>
                      <a:tcPr marL="76200" marR="76200" marT="76200" marB="76200">
                        <a:lnL>
                          <a:noFill/>
                        </a:lnL>
                        <a:lnR>
                          <a:noFill/>
                        </a:lnR>
                        <a:lnT w="12700" cap="flat" cmpd="sng" algn="ctr">
                          <a:solidFill>
                            <a:srgbClr val="DDDDDD"/>
                          </a:solidFill>
                          <a:prstDash val="solid"/>
                          <a:round/>
                          <a:headEnd type="none" w="med" len="med"/>
                          <a:tailEnd type="none" w="med" len="med"/>
                        </a:lnT>
                        <a:lnB>
                          <a:noFill/>
                        </a:lnB>
                        <a:solidFill>
                          <a:srgbClr val="F9F9F9"/>
                        </a:solidFill>
                      </a:tcPr>
                    </a:tc>
                    <a:extLst>
                      <a:ext uri="{0D108BD9-81ED-4DB2-BD59-A6C34878D82A}">
                        <a16:rowId xmlns:a16="http://schemas.microsoft.com/office/drawing/2014/main" val="2560757449"/>
                      </a:ext>
                    </a:extLst>
                  </a:tr>
                </a:tbl>
              </a:graphicData>
            </a:graphic>
          </p:graphicFrame>
        </mc:Choice>
        <mc:Fallback xmlns="">
          <p:graphicFrame>
            <p:nvGraphicFramePr>
              <p:cNvPr id="7" name="Table 6" descr="Summary Table of Values for sine and cosine.">
                <a:extLst>
                  <a:ext uri="{FF2B5EF4-FFF2-40B4-BE49-F238E27FC236}">
                    <a16:creationId xmlns:a16="http://schemas.microsoft.com/office/drawing/2014/main" id="{3343B694-BADC-9647-B578-278F298F397D}"/>
                  </a:ext>
                </a:extLst>
              </p:cNvPr>
              <p:cNvGraphicFramePr>
                <a:graphicFrameLocks noGrp="1"/>
              </p:cNvGraphicFramePr>
              <p:nvPr>
                <p:extLst>
                  <p:ext uri="{D42A27DB-BD31-4B8C-83A1-F6EECF244321}">
                    <p14:modId xmlns:p14="http://schemas.microsoft.com/office/powerpoint/2010/main" val="565178300"/>
                  </p:ext>
                </p:extLst>
              </p:nvPr>
            </p:nvGraphicFramePr>
            <p:xfrm>
              <a:off x="853349" y="4483053"/>
              <a:ext cx="7133364" cy="1371410"/>
            </p:xfrm>
            <a:graphic>
              <a:graphicData uri="http://schemas.openxmlformats.org/drawingml/2006/table">
                <a:tbl>
                  <a:tblPr firstRow="1"/>
                  <a:tblGrid>
                    <a:gridCol w="1188894">
                      <a:extLst>
                        <a:ext uri="{9D8B030D-6E8A-4147-A177-3AD203B41FA5}">
                          <a16:colId xmlns:a16="http://schemas.microsoft.com/office/drawing/2014/main" val="2260653530"/>
                        </a:ext>
                      </a:extLst>
                    </a:gridCol>
                    <a:gridCol w="1188894">
                      <a:extLst>
                        <a:ext uri="{9D8B030D-6E8A-4147-A177-3AD203B41FA5}">
                          <a16:colId xmlns:a16="http://schemas.microsoft.com/office/drawing/2014/main" val="2401307482"/>
                        </a:ext>
                      </a:extLst>
                    </a:gridCol>
                    <a:gridCol w="1188894">
                      <a:extLst>
                        <a:ext uri="{9D8B030D-6E8A-4147-A177-3AD203B41FA5}">
                          <a16:colId xmlns:a16="http://schemas.microsoft.com/office/drawing/2014/main" val="173198488"/>
                        </a:ext>
                      </a:extLst>
                    </a:gridCol>
                    <a:gridCol w="1188894">
                      <a:extLst>
                        <a:ext uri="{9D8B030D-6E8A-4147-A177-3AD203B41FA5}">
                          <a16:colId xmlns:a16="http://schemas.microsoft.com/office/drawing/2014/main" val="2002827642"/>
                        </a:ext>
                      </a:extLst>
                    </a:gridCol>
                    <a:gridCol w="1188894">
                      <a:extLst>
                        <a:ext uri="{9D8B030D-6E8A-4147-A177-3AD203B41FA5}">
                          <a16:colId xmlns:a16="http://schemas.microsoft.com/office/drawing/2014/main" val="3029413712"/>
                        </a:ext>
                      </a:extLst>
                    </a:gridCol>
                    <a:gridCol w="1188894">
                      <a:extLst>
                        <a:ext uri="{9D8B030D-6E8A-4147-A177-3AD203B41FA5}">
                          <a16:colId xmlns:a16="http://schemas.microsoft.com/office/drawing/2014/main" val="3766949436"/>
                        </a:ext>
                      </a:extLst>
                    </a:gridCol>
                  </a:tblGrid>
                  <a:tr h="517970">
                    <a:tc>
                      <a:txBody>
                        <a:bodyPr/>
                        <a:lstStyle/>
                        <a:p>
                          <a:pPr fontAlgn="t"/>
                          <a:r>
                            <a:rPr lang="en-US" b="1" dirty="0">
                              <a:effectLst/>
                            </a:rPr>
                            <a:t>Angle</a:t>
                          </a:r>
                          <a:endParaRPr lang="en-US" dirty="0">
                            <a:effectLst/>
                          </a:endParaRPr>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tc>
                      <a:txBody>
                        <a:bodyPr/>
                        <a:lstStyle/>
                        <a:p>
                          <a:pPr fontAlgn="t"/>
                          <a:r>
                            <a:rPr lang="en-US" b="0" i="0" u="none" strike="noStrike" dirty="0">
                              <a:effectLst/>
                              <a:latin typeface="STIXGeneral-Regular" pitchFamily="2" charset="2"/>
                            </a:rPr>
                            <a:t>0</a:t>
                          </a:r>
                          <a:endParaRPr lang="en-US" dirty="0">
                            <a:effectLst/>
                          </a:endParaRPr>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tc>
                      <a:txBody>
                        <a:bodyPr/>
                        <a:lstStyle/>
                        <a:p>
                          <a:endParaRPr lang="en-US"/>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blipFill>
                          <a:blip r:embed="rId4"/>
                          <a:stretch>
                            <a:fillRect l="-200000" r="-298936" b="-178049"/>
                          </a:stretch>
                        </a:blipFill>
                      </a:tcPr>
                    </a:tc>
                    <a:tc>
                      <a:txBody>
                        <a:bodyPr/>
                        <a:lstStyle/>
                        <a:p>
                          <a:endParaRPr lang="en-US"/>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blipFill>
                          <a:blip r:embed="rId4"/>
                          <a:stretch>
                            <a:fillRect l="-300000" r="-198936" b="-178049"/>
                          </a:stretch>
                        </a:blipFill>
                      </a:tcPr>
                    </a:tc>
                    <a:tc>
                      <a:txBody>
                        <a:bodyPr/>
                        <a:lstStyle/>
                        <a:p>
                          <a:endParaRPr lang="en-US"/>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blipFill>
                          <a:blip r:embed="rId4"/>
                          <a:stretch>
                            <a:fillRect l="-404301" r="-101075" b="-178049"/>
                          </a:stretch>
                        </a:blipFill>
                      </a:tcPr>
                    </a:tc>
                    <a:tc>
                      <a:txBody>
                        <a:bodyPr/>
                        <a:lstStyle/>
                        <a:p>
                          <a:endParaRPr lang="en-US"/>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blipFill>
                          <a:blip r:embed="rId4"/>
                          <a:stretch>
                            <a:fillRect l="-498936" b="-178049"/>
                          </a:stretch>
                        </a:blipFill>
                      </a:tcPr>
                    </a:tc>
                    <a:extLst>
                      <a:ext uri="{0D108BD9-81ED-4DB2-BD59-A6C34878D82A}">
                        <a16:rowId xmlns:a16="http://schemas.microsoft.com/office/drawing/2014/main" val="623399553"/>
                      </a:ext>
                    </a:extLst>
                  </a:tr>
                  <a:tr h="426720">
                    <a:tc>
                      <a:txBody>
                        <a:bodyPr/>
                        <a:lstStyle/>
                        <a:p>
                          <a:pPr fontAlgn="t"/>
                          <a:r>
                            <a:rPr lang="en-US" b="1">
                              <a:effectLst/>
                            </a:rPr>
                            <a:t>Cosine</a:t>
                          </a:r>
                          <a:endParaRPr lang="en-US">
                            <a:effectLst/>
                          </a:endParaRPr>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r>
                            <a:rPr lang="en-US">
                              <a:effectLst/>
                            </a:rPr>
                            <a:t>1</a:t>
                          </a:r>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r>
                            <a:rPr lang="en-US" b="0" i="0" u="none" strike="noStrike" dirty="0">
                              <a:effectLst/>
                              <a:latin typeface="STIXVariants" pitchFamily="2" charset="2"/>
                            </a:rPr>
                            <a:t>√</a:t>
                          </a:r>
                          <a:r>
                            <a:rPr lang="en-US" b="0" i="0" u="none" strike="noStrike" dirty="0">
                              <a:effectLst/>
                              <a:latin typeface="STIXGeneral-Regular" pitchFamily="2" charset="2"/>
                            </a:rPr>
                            <a:t>3/2</a:t>
                          </a:r>
                          <a:endParaRPr lang="en-US" dirty="0">
                            <a:effectLst/>
                          </a:endParaRPr>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r>
                            <a:rPr lang="en-US" b="0" i="0" u="none" strike="noStrike" dirty="0">
                              <a:effectLst/>
                              <a:latin typeface="STIXVariants" pitchFamily="2" charset="2"/>
                            </a:rPr>
                            <a:t>√</a:t>
                          </a:r>
                          <a:r>
                            <a:rPr lang="en-US" b="0" i="0" u="none" strike="noStrike" dirty="0">
                              <a:effectLst/>
                              <a:latin typeface="STIXGeneral-Regular" pitchFamily="2" charset="2"/>
                            </a:rPr>
                            <a:t>2/2</a:t>
                          </a:r>
                          <a:endParaRPr lang="en-US" dirty="0">
                            <a:effectLst/>
                          </a:endParaRPr>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r>
                            <a:rPr lang="en-US" b="0" i="0" u="none" strike="noStrike" dirty="0">
                              <a:effectLst/>
                              <a:latin typeface="STIXGeneral-Regular" pitchFamily="2" charset="2"/>
                            </a:rPr>
                            <a:t>1/2</a:t>
                          </a:r>
                          <a:endParaRPr lang="en-US" dirty="0">
                            <a:effectLst/>
                          </a:endParaRPr>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r>
                            <a:rPr lang="en-US">
                              <a:effectLst/>
                            </a:rPr>
                            <a:t>0</a:t>
                          </a:r>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611302760"/>
                      </a:ext>
                    </a:extLst>
                  </a:tr>
                  <a:tr h="426720">
                    <a:tc>
                      <a:txBody>
                        <a:bodyPr/>
                        <a:lstStyle/>
                        <a:p>
                          <a:pPr fontAlgn="t"/>
                          <a:r>
                            <a:rPr lang="en-US" b="1">
                              <a:effectLst/>
                            </a:rPr>
                            <a:t>Sine</a:t>
                          </a:r>
                          <a:endParaRPr lang="en-US">
                            <a:effectLst/>
                          </a:endParaRPr>
                        </a:p>
                      </a:txBody>
                      <a:tcPr marL="76200" marR="76200" marT="76200" marB="76200">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en-US">
                              <a:effectLst/>
                            </a:rPr>
                            <a:t>0</a:t>
                          </a:r>
                        </a:p>
                      </a:txBody>
                      <a:tcPr marL="76200" marR="76200" marT="76200" marB="76200">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en-US" b="0" i="0" u="none" strike="noStrike" dirty="0">
                              <a:effectLst/>
                              <a:latin typeface="STIXGeneral-Regular" pitchFamily="2" charset="2"/>
                            </a:rPr>
                            <a:t>1/2</a:t>
                          </a:r>
                          <a:endParaRPr lang="en-US" dirty="0">
                            <a:effectLst/>
                          </a:endParaRPr>
                        </a:p>
                      </a:txBody>
                      <a:tcPr marL="76200" marR="76200" marT="76200" marB="76200">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en-US" b="0" i="0" u="none" strike="noStrike" dirty="0">
                              <a:effectLst/>
                              <a:latin typeface="STIXVariants" pitchFamily="2" charset="2"/>
                            </a:rPr>
                            <a:t>√</a:t>
                          </a:r>
                          <a:r>
                            <a:rPr lang="en-US" b="0" i="0" u="none" strike="noStrike" dirty="0">
                              <a:effectLst/>
                              <a:latin typeface="STIXGeneral-Regular" pitchFamily="2" charset="2"/>
                            </a:rPr>
                            <a:t>2/2</a:t>
                          </a:r>
                          <a:endParaRPr lang="en-US" dirty="0">
                            <a:effectLst/>
                          </a:endParaRPr>
                        </a:p>
                      </a:txBody>
                      <a:tcPr marL="76200" marR="76200" marT="76200" marB="76200">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en-US" b="0" i="0" u="none" strike="noStrike" dirty="0">
                              <a:effectLst/>
                              <a:latin typeface="STIXVariants" pitchFamily="2" charset="2"/>
                            </a:rPr>
                            <a:t>√</a:t>
                          </a:r>
                          <a:r>
                            <a:rPr lang="en-US" b="0" i="0" u="none" strike="noStrike" dirty="0">
                              <a:effectLst/>
                              <a:latin typeface="STIXGeneral-Regular" pitchFamily="2" charset="2"/>
                            </a:rPr>
                            <a:t>3</a:t>
                          </a:r>
                          <a:r>
                            <a:rPr lang="en-US" b="0" i="0" u="none" strike="noStrike" dirty="0">
                              <a:effectLst/>
                              <a:latin typeface="STIXVariants" pitchFamily="2" charset="2"/>
                            </a:rPr>
                            <a:t>/</a:t>
                          </a:r>
                          <a:r>
                            <a:rPr lang="en-US" b="0" i="0" u="none" strike="noStrike" dirty="0">
                              <a:effectLst/>
                              <a:latin typeface="STIXGeneral-Regular" pitchFamily="2" charset="2"/>
                            </a:rPr>
                            <a:t>2</a:t>
                          </a:r>
                          <a:endParaRPr lang="en-US" dirty="0">
                            <a:effectLst/>
                          </a:endParaRPr>
                        </a:p>
                      </a:txBody>
                      <a:tcPr marL="76200" marR="76200" marT="76200" marB="76200">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en-US" dirty="0">
                              <a:effectLst/>
                            </a:rPr>
                            <a:t>1</a:t>
                          </a:r>
                        </a:p>
                      </a:txBody>
                      <a:tcPr marL="76200" marR="76200" marT="76200" marB="76200">
                        <a:lnL>
                          <a:noFill/>
                        </a:lnL>
                        <a:lnR>
                          <a:noFill/>
                        </a:lnR>
                        <a:lnT w="12700" cap="flat" cmpd="sng" algn="ctr">
                          <a:solidFill>
                            <a:srgbClr val="DDDDDD"/>
                          </a:solidFill>
                          <a:prstDash val="solid"/>
                          <a:round/>
                          <a:headEnd type="none" w="med" len="med"/>
                          <a:tailEnd type="none" w="med" len="med"/>
                        </a:lnT>
                        <a:lnB>
                          <a:noFill/>
                        </a:lnB>
                        <a:solidFill>
                          <a:srgbClr val="F9F9F9"/>
                        </a:solidFill>
                      </a:tcPr>
                    </a:tc>
                    <a:extLst>
                      <a:ext uri="{0D108BD9-81ED-4DB2-BD59-A6C34878D82A}">
                        <a16:rowId xmlns:a16="http://schemas.microsoft.com/office/drawing/2014/main" val="2560757449"/>
                      </a:ext>
                    </a:extLst>
                  </a:tr>
                </a:tbl>
              </a:graphicData>
            </a:graphic>
          </p:graphicFrame>
        </mc:Fallback>
      </mc:AlternateContent>
    </p:spTree>
    <p:extLst>
      <p:ext uri="{BB962C8B-B14F-4D97-AF65-F5344CB8AC3E}">
        <p14:creationId xmlns:p14="http://schemas.microsoft.com/office/powerpoint/2010/main" val="32696249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000" dirty="0"/>
              <a:t>Finding Sine and Cosine of special angles examples</a:t>
            </a:r>
            <a:endParaRPr lang="en-US" sz="1600" dirty="0"/>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
        <p:nvSpPr>
          <p:cNvPr id="10" name="Text Placeholder 6">
            <a:extLst>
              <a:ext uri="{FF2B5EF4-FFF2-40B4-BE49-F238E27FC236}">
                <a16:creationId xmlns:a16="http://schemas.microsoft.com/office/drawing/2014/main" id="{051E0775-6583-41FB-8FA2-375497D97AB2}"/>
              </a:ext>
            </a:extLst>
          </p:cNvPr>
          <p:cNvSpPr txBox="1">
            <a:spLocks/>
          </p:cNvSpPr>
          <p:nvPr/>
        </p:nvSpPr>
        <p:spPr>
          <a:xfrm>
            <a:off x="457200" y="2699232"/>
            <a:ext cx="8062912" cy="961053"/>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400" dirty="0">
                <a:solidFill>
                  <a:srgbClr val="0070C0"/>
                </a:solidFill>
              </a:rPr>
              <a:t>Example </a:t>
            </a:r>
            <a:r>
              <a:rPr lang="en-US" sz="1400" b="1" dirty="0">
                <a:solidFill>
                  <a:schemeClr val="tx1"/>
                </a:solidFill>
              </a:rPr>
              <a:t>Evaluate with Sine and Cosine of Special Angles</a:t>
            </a:r>
            <a:endParaRPr lang="en-US" sz="1400" dirty="0"/>
          </a:p>
          <a:p>
            <a:r>
              <a:rPr lang="en-US" sz="1400" dirty="0"/>
              <a:t>Evaluate cos(45°).</a:t>
            </a:r>
          </a:p>
        </p:txBody>
      </p:sp>
      <p:sp>
        <p:nvSpPr>
          <p:cNvPr id="11" name="Text Placeholder 6">
            <a:extLst>
              <a:ext uri="{FF2B5EF4-FFF2-40B4-BE49-F238E27FC236}">
                <a16:creationId xmlns:a16="http://schemas.microsoft.com/office/drawing/2014/main" id="{B7CE0246-F044-4587-A38E-D8FED2096583}"/>
              </a:ext>
            </a:extLst>
          </p:cNvPr>
          <p:cNvSpPr txBox="1">
            <a:spLocks/>
          </p:cNvSpPr>
          <p:nvPr/>
        </p:nvSpPr>
        <p:spPr>
          <a:xfrm>
            <a:off x="382354" y="1243800"/>
            <a:ext cx="8062912" cy="1294742"/>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400" b="1" dirty="0">
                <a:solidFill>
                  <a:schemeClr val="tx1"/>
                </a:solidFill>
              </a:rPr>
              <a:t>Note:</a:t>
            </a:r>
            <a:r>
              <a:rPr lang="en-US" sz="1400" dirty="0">
                <a:solidFill>
                  <a:schemeClr val="tx1"/>
                </a:solidFill>
              </a:rPr>
              <a:t> Sine and cosine of the quadrantal and special angles will require an exact answer. </a:t>
            </a:r>
          </a:p>
          <a:p>
            <a:r>
              <a:rPr lang="en-US" sz="1400" dirty="0">
                <a:solidFill>
                  <a:schemeClr val="tx1"/>
                </a:solidFill>
              </a:rPr>
              <a:t>Using your calculator for these angles is not the proper approach. </a:t>
            </a:r>
          </a:p>
          <a:p>
            <a:r>
              <a:rPr lang="en-US" sz="1400" dirty="0">
                <a:solidFill>
                  <a:schemeClr val="tx1"/>
                </a:solidFill>
              </a:rPr>
              <a:t>Use the side length relationship with s = 1. </a:t>
            </a:r>
            <a:endParaRPr lang="en-US" sz="1400" b="1" dirty="0">
              <a:solidFill>
                <a:schemeClr val="tx1"/>
              </a:solidFill>
            </a:endParaRPr>
          </a:p>
        </p:txBody>
      </p:sp>
      <p:sp>
        <p:nvSpPr>
          <p:cNvPr id="12" name="Text Placeholder 6">
            <a:extLst>
              <a:ext uri="{FF2B5EF4-FFF2-40B4-BE49-F238E27FC236}">
                <a16:creationId xmlns:a16="http://schemas.microsoft.com/office/drawing/2014/main" id="{801D3FB1-73BD-417C-AC2C-0B5CC81E6870}"/>
              </a:ext>
            </a:extLst>
          </p:cNvPr>
          <p:cNvSpPr txBox="1">
            <a:spLocks/>
          </p:cNvSpPr>
          <p:nvPr/>
        </p:nvSpPr>
        <p:spPr>
          <a:xfrm>
            <a:off x="457200" y="4425205"/>
            <a:ext cx="8062912" cy="961053"/>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400" dirty="0">
                <a:solidFill>
                  <a:srgbClr val="0070C0"/>
                </a:solidFill>
              </a:rPr>
              <a:t>Example </a:t>
            </a:r>
            <a:r>
              <a:rPr lang="en-US" sz="1400" b="1" dirty="0">
                <a:solidFill>
                  <a:schemeClr val="tx1"/>
                </a:solidFill>
              </a:rPr>
              <a:t>Evaluate with Sine and Cosine of Special Angles</a:t>
            </a:r>
            <a:endParaRPr lang="en-US" sz="1400" dirty="0"/>
          </a:p>
          <a:p>
            <a:r>
              <a:rPr lang="en-US" sz="1400" dirty="0"/>
              <a:t>Evaluate sin(</a:t>
            </a:r>
            <a:r>
              <a:rPr lang="en-US" sz="1400" i="1" dirty="0"/>
              <a:t>π/6</a:t>
            </a:r>
            <a:r>
              <a:rPr lang="en-US" sz="1400" dirty="0"/>
              <a:t>).</a:t>
            </a:r>
          </a:p>
        </p:txBody>
      </p:sp>
    </p:spTree>
    <p:extLst>
      <p:ext uri="{BB962C8B-B14F-4D97-AF65-F5344CB8AC3E}">
        <p14:creationId xmlns:p14="http://schemas.microsoft.com/office/powerpoint/2010/main" val="33219883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000" dirty="0"/>
              <a:t>Finding Sine and Cosine of special angles example and try it</a:t>
            </a:r>
            <a:endParaRPr lang="en-US" sz="1600" dirty="0"/>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
        <p:nvSpPr>
          <p:cNvPr id="10" name="Text Placeholder 6">
            <a:extLst>
              <a:ext uri="{FF2B5EF4-FFF2-40B4-BE49-F238E27FC236}">
                <a16:creationId xmlns:a16="http://schemas.microsoft.com/office/drawing/2014/main" id="{051E0775-6583-41FB-8FA2-375497D97AB2}"/>
              </a:ext>
            </a:extLst>
          </p:cNvPr>
          <p:cNvSpPr txBox="1">
            <a:spLocks/>
          </p:cNvSpPr>
          <p:nvPr/>
        </p:nvSpPr>
        <p:spPr>
          <a:xfrm>
            <a:off x="457199" y="1377252"/>
            <a:ext cx="7873397" cy="961053"/>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solidFill>
                  <a:srgbClr val="0070C0"/>
                </a:solidFill>
              </a:rPr>
              <a:t>Example </a:t>
            </a:r>
            <a:r>
              <a:rPr lang="en-US" sz="1600" b="1" dirty="0">
                <a:solidFill>
                  <a:schemeClr val="tx1"/>
                </a:solidFill>
              </a:rPr>
              <a:t>Evaluate with Sine and Cosine of Special Angles</a:t>
            </a:r>
            <a:endParaRPr lang="en-US" sz="1600" dirty="0"/>
          </a:p>
          <a:p>
            <a:r>
              <a:rPr lang="en-US" sz="1600" dirty="0"/>
              <a:t>Evaluate cos(60°).</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007A85E-D076-DB4E-A810-7E5FD2F4D2A2}"/>
                  </a:ext>
                </a:extLst>
              </p:cNvPr>
              <p:cNvSpPr/>
              <p:nvPr/>
            </p:nvSpPr>
            <p:spPr>
              <a:xfrm>
                <a:off x="457199" y="4185719"/>
                <a:ext cx="3962401" cy="459741"/>
              </a:xfrm>
              <a:prstGeom prst="rect">
                <a:avLst/>
              </a:prstGeom>
            </p:spPr>
            <p:txBody>
              <a:bodyPr wrap="square">
                <a:spAutoFit/>
              </a:bodyPr>
              <a:lstStyle/>
              <a:p>
                <a:r>
                  <a:rPr lang="en-US" dirty="0">
                    <a:solidFill>
                      <a:srgbClr val="555555"/>
                    </a:solidFill>
                    <a:latin typeface="Helvetica Neue" panose="02000503000000020004" pitchFamily="2" charset="0"/>
                  </a:rPr>
                  <a:t>Try It:	Evaluate </a:t>
                </a:r>
                <a:r>
                  <a:rPr lang="en-US" dirty="0">
                    <a:solidFill>
                      <a:srgbClr val="555555"/>
                    </a:solidFill>
                    <a:latin typeface="STIXGeneral-Regular" pitchFamily="2" charset="2"/>
                  </a:rPr>
                  <a:t>sin</a:t>
                </a:r>
                <a:r>
                  <a:rPr lang="en-US" dirty="0">
                    <a:solidFill>
                      <a:srgbClr val="555555"/>
                    </a:solidFill>
                    <a:latin typeface="STIXSizeOneSym" pitchFamily="2" charset="2"/>
                  </a:rPr>
                  <a:t>(</a:t>
                </a:r>
                <a14:m>
                  <m:oMath xmlns:m="http://schemas.openxmlformats.org/officeDocument/2006/math">
                    <m:f>
                      <m:fPr>
                        <m:ctrlPr>
                          <a:rPr lang="el-GR" i="1" dirty="0" smtClean="0">
                            <a:solidFill>
                              <a:srgbClr val="555555"/>
                            </a:solidFill>
                            <a:latin typeface="Cambria Math" panose="02040503050406030204" pitchFamily="18" charset="0"/>
                          </a:rPr>
                        </m:ctrlPr>
                      </m:fPr>
                      <m:num>
                        <m:r>
                          <a:rPr lang="el-GR" i="1" dirty="0" smtClean="0">
                            <a:solidFill>
                              <a:srgbClr val="555555"/>
                            </a:solidFill>
                            <a:latin typeface="Cambria Math" panose="02040503050406030204" pitchFamily="18" charset="0"/>
                          </a:rPr>
                          <m:t>𝜋</m:t>
                        </m:r>
                      </m:num>
                      <m:den>
                        <m:r>
                          <a:rPr lang="en-US" b="0" i="1" dirty="0" smtClean="0">
                            <a:solidFill>
                              <a:srgbClr val="555555"/>
                            </a:solidFill>
                            <a:latin typeface="Cambria Math" panose="02040503050406030204" pitchFamily="18" charset="0"/>
                          </a:rPr>
                          <m:t>3</m:t>
                        </m:r>
                      </m:den>
                    </m:f>
                  </m:oMath>
                </a14:m>
                <a:r>
                  <a:rPr lang="el-GR" dirty="0">
                    <a:solidFill>
                      <a:srgbClr val="555555"/>
                    </a:solidFill>
                    <a:latin typeface="STIXSizeOneSym" pitchFamily="2" charset="2"/>
                  </a:rPr>
                  <a:t>)</a:t>
                </a:r>
                <a:endParaRPr lang="en-US" dirty="0"/>
              </a:p>
            </p:txBody>
          </p:sp>
        </mc:Choice>
        <mc:Fallback xmlns="">
          <p:sp>
            <p:nvSpPr>
              <p:cNvPr id="3" name="Rectangle 2">
                <a:extLst>
                  <a:ext uri="{FF2B5EF4-FFF2-40B4-BE49-F238E27FC236}">
                    <a16:creationId xmlns:a16="http://schemas.microsoft.com/office/drawing/2014/main" id="{B007A85E-D076-DB4E-A810-7E5FD2F4D2A2}"/>
                  </a:ext>
                </a:extLst>
              </p:cNvPr>
              <p:cNvSpPr>
                <a:spLocks noRot="1" noChangeAspect="1" noMove="1" noResize="1" noEditPoints="1" noAdjustHandles="1" noChangeArrowheads="1" noChangeShapeType="1" noTextEdit="1"/>
              </p:cNvSpPr>
              <p:nvPr/>
            </p:nvSpPr>
            <p:spPr>
              <a:xfrm>
                <a:off x="457199" y="4185719"/>
                <a:ext cx="3962401" cy="459741"/>
              </a:xfrm>
              <a:prstGeom prst="rect">
                <a:avLst/>
              </a:prstGeom>
              <a:blipFill>
                <a:blip r:embed="rId3"/>
                <a:stretch>
                  <a:fillRect l="-1282" b="-13514"/>
                </a:stretch>
              </a:blipFill>
            </p:spPr>
            <p:txBody>
              <a:bodyPr/>
              <a:lstStyle/>
              <a:p>
                <a:r>
                  <a:rPr lang="en-US">
                    <a:noFill/>
                  </a:rPr>
                  <a:t> </a:t>
                </a:r>
              </a:p>
            </p:txBody>
          </p:sp>
        </mc:Fallback>
      </mc:AlternateContent>
    </p:spTree>
    <p:extLst>
      <p:ext uri="{BB962C8B-B14F-4D97-AF65-F5344CB8AC3E}">
        <p14:creationId xmlns:p14="http://schemas.microsoft.com/office/powerpoint/2010/main" val="28277848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000" dirty="0"/>
              <a:t>Finding Sine and Cosine of special angles</a:t>
            </a:r>
            <a:endParaRPr lang="en-US" sz="1600" dirty="0"/>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
        <p:nvSpPr>
          <p:cNvPr id="10" name="Text Placeholder 6">
            <a:extLst>
              <a:ext uri="{FF2B5EF4-FFF2-40B4-BE49-F238E27FC236}">
                <a16:creationId xmlns:a16="http://schemas.microsoft.com/office/drawing/2014/main" id="{051E0775-6583-41FB-8FA2-375497D97AB2}"/>
              </a:ext>
            </a:extLst>
          </p:cNvPr>
          <p:cNvSpPr txBox="1">
            <a:spLocks/>
          </p:cNvSpPr>
          <p:nvPr/>
        </p:nvSpPr>
        <p:spPr>
          <a:xfrm>
            <a:off x="457200" y="1396322"/>
            <a:ext cx="8062912" cy="961053"/>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solidFill>
                  <a:srgbClr val="0070C0"/>
                </a:solidFill>
              </a:rPr>
              <a:t>Example </a:t>
            </a:r>
            <a:r>
              <a:rPr lang="en-US" sz="1600" b="1" dirty="0">
                <a:solidFill>
                  <a:schemeClr val="tx1"/>
                </a:solidFill>
              </a:rPr>
              <a:t>Evaluate with Sine and Cosine of Special Angles</a:t>
            </a:r>
            <a:endParaRPr lang="en-US" sz="1600" dirty="0"/>
          </a:p>
          <a:p>
            <a:r>
              <a:rPr lang="en-US" sz="1600" dirty="0"/>
              <a:t>Evaluate cos(</a:t>
            </a:r>
            <a:r>
              <a:rPr lang="en-US" sz="1600" i="1" dirty="0"/>
              <a:t>π/4</a:t>
            </a:r>
            <a:r>
              <a:rPr lang="en-US" sz="1600" dirty="0"/>
              <a:t>)sin(</a:t>
            </a:r>
            <a:r>
              <a:rPr lang="en-US" sz="1600" i="1" dirty="0"/>
              <a:t>π/6</a:t>
            </a:r>
            <a:r>
              <a:rPr lang="en-US" sz="1600" dirty="0"/>
              <a:t>).</a:t>
            </a:r>
          </a:p>
        </p:txBody>
      </p:sp>
    </p:spTree>
    <p:extLst>
      <p:ext uri="{BB962C8B-B14F-4D97-AF65-F5344CB8AC3E}">
        <p14:creationId xmlns:p14="http://schemas.microsoft.com/office/powerpoint/2010/main" val="8923264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000" dirty="0"/>
              <a:t>Using a Calculator to Find Sine and Cosine</a:t>
            </a:r>
            <a:endParaRPr lang="en-US" sz="1600" dirty="0"/>
          </a:p>
        </p:txBody>
      </p:sp>
      <p:sp>
        <p:nvSpPr>
          <p:cNvPr id="7" name="Text Placeholder 6"/>
          <p:cNvSpPr>
            <a:spLocks noGrp="1"/>
          </p:cNvSpPr>
          <p:nvPr>
            <p:ph type="body" sz="quarter" idx="14"/>
          </p:nvPr>
        </p:nvSpPr>
        <p:spPr>
          <a:xfrm>
            <a:off x="457200" y="1299010"/>
            <a:ext cx="8062912" cy="835452"/>
          </a:xfrm>
        </p:spPr>
        <p:txBody>
          <a:bodyPr>
            <a:noAutofit/>
          </a:bodyPr>
          <a:lstStyle/>
          <a:p>
            <a:r>
              <a:rPr lang="en-US" sz="1800" dirty="0"/>
              <a:t>Most calculators can be set into “degree” or “radian” mode, which tells the calculator the units for the input value.</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
        <p:nvSpPr>
          <p:cNvPr id="3" name="Rectangle 2">
            <a:extLst>
              <a:ext uri="{FF2B5EF4-FFF2-40B4-BE49-F238E27FC236}">
                <a16:creationId xmlns:a16="http://schemas.microsoft.com/office/drawing/2014/main" id="{09321126-F298-4772-A067-B2A56F5D07D3}"/>
              </a:ext>
            </a:extLst>
          </p:cNvPr>
          <p:cNvSpPr/>
          <p:nvPr/>
        </p:nvSpPr>
        <p:spPr>
          <a:xfrm>
            <a:off x="457200" y="4995590"/>
            <a:ext cx="7464490" cy="646331"/>
          </a:xfrm>
          <a:prstGeom prst="rect">
            <a:avLst/>
          </a:prstGeom>
        </p:spPr>
        <p:txBody>
          <a:bodyPr wrap="square">
            <a:spAutoFit/>
          </a:bodyPr>
          <a:lstStyle/>
          <a:p>
            <a:r>
              <a:rPr lang="en-US" b="1" dirty="0"/>
              <a:t>Be aware</a:t>
            </a:r>
            <a:r>
              <a:rPr lang="en-US" dirty="0"/>
              <a:t>: We only use a calculator to find the cosine and sine of angles </a:t>
            </a:r>
            <a:r>
              <a:rPr lang="en-US" b="1" i="1" dirty="0"/>
              <a:t>other</a:t>
            </a:r>
            <a:r>
              <a:rPr lang="en-US" b="1" dirty="0"/>
              <a:t> </a:t>
            </a:r>
            <a:r>
              <a:rPr lang="en-US" b="1" i="1" dirty="0"/>
              <a:t>than</a:t>
            </a:r>
            <a:r>
              <a:rPr lang="en-US" dirty="0"/>
              <a:t> quadrantal and the special angles. </a:t>
            </a:r>
          </a:p>
        </p:txBody>
      </p:sp>
      <p:sp>
        <p:nvSpPr>
          <p:cNvPr id="4" name="Rectangle 3">
            <a:extLst>
              <a:ext uri="{FF2B5EF4-FFF2-40B4-BE49-F238E27FC236}">
                <a16:creationId xmlns:a16="http://schemas.microsoft.com/office/drawing/2014/main" id="{99D06A70-DE22-AD45-AD1A-131D63169379}"/>
              </a:ext>
            </a:extLst>
          </p:cNvPr>
          <p:cNvSpPr/>
          <p:nvPr/>
        </p:nvSpPr>
        <p:spPr>
          <a:xfrm>
            <a:off x="457200" y="2438131"/>
            <a:ext cx="8267700" cy="1754326"/>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an angle in radians, use a graphing calculator to find the cosine.</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If the calculator has degree mode and radian mode, set it to radian mode.</a:t>
            </a:r>
          </a:p>
          <a:p>
            <a:pPr marL="342900" indent="-342900">
              <a:buFont typeface="+mj-lt"/>
              <a:buAutoNum type="arabicPeriod"/>
            </a:pPr>
            <a:r>
              <a:rPr lang="en-US" dirty="0">
                <a:solidFill>
                  <a:srgbClr val="333333"/>
                </a:solidFill>
                <a:latin typeface="Helvetica Neue" panose="02000503000000020004" pitchFamily="2" charset="0"/>
              </a:rPr>
              <a:t>Press the COS key.</a:t>
            </a:r>
          </a:p>
          <a:p>
            <a:pPr marL="342900" indent="-342900">
              <a:buFont typeface="+mj-lt"/>
              <a:buAutoNum type="arabicPeriod"/>
            </a:pPr>
            <a:r>
              <a:rPr lang="en-US" dirty="0">
                <a:solidFill>
                  <a:srgbClr val="333333"/>
                </a:solidFill>
                <a:latin typeface="Helvetica Neue" panose="02000503000000020004" pitchFamily="2" charset="0"/>
              </a:rPr>
              <a:t>Enter the radian value of the angle and press the close-parentheses key ")".</a:t>
            </a:r>
          </a:p>
          <a:p>
            <a:pPr marL="342900" indent="-342900">
              <a:buFont typeface="+mj-lt"/>
              <a:buAutoNum type="arabicPeriod"/>
            </a:pPr>
            <a:r>
              <a:rPr lang="en-US" dirty="0">
                <a:solidFill>
                  <a:srgbClr val="333333"/>
                </a:solidFill>
                <a:latin typeface="Helvetica Neue" panose="02000503000000020004" pitchFamily="2" charset="0"/>
              </a:rPr>
              <a:t>Press ENTER.</a:t>
            </a:r>
          </a:p>
        </p:txBody>
      </p:sp>
    </p:spTree>
    <p:extLst>
      <p:ext uri="{BB962C8B-B14F-4D97-AF65-F5344CB8AC3E}">
        <p14:creationId xmlns:p14="http://schemas.microsoft.com/office/powerpoint/2010/main" val="3454524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Drawing Angles in Standard Position </a:t>
            </a:r>
            <a:br>
              <a:rPr lang="en-US" dirty="0"/>
            </a:br>
            <a:r>
              <a:rPr lang="en-US" dirty="0"/>
              <a:t>try it</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
        <p:nvSpPr>
          <p:cNvPr id="3" name="Rectangle 2">
            <a:extLst>
              <a:ext uri="{FF2B5EF4-FFF2-40B4-BE49-F238E27FC236}">
                <a16:creationId xmlns:a16="http://schemas.microsoft.com/office/drawing/2014/main" id="{04302BE7-38A5-F240-913E-364C7BADED90}"/>
              </a:ext>
            </a:extLst>
          </p:cNvPr>
          <p:cNvSpPr/>
          <p:nvPr/>
        </p:nvSpPr>
        <p:spPr>
          <a:xfrm>
            <a:off x="457200" y="1391335"/>
            <a:ext cx="7962900" cy="369332"/>
          </a:xfrm>
          <a:prstGeom prst="rect">
            <a:avLst/>
          </a:prstGeom>
        </p:spPr>
        <p:txBody>
          <a:bodyPr wrap="square">
            <a:spAutoFit/>
          </a:bodyPr>
          <a:lstStyle/>
          <a:p>
            <a:r>
              <a:rPr lang="en-US" dirty="0">
                <a:solidFill>
                  <a:srgbClr val="555555"/>
                </a:solidFill>
                <a:latin typeface="Helvetica Neue" panose="02000503000000020004" pitchFamily="2" charset="0"/>
              </a:rPr>
              <a:t>Try It: Show an angle of </a:t>
            </a:r>
            <a:r>
              <a:rPr lang="en-US" dirty="0">
                <a:solidFill>
                  <a:srgbClr val="555555"/>
                </a:solidFill>
                <a:latin typeface="STIXGeneral-Regular" pitchFamily="2" charset="2"/>
              </a:rPr>
              <a:t>240°</a:t>
            </a:r>
            <a:r>
              <a:rPr lang="en-US" dirty="0">
                <a:solidFill>
                  <a:srgbClr val="555555"/>
                </a:solidFill>
                <a:latin typeface="Helvetica Neue" panose="02000503000000020004" pitchFamily="2" charset="0"/>
              </a:rPr>
              <a:t> on a circle in standard position.</a:t>
            </a:r>
            <a:endParaRPr lang="en-US" dirty="0"/>
          </a:p>
        </p:txBody>
      </p:sp>
    </p:spTree>
    <p:extLst>
      <p:ext uri="{BB962C8B-B14F-4D97-AF65-F5344CB8AC3E}">
        <p14:creationId xmlns:p14="http://schemas.microsoft.com/office/powerpoint/2010/main" val="28445350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000" dirty="0"/>
              <a:t>Using a Calculator to Find Sine and Cosine </a:t>
            </a:r>
            <a:br>
              <a:rPr lang="en-US" sz="2000" dirty="0"/>
            </a:br>
            <a:r>
              <a:rPr lang="en-US" sz="2000" dirty="0"/>
              <a:t>examples</a:t>
            </a:r>
            <a:endParaRPr lang="en-US" sz="1600" dirty="0"/>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
        <p:nvSpPr>
          <p:cNvPr id="10" name="Text Placeholder 6">
            <a:extLst>
              <a:ext uri="{FF2B5EF4-FFF2-40B4-BE49-F238E27FC236}">
                <a16:creationId xmlns:a16="http://schemas.microsoft.com/office/drawing/2014/main" id="{FAE88C7C-BA34-4445-9F13-8DD054A8E1BB}"/>
              </a:ext>
            </a:extLst>
          </p:cNvPr>
          <p:cNvSpPr txBox="1">
            <a:spLocks/>
          </p:cNvSpPr>
          <p:nvPr/>
        </p:nvSpPr>
        <p:spPr>
          <a:xfrm>
            <a:off x="457200" y="1516260"/>
            <a:ext cx="8062912" cy="961053"/>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solidFill>
                  <a:srgbClr val="0070C0"/>
                </a:solidFill>
              </a:rPr>
              <a:t>Example </a:t>
            </a:r>
            <a:r>
              <a:rPr lang="en-US" sz="1600" b="1" dirty="0"/>
              <a:t>Using a Graphing Calculator to Find Sine and Cosine</a:t>
            </a:r>
          </a:p>
          <a:p>
            <a:r>
              <a:rPr lang="en-US" sz="1600" dirty="0"/>
              <a:t>Evaluate cos(7</a:t>
            </a:r>
            <a:r>
              <a:rPr lang="en-US" sz="1600" i="1" dirty="0"/>
              <a:t>π</a:t>
            </a:r>
            <a:r>
              <a:rPr lang="en-US" sz="1600" dirty="0"/>
              <a:t>/5).</a:t>
            </a:r>
          </a:p>
        </p:txBody>
      </p:sp>
      <p:sp>
        <p:nvSpPr>
          <p:cNvPr id="11" name="Text Placeholder 6">
            <a:extLst>
              <a:ext uri="{FF2B5EF4-FFF2-40B4-BE49-F238E27FC236}">
                <a16:creationId xmlns:a16="http://schemas.microsoft.com/office/drawing/2014/main" id="{50721975-6B68-445E-A7FA-A7B8F8F392D2}"/>
              </a:ext>
            </a:extLst>
          </p:cNvPr>
          <p:cNvSpPr txBox="1">
            <a:spLocks/>
          </p:cNvSpPr>
          <p:nvPr/>
        </p:nvSpPr>
        <p:spPr>
          <a:xfrm>
            <a:off x="457200" y="3044539"/>
            <a:ext cx="8062912" cy="961053"/>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solidFill>
                  <a:srgbClr val="0070C0"/>
                </a:solidFill>
              </a:rPr>
              <a:t>Example </a:t>
            </a:r>
            <a:r>
              <a:rPr lang="en-US" sz="1600" b="1" dirty="0"/>
              <a:t>Using a Graphing Calculator to Find Sine and Cosine</a:t>
            </a:r>
          </a:p>
          <a:p>
            <a:r>
              <a:rPr lang="en-US" sz="1600" dirty="0"/>
              <a:t>Evaluate sin(114°).</a:t>
            </a:r>
          </a:p>
        </p:txBody>
      </p:sp>
      <p:sp>
        <p:nvSpPr>
          <p:cNvPr id="12" name="Text Placeholder 6">
            <a:extLst>
              <a:ext uri="{FF2B5EF4-FFF2-40B4-BE49-F238E27FC236}">
                <a16:creationId xmlns:a16="http://schemas.microsoft.com/office/drawing/2014/main" id="{500E1E87-ED09-4F8B-A668-4860761D131B}"/>
              </a:ext>
            </a:extLst>
          </p:cNvPr>
          <p:cNvSpPr txBox="1">
            <a:spLocks/>
          </p:cNvSpPr>
          <p:nvPr/>
        </p:nvSpPr>
        <p:spPr>
          <a:xfrm>
            <a:off x="525624" y="4768707"/>
            <a:ext cx="8062912" cy="961053"/>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solidFill>
                  <a:srgbClr val="0070C0"/>
                </a:solidFill>
              </a:rPr>
              <a:t>Example </a:t>
            </a:r>
            <a:r>
              <a:rPr lang="en-US" sz="1600" b="1" dirty="0"/>
              <a:t>Using a Graphing Calculator to Find Sine and Cosine</a:t>
            </a:r>
          </a:p>
          <a:p>
            <a:r>
              <a:rPr lang="en-US" sz="1600" dirty="0"/>
              <a:t>Evaluate sin(</a:t>
            </a:r>
            <a:r>
              <a:rPr lang="en-US" sz="1600" i="1" dirty="0"/>
              <a:t>π</a:t>
            </a:r>
            <a:r>
              <a:rPr lang="en-US" sz="1600" dirty="0"/>
              <a:t>/5).</a:t>
            </a:r>
          </a:p>
        </p:txBody>
      </p:sp>
    </p:spTree>
    <p:extLst>
      <p:ext uri="{BB962C8B-B14F-4D97-AF65-F5344CB8AC3E}">
        <p14:creationId xmlns:p14="http://schemas.microsoft.com/office/powerpoint/2010/main" val="21833669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00075"/>
          </a:xfrm>
        </p:spPr>
        <p:txBody>
          <a:bodyPr>
            <a:noAutofit/>
          </a:bodyPr>
          <a:lstStyle/>
          <a:p>
            <a:r>
              <a:rPr lang="en-US" sz="2000" dirty="0"/>
              <a:t>Identifying the Domain of </a:t>
            </a:r>
            <a:br>
              <a:rPr lang="en-US" sz="2000" dirty="0"/>
            </a:br>
            <a:r>
              <a:rPr lang="en-US" sz="2000" dirty="0"/>
              <a:t>Sine and Cosine Functions</a:t>
            </a:r>
          </a:p>
        </p:txBody>
      </p:sp>
      <p:sp>
        <p:nvSpPr>
          <p:cNvPr id="7" name="Text Placeholder 6"/>
          <p:cNvSpPr>
            <a:spLocks noGrp="1"/>
          </p:cNvSpPr>
          <p:nvPr>
            <p:ph type="body" sz="quarter" idx="14"/>
          </p:nvPr>
        </p:nvSpPr>
        <p:spPr>
          <a:xfrm>
            <a:off x="457200" y="1251696"/>
            <a:ext cx="8062912" cy="661080"/>
          </a:xfrm>
        </p:spPr>
        <p:txBody>
          <a:bodyPr>
            <a:noAutofit/>
          </a:bodyPr>
          <a:lstStyle/>
          <a:p>
            <a:r>
              <a:rPr lang="en-US" sz="1600" dirty="0"/>
              <a:t>What are the domains of the sine and cosine functions? That is, what are the smallest and largest numbers that can be inputs of the functions? </a:t>
            </a:r>
          </a:p>
          <a:p>
            <a:endParaRPr lang="en-US" sz="1600" dirty="0"/>
          </a:p>
        </p:txBody>
      </p:sp>
      <p:pic>
        <p:nvPicPr>
          <p:cNvPr id="3" name="Picture 2" descr="Graph of a unit circle."/>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15952" y="2691317"/>
            <a:ext cx="3797466" cy="3680260"/>
          </a:xfrm>
          <a:prstGeom prst="rect">
            <a:avLst/>
          </a:prstGeom>
        </p:spPr>
      </p:pic>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
        <p:nvSpPr>
          <p:cNvPr id="4" name="Rectangle 3">
            <a:extLst>
              <a:ext uri="{FF2B5EF4-FFF2-40B4-BE49-F238E27FC236}">
                <a16:creationId xmlns:a16="http://schemas.microsoft.com/office/drawing/2014/main" id="{96C099DB-EE15-4B7D-BD6E-7226868ACB32}"/>
              </a:ext>
            </a:extLst>
          </p:cNvPr>
          <p:cNvSpPr/>
          <p:nvPr/>
        </p:nvSpPr>
        <p:spPr>
          <a:xfrm>
            <a:off x="485192" y="2136339"/>
            <a:ext cx="4572000" cy="2308324"/>
          </a:xfrm>
          <a:prstGeom prst="rect">
            <a:avLst/>
          </a:prstGeom>
        </p:spPr>
        <p:txBody>
          <a:bodyPr>
            <a:spAutoFit/>
          </a:bodyPr>
          <a:lstStyle/>
          <a:p>
            <a:r>
              <a:rPr lang="en-US" sz="1600" dirty="0"/>
              <a:t>Because angles smaller than 0 and angles larger than 2</a:t>
            </a:r>
            <a:r>
              <a:rPr lang="en-US" sz="1600" i="1" dirty="0"/>
              <a:t>π </a:t>
            </a:r>
            <a:r>
              <a:rPr lang="en-US" sz="1600" dirty="0"/>
              <a:t>can still be graphed on the unit circle and have real values of </a:t>
            </a:r>
            <a:r>
              <a:rPr lang="en-US" sz="1600" i="1" dirty="0"/>
              <a:t>x</a:t>
            </a:r>
            <a:r>
              <a:rPr lang="en-US" sz="1600" dirty="0"/>
              <a:t>, </a:t>
            </a:r>
            <a:r>
              <a:rPr lang="en-US" sz="1600" i="1" dirty="0"/>
              <a:t>y</a:t>
            </a:r>
            <a:r>
              <a:rPr lang="en-US" sz="1600" dirty="0"/>
              <a:t>, and </a:t>
            </a:r>
            <a:r>
              <a:rPr lang="en-US" sz="1600" i="1" dirty="0"/>
              <a:t>r</a:t>
            </a:r>
            <a:r>
              <a:rPr lang="en-US" sz="1600" dirty="0"/>
              <a:t>, there is no lower or upper limit to the angles that can be inputs to the sine and cosine functions. </a:t>
            </a:r>
          </a:p>
          <a:p>
            <a:endParaRPr lang="en-US" sz="1600" dirty="0"/>
          </a:p>
          <a:p>
            <a:r>
              <a:rPr lang="en-US" sz="1600" dirty="0"/>
              <a:t>The input to the sine and cosine functions is the rotation from the positive </a:t>
            </a:r>
            <a:r>
              <a:rPr lang="en-US" sz="1600" i="1" dirty="0"/>
              <a:t>x</a:t>
            </a:r>
            <a:r>
              <a:rPr lang="en-US" sz="1600" dirty="0"/>
              <a:t>-axis, and that may be any real number.</a:t>
            </a:r>
          </a:p>
        </p:txBody>
      </p:sp>
    </p:spTree>
    <p:extLst>
      <p:ext uri="{BB962C8B-B14F-4D97-AF65-F5344CB8AC3E}">
        <p14:creationId xmlns:p14="http://schemas.microsoft.com/office/powerpoint/2010/main" val="1168188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00075"/>
          </a:xfrm>
        </p:spPr>
        <p:txBody>
          <a:bodyPr>
            <a:noAutofit/>
          </a:bodyPr>
          <a:lstStyle/>
          <a:p>
            <a:r>
              <a:rPr lang="en-US" sz="2000" dirty="0"/>
              <a:t>Identifying the Range of </a:t>
            </a:r>
            <a:br>
              <a:rPr lang="en-US" sz="2000" dirty="0"/>
            </a:br>
            <a:r>
              <a:rPr lang="en-US" sz="2000" dirty="0"/>
              <a:t>Sine and Cosine Functions</a:t>
            </a:r>
          </a:p>
        </p:txBody>
      </p:sp>
      <p:sp>
        <p:nvSpPr>
          <p:cNvPr id="7" name="Text Placeholder 6"/>
          <p:cNvSpPr>
            <a:spLocks noGrp="1"/>
          </p:cNvSpPr>
          <p:nvPr>
            <p:ph type="body" sz="quarter" idx="14"/>
          </p:nvPr>
        </p:nvSpPr>
        <p:spPr>
          <a:xfrm>
            <a:off x="457200" y="1251695"/>
            <a:ext cx="8062912" cy="1575481"/>
          </a:xfrm>
        </p:spPr>
        <p:txBody>
          <a:bodyPr>
            <a:noAutofit/>
          </a:bodyPr>
          <a:lstStyle/>
          <a:p>
            <a:r>
              <a:rPr lang="en-US" sz="1600" dirty="0"/>
              <a:t>What are the ranges of the sine and cosine functions? What are the least and greatest possible values for their output? </a:t>
            </a:r>
          </a:p>
          <a:p>
            <a:r>
              <a:rPr lang="en-US" sz="1600" dirty="0"/>
              <a:t>We can see the answers by examining the unit circle, as shown below. The bounds of the </a:t>
            </a:r>
            <a:r>
              <a:rPr lang="en-US" sz="1600" i="1" dirty="0"/>
              <a:t>x</a:t>
            </a:r>
            <a:r>
              <a:rPr lang="en-US" sz="1600" dirty="0"/>
              <a:t>-coordinate are [−1, 1]. The bounds of the </a:t>
            </a:r>
            <a:r>
              <a:rPr lang="en-US" sz="1600" i="1" dirty="0"/>
              <a:t>y</a:t>
            </a:r>
            <a:r>
              <a:rPr lang="en-US" sz="1600" dirty="0"/>
              <a:t>-coordinate are also [−1, 1]. Therefore, the range of both the sine and cosine functions is [−1, 1].</a:t>
            </a:r>
          </a:p>
        </p:txBody>
      </p:sp>
      <p:pic>
        <p:nvPicPr>
          <p:cNvPr id="6" name="Picture 5" descr="&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pic>
        <p:nvPicPr>
          <p:cNvPr id="8" name="Picture 7" descr="graph of a unit circle.">
            <a:extLst>
              <a:ext uri="{FF2B5EF4-FFF2-40B4-BE49-F238E27FC236}">
                <a16:creationId xmlns:a16="http://schemas.microsoft.com/office/drawing/2014/main" id="{4171F618-D071-47B4-A80C-F51AD54ABEC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73216" y="2843727"/>
            <a:ext cx="3640202" cy="3527850"/>
          </a:xfrm>
          <a:prstGeom prst="rect">
            <a:avLst/>
          </a:prstGeom>
        </p:spPr>
      </p:pic>
    </p:spTree>
    <p:extLst>
      <p:ext uri="{BB962C8B-B14F-4D97-AF65-F5344CB8AC3E}">
        <p14:creationId xmlns:p14="http://schemas.microsoft.com/office/powerpoint/2010/main" val="27655559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Finding Reference Angles</a:t>
            </a:r>
          </a:p>
        </p:txBody>
      </p:sp>
      <p:sp>
        <p:nvSpPr>
          <p:cNvPr id="7" name="Text Placeholder 6"/>
          <p:cNvSpPr>
            <a:spLocks noGrp="1"/>
          </p:cNvSpPr>
          <p:nvPr>
            <p:ph type="body" sz="quarter" idx="14"/>
          </p:nvPr>
        </p:nvSpPr>
        <p:spPr>
          <a:xfrm>
            <a:off x="457200" y="1363663"/>
            <a:ext cx="8062912" cy="1164933"/>
          </a:xfrm>
        </p:spPr>
        <p:txBody>
          <a:bodyPr>
            <a:normAutofit/>
          </a:bodyPr>
          <a:lstStyle/>
          <a:p>
            <a:r>
              <a:rPr lang="en-US" sz="1600" dirty="0"/>
              <a:t>We have discussed finding the sine and cosine for angles in the first quadrant, but what if our angle is in another quadrant? As shown in the figure below, angle </a:t>
            </a:r>
            <a:r>
              <a:rPr lang="en-US" sz="1600" i="1" dirty="0"/>
              <a:t>α </a:t>
            </a:r>
            <a:r>
              <a:rPr lang="en-US" sz="1600" dirty="0"/>
              <a:t>has the same sine value as angle </a:t>
            </a:r>
            <a:r>
              <a:rPr lang="en-US" sz="1600" i="1" dirty="0"/>
              <a:t>t, </a:t>
            </a:r>
            <a:r>
              <a:rPr lang="en-US" sz="1600" dirty="0"/>
              <a:t>because of the unit circle; while the cosine values are opposites. Angle </a:t>
            </a:r>
            <a:r>
              <a:rPr lang="en-US" sz="1600" i="1" dirty="0"/>
              <a:t>β </a:t>
            </a:r>
            <a:r>
              <a:rPr lang="en-US" sz="1600" dirty="0"/>
              <a:t>has the same cosine value as angle </a:t>
            </a:r>
            <a:r>
              <a:rPr lang="en-US" sz="1600" i="1" dirty="0"/>
              <a:t>t</a:t>
            </a:r>
            <a:r>
              <a:rPr lang="en-US" sz="1600" dirty="0"/>
              <a:t>; the sine values are opposites.</a:t>
            </a:r>
            <a:endParaRPr lang="en-US" sz="1200" dirty="0"/>
          </a:p>
        </p:txBody>
      </p:sp>
      <p:pic>
        <p:nvPicPr>
          <p:cNvPr id="8" name="Picture 7" descr="&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3" descr="&#10;sin&#10;(&#10;t&#10;)&#10;=&#10;sin&#10;(&#10;α&#10;)&#10;and&#10;cos&#10;(&#10;t&#10;)&#10;=&#10;−&#10;cos&#10;(&#10;α&#10;)&#10;sin&#10;(&#10;t&#10;)&#10;=&#10;−&#10;sin&#10;(&#10;β&#10;)&#10;and&#10;cos&#10;(&#10;t&#10;)&#10;=&#10;cos&#10;(&#10;β&#10;)&#10; &#10;Graph of two side by side circles. First graph has circle with angle t and angle alpha with radius r.  Angle t has its terminal side in Quadrant I whereas angle alpha has its terminal side in Quadrant II. Second graph has circle with angle t and angle beta inscribed with radius r.  Angle t has its terminal side in Quadrant I whereas angle beta has its terminal side in Quadrant IV. "/>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74256" y="3615027"/>
            <a:ext cx="5595487" cy="2885837"/>
          </a:xfrm>
          <a:prstGeom prst="rect">
            <a:avLst/>
          </a:prstGeom>
        </p:spPr>
      </p:pic>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
        <p:nvSpPr>
          <p:cNvPr id="10" name="Rectangle 9">
            <a:extLst>
              <a:ext uri="{FF2B5EF4-FFF2-40B4-BE49-F238E27FC236}">
                <a16:creationId xmlns:a16="http://schemas.microsoft.com/office/drawing/2014/main" id="{7C6DD604-D8CD-C849-A4A8-D8396D56274F}"/>
              </a:ext>
            </a:extLst>
          </p:cNvPr>
          <p:cNvSpPr/>
          <p:nvPr/>
        </p:nvSpPr>
        <p:spPr>
          <a:xfrm>
            <a:off x="2202656" y="2830708"/>
            <a:ext cx="4572000" cy="646331"/>
          </a:xfrm>
          <a:prstGeom prst="rect">
            <a:avLst/>
          </a:prstGeom>
        </p:spPr>
        <p:txBody>
          <a:bodyPr>
            <a:spAutoFit/>
          </a:bodyPr>
          <a:lstStyle/>
          <a:p>
            <a:r>
              <a:rPr lang="en-US" dirty="0">
                <a:latin typeface="STIXGeneral-Regular" pitchFamily="2" charset="2"/>
              </a:rPr>
              <a:t>sin(</a:t>
            </a:r>
            <a:r>
              <a:rPr lang="en-US" dirty="0">
                <a:latin typeface="STIXGeneral-Italic" pitchFamily="2" charset="2"/>
              </a:rPr>
              <a:t>t</a:t>
            </a:r>
            <a:r>
              <a:rPr lang="en-US" dirty="0">
                <a:latin typeface="STIXGeneral-Regular" pitchFamily="2" charset="2"/>
              </a:rPr>
              <a:t>) = sin(</a:t>
            </a:r>
            <a:r>
              <a:rPr lang="el-GR" dirty="0">
                <a:latin typeface="STIXGeneral-Italic" pitchFamily="2" charset="2"/>
              </a:rPr>
              <a:t>α</a:t>
            </a:r>
            <a:r>
              <a:rPr lang="el-GR" dirty="0">
                <a:latin typeface="STIXGeneral-Regular" pitchFamily="2" charset="2"/>
              </a:rPr>
              <a:t>)</a:t>
            </a:r>
            <a:r>
              <a:rPr lang="en-US" dirty="0">
                <a:latin typeface="STIXGeneral-Regular" pitchFamily="2" charset="2"/>
              </a:rPr>
              <a:t> 	and cos(</a:t>
            </a:r>
            <a:r>
              <a:rPr lang="en-US" dirty="0">
                <a:latin typeface="STIXGeneral-Italic" pitchFamily="2" charset="2"/>
              </a:rPr>
              <a:t>t</a:t>
            </a:r>
            <a:r>
              <a:rPr lang="en-US" dirty="0">
                <a:latin typeface="STIXGeneral-Regular" pitchFamily="2" charset="2"/>
              </a:rPr>
              <a:t>) = − cos(</a:t>
            </a:r>
            <a:r>
              <a:rPr lang="el-GR" dirty="0">
                <a:latin typeface="STIXGeneral-Italic" pitchFamily="2" charset="2"/>
              </a:rPr>
              <a:t>α</a:t>
            </a:r>
            <a:r>
              <a:rPr lang="el-GR" dirty="0">
                <a:latin typeface="STIXGeneral-Regular" pitchFamily="2" charset="2"/>
              </a:rPr>
              <a:t>) </a:t>
            </a:r>
            <a:endParaRPr lang="en-US" dirty="0">
              <a:latin typeface="STIXGeneral-Regular" pitchFamily="2" charset="2"/>
            </a:endParaRPr>
          </a:p>
          <a:p>
            <a:r>
              <a:rPr lang="en-US" dirty="0">
                <a:latin typeface="STIXGeneral-Regular" pitchFamily="2" charset="2"/>
              </a:rPr>
              <a:t>sin(</a:t>
            </a:r>
            <a:r>
              <a:rPr lang="en-US" dirty="0">
                <a:latin typeface="STIXGeneral-Italic" pitchFamily="2" charset="2"/>
              </a:rPr>
              <a:t>t</a:t>
            </a:r>
            <a:r>
              <a:rPr lang="en-US" dirty="0">
                <a:latin typeface="STIXGeneral-Regular" pitchFamily="2" charset="2"/>
              </a:rPr>
              <a:t>) = − sin(</a:t>
            </a:r>
            <a:r>
              <a:rPr lang="el-GR" dirty="0">
                <a:latin typeface="STIXGeneral-Italic" pitchFamily="2" charset="2"/>
              </a:rPr>
              <a:t>β</a:t>
            </a:r>
            <a:r>
              <a:rPr lang="el-GR" dirty="0">
                <a:latin typeface="STIXGeneral-Regular" pitchFamily="2" charset="2"/>
              </a:rPr>
              <a:t>)</a:t>
            </a:r>
            <a:r>
              <a:rPr lang="en-US" dirty="0">
                <a:latin typeface="STIXGeneral-Regular" pitchFamily="2" charset="2"/>
              </a:rPr>
              <a:t> 	and </a:t>
            </a:r>
            <a:r>
              <a:rPr lang="en-US" dirty="0">
                <a:solidFill>
                  <a:srgbClr val="333333"/>
                </a:solidFill>
                <a:latin typeface="STIXGeneral-Regular" pitchFamily="2" charset="2"/>
              </a:rPr>
              <a:t>cos(</a:t>
            </a:r>
            <a:r>
              <a:rPr lang="en-US" dirty="0">
                <a:solidFill>
                  <a:srgbClr val="333333"/>
                </a:solidFill>
                <a:latin typeface="STIXGeneral-Italic" pitchFamily="2" charset="2"/>
              </a:rPr>
              <a:t>t</a:t>
            </a:r>
            <a:r>
              <a:rPr lang="en-US" dirty="0">
                <a:solidFill>
                  <a:srgbClr val="333333"/>
                </a:solidFill>
                <a:latin typeface="STIXGeneral-Regular" pitchFamily="2" charset="2"/>
              </a:rPr>
              <a:t>) = cos(</a:t>
            </a:r>
            <a:r>
              <a:rPr lang="el-GR" dirty="0">
                <a:latin typeface="STIXGeneral-Italic" pitchFamily="2" charset="2"/>
              </a:rPr>
              <a:t>β</a:t>
            </a:r>
            <a:r>
              <a:rPr lang="el-GR" dirty="0">
                <a:latin typeface="STIXGeneral-Regular" pitchFamily="2" charset="2"/>
              </a:rPr>
              <a:t>)</a:t>
            </a:r>
            <a:r>
              <a:rPr lang="en-US" dirty="0">
                <a:latin typeface="STIXGeneral-Regular" pitchFamily="2" charset="2"/>
              </a:rPr>
              <a:t> </a:t>
            </a:r>
            <a:endParaRPr lang="en-US" dirty="0"/>
          </a:p>
        </p:txBody>
      </p:sp>
    </p:spTree>
    <p:extLst>
      <p:ext uri="{BB962C8B-B14F-4D97-AF65-F5344CB8AC3E}">
        <p14:creationId xmlns:p14="http://schemas.microsoft.com/office/powerpoint/2010/main" val="6995400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Autofit/>
          </a:bodyPr>
          <a:lstStyle/>
          <a:p>
            <a:r>
              <a:rPr lang="en-US" dirty="0"/>
              <a:t>Finding Reference Angles (2)</a:t>
            </a:r>
          </a:p>
        </p:txBody>
      </p:sp>
      <p:sp>
        <p:nvSpPr>
          <p:cNvPr id="7" name="Text Placeholder 6"/>
          <p:cNvSpPr>
            <a:spLocks noGrp="1"/>
          </p:cNvSpPr>
          <p:nvPr>
            <p:ph type="body" sz="quarter" idx="14"/>
          </p:nvPr>
        </p:nvSpPr>
        <p:spPr>
          <a:xfrm>
            <a:off x="484992" y="1291167"/>
            <a:ext cx="8062912" cy="1759943"/>
          </a:xfrm>
        </p:spPr>
        <p:txBody>
          <a:bodyPr>
            <a:noAutofit/>
          </a:bodyPr>
          <a:lstStyle/>
          <a:p>
            <a:r>
              <a:rPr lang="en-US" sz="1600" dirty="0"/>
              <a:t>An angle’s reference angle is the measure of the smallest, positive, acute angle </a:t>
            </a:r>
            <a:r>
              <a:rPr lang="en-US" sz="1600" i="1" dirty="0"/>
              <a:t>t’ </a:t>
            </a:r>
            <a:r>
              <a:rPr lang="en-US" sz="1600" dirty="0"/>
              <a:t>formed by the terminal side of the angle </a:t>
            </a:r>
            <a:r>
              <a:rPr lang="en-US" sz="1600" i="1" dirty="0"/>
              <a:t>t </a:t>
            </a:r>
            <a:r>
              <a:rPr lang="en-US" sz="1600" dirty="0"/>
              <a:t>and the horizontal axis. </a:t>
            </a:r>
          </a:p>
          <a:p>
            <a:endParaRPr lang="en-US" sz="1600" dirty="0"/>
          </a:p>
          <a:p>
            <a:r>
              <a:rPr lang="en-US" sz="1600" dirty="0"/>
              <a:t>Thus positive reference angles have terminal sides that lie in the first quadrant and can be used as models for angles in other quadrants.</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8" name="Picture 7" descr="&#10;Four side-by-side graphs. First graph shows an angle of t in quadrant 1 in its normal position. Second graph shows an angle of t in quadrant 2 due to a rotation of pi minus t. Third graph shows an angle of t in quadrant 3 due to a rotation of t minus pi. Fourth graph shows an angle of t in quadrant 4 due to a rotation of two pi minus t. "/>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4734" y="3368352"/>
            <a:ext cx="8363087" cy="2645756"/>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40105296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Finding Reference Angles (3)</a:t>
            </a:r>
          </a:p>
        </p:txBody>
      </p:sp>
      <p:pic>
        <p:nvPicPr>
          <p:cNvPr id="4" name="Picture 3" descr="&#10;Four side-by-side graphs. First graph shows an angle of t in quadrant 1 in its normal position. Second graph shows an angle of t in quadrant 2 due to a rotation of pi minus t. Third graph shows an angle of t in quadrant 3 due to a rotation of t minus pi. Fourth graph shows an angle of t in quadrant 4 due to a rotation of two pi minus t. "/>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54050" y="1194319"/>
            <a:ext cx="4859592" cy="5289114"/>
          </a:xfrm>
          <a:prstGeom prst="rect">
            <a:avLst/>
          </a:prstGeom>
        </p:spPr>
      </p:pic>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7" name="Text Placeholder 6"/>
          <p:cNvSpPr>
            <a:spLocks noGrp="1"/>
          </p:cNvSpPr>
          <p:nvPr>
            <p:ph type="body" sz="quarter" idx="14"/>
          </p:nvPr>
        </p:nvSpPr>
        <p:spPr>
          <a:xfrm>
            <a:off x="457200" y="1363664"/>
            <a:ext cx="3496850" cy="2004687"/>
          </a:xfrm>
        </p:spPr>
        <p:txBody>
          <a:bodyPr>
            <a:noAutofit/>
          </a:bodyPr>
          <a:lstStyle/>
          <a:p>
            <a:r>
              <a:rPr lang="en-US" sz="1600" dirty="0"/>
              <a:t>A reference angle is always an angle between 0 and 90°, or 0 and </a:t>
            </a:r>
            <a:r>
              <a:rPr lang="en-US" sz="1600" i="1" dirty="0"/>
              <a:t>π/</a:t>
            </a:r>
            <a:r>
              <a:rPr lang="en-US" sz="1600" dirty="0"/>
              <a:t>2 radians. </a:t>
            </a:r>
          </a:p>
          <a:p>
            <a:r>
              <a:rPr lang="en-US" sz="1600" dirty="0"/>
              <a:t>As we can see from the image, for any angle in quadrants II, III, or IV, there is a reference angle in quadrant I.</a:t>
            </a:r>
          </a:p>
        </p:txBody>
      </p:sp>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29008718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Finding Reference Angles example</a:t>
            </a:r>
          </a:p>
        </p:txBody>
      </p:sp>
      <p:pic>
        <p:nvPicPr>
          <p:cNvPr id="6" name="Picture 5" descr="&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
        <p:nvSpPr>
          <p:cNvPr id="8" name="Text Placeholder 6">
            <a:extLst>
              <a:ext uri="{FF2B5EF4-FFF2-40B4-BE49-F238E27FC236}">
                <a16:creationId xmlns:a16="http://schemas.microsoft.com/office/drawing/2014/main" id="{BDF27969-6C49-4A5A-9BB2-21ABF9E2A576}"/>
              </a:ext>
            </a:extLst>
          </p:cNvPr>
          <p:cNvSpPr txBox="1">
            <a:spLocks/>
          </p:cNvSpPr>
          <p:nvPr/>
        </p:nvSpPr>
        <p:spPr>
          <a:xfrm>
            <a:off x="457199" y="3038123"/>
            <a:ext cx="8062912" cy="773048"/>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solidFill>
                  <a:srgbClr val="0070C0"/>
                </a:solidFill>
              </a:rPr>
              <a:t>Example </a:t>
            </a:r>
            <a:r>
              <a:rPr lang="en-US" sz="1600" b="1" dirty="0">
                <a:solidFill>
                  <a:schemeClr val="tx1"/>
                </a:solidFill>
              </a:rPr>
              <a:t>Finding a Reference Angle</a:t>
            </a:r>
          </a:p>
          <a:p>
            <a:r>
              <a:rPr lang="en-US" sz="1600" dirty="0"/>
              <a:t>Find the reference angle of 120°.</a:t>
            </a:r>
          </a:p>
        </p:txBody>
      </p:sp>
      <p:sp>
        <p:nvSpPr>
          <p:cNvPr id="4" name="Rectangle 3">
            <a:extLst>
              <a:ext uri="{FF2B5EF4-FFF2-40B4-BE49-F238E27FC236}">
                <a16:creationId xmlns:a16="http://schemas.microsoft.com/office/drawing/2014/main" id="{87CBFBF2-A30D-BF4A-938F-BDF42D8E8369}"/>
              </a:ext>
            </a:extLst>
          </p:cNvPr>
          <p:cNvSpPr/>
          <p:nvPr/>
        </p:nvSpPr>
        <p:spPr>
          <a:xfrm>
            <a:off x="457199" y="1061551"/>
            <a:ext cx="8379322" cy="1815882"/>
          </a:xfrm>
          <a:prstGeom prst="rect">
            <a:avLst/>
          </a:prstGeom>
        </p:spPr>
        <p:txBody>
          <a:bodyPr wrap="square">
            <a:spAutoFit/>
          </a:bodyPr>
          <a:lstStyle/>
          <a:p>
            <a:r>
              <a:rPr lang="en-US" sz="1600" b="1" dirty="0">
                <a:solidFill>
                  <a:srgbClr val="555555"/>
                </a:solidFill>
                <a:latin typeface="Helvetica Neue" panose="02000503000000020004" pitchFamily="2" charset="0"/>
              </a:rPr>
              <a:t>How To:</a:t>
            </a:r>
          </a:p>
          <a:p>
            <a:r>
              <a:rPr lang="en-US" sz="1600" b="1" dirty="0">
                <a:solidFill>
                  <a:srgbClr val="555555"/>
                </a:solidFill>
                <a:latin typeface="Helvetica Neue" panose="02000503000000020004" pitchFamily="2" charset="0"/>
              </a:rPr>
              <a:t>Given an angle between</a:t>
            </a:r>
            <a:r>
              <a:rPr lang="en-US" sz="1600" b="1" dirty="0">
                <a:solidFill>
                  <a:srgbClr val="555555"/>
                </a:solidFill>
                <a:latin typeface="STIXGeneral-Regular" pitchFamily="2" charset="2"/>
              </a:rPr>
              <a:t> </a:t>
            </a:r>
            <a:r>
              <a:rPr lang="en-US" sz="1600" dirty="0">
                <a:solidFill>
                  <a:srgbClr val="555555"/>
                </a:solidFill>
                <a:latin typeface="Helvetica Neue" panose="02000503000000020004" pitchFamily="2" charset="0"/>
              </a:rPr>
              <a:t> 0  </a:t>
            </a:r>
            <a:r>
              <a:rPr lang="en-US" sz="1600" b="1" dirty="0">
                <a:solidFill>
                  <a:srgbClr val="555555"/>
                </a:solidFill>
                <a:latin typeface="Helvetica Neue" panose="02000503000000020004" pitchFamily="2" charset="0"/>
              </a:rPr>
              <a:t>and </a:t>
            </a:r>
            <a:r>
              <a:rPr lang="el-GR" sz="1600" dirty="0">
                <a:solidFill>
                  <a:srgbClr val="555555"/>
                </a:solidFill>
                <a:latin typeface="Helvetica Neue" panose="02000503000000020004" pitchFamily="2" charset="0"/>
              </a:rPr>
              <a:t> 2π,</a:t>
            </a:r>
            <a:r>
              <a:rPr lang="en-US" sz="1600" dirty="0">
                <a:solidFill>
                  <a:srgbClr val="555555"/>
                </a:solidFill>
                <a:latin typeface="Helvetica Neue" panose="02000503000000020004" pitchFamily="2" charset="0"/>
              </a:rPr>
              <a:t> </a:t>
            </a:r>
            <a:r>
              <a:rPr lang="en-US" sz="1600" b="1" dirty="0">
                <a:solidFill>
                  <a:srgbClr val="555555"/>
                </a:solidFill>
                <a:latin typeface="Helvetica Neue" panose="02000503000000020004" pitchFamily="2" charset="0"/>
              </a:rPr>
              <a:t>find its reference angle.</a:t>
            </a:r>
            <a:endParaRPr lang="en-US" sz="1600" dirty="0">
              <a:solidFill>
                <a:srgbClr val="555555"/>
              </a:solidFill>
              <a:latin typeface="Helvetica Neue" panose="02000503000000020004" pitchFamily="2" charset="0"/>
            </a:endParaRPr>
          </a:p>
          <a:p>
            <a:pPr marL="342900" indent="-342900">
              <a:buFont typeface="+mj-lt"/>
              <a:buAutoNum type="arabicPeriod"/>
            </a:pPr>
            <a:r>
              <a:rPr lang="en-US" sz="1600" dirty="0">
                <a:solidFill>
                  <a:srgbClr val="333333"/>
                </a:solidFill>
                <a:latin typeface="Helvetica Neue" panose="02000503000000020004" pitchFamily="2" charset="0"/>
              </a:rPr>
              <a:t>An angle in the first quadrant is its own reference angle.</a:t>
            </a:r>
          </a:p>
          <a:p>
            <a:pPr marL="342900" indent="-342900">
              <a:buFont typeface="+mj-lt"/>
              <a:buAutoNum type="arabicPeriod"/>
            </a:pPr>
            <a:r>
              <a:rPr lang="en-US" sz="1600" dirty="0">
                <a:solidFill>
                  <a:srgbClr val="333333"/>
                </a:solidFill>
                <a:latin typeface="Helvetica Neue" panose="02000503000000020004" pitchFamily="2" charset="0"/>
              </a:rPr>
              <a:t>For an angle in the second or third quadrant, the reference angle is</a:t>
            </a:r>
            <a:r>
              <a:rPr lang="en-US" sz="1600" dirty="0">
                <a:solidFill>
                  <a:srgbClr val="333333"/>
                </a:solidFill>
                <a:latin typeface="STIXVariants" pitchFamily="2" charset="2"/>
              </a:rPr>
              <a:t>|</a:t>
            </a:r>
            <a:r>
              <a:rPr lang="el-GR" sz="1600" dirty="0">
                <a:solidFill>
                  <a:srgbClr val="333333"/>
                </a:solidFill>
                <a:latin typeface="STIXGeneral-Italic" pitchFamily="2" charset="2"/>
              </a:rPr>
              <a:t>π</a:t>
            </a:r>
            <a:r>
              <a:rPr lang="el-GR" sz="1600" dirty="0">
                <a:solidFill>
                  <a:srgbClr val="333333"/>
                </a:solidFill>
                <a:latin typeface="STIXGeneral-Regular" pitchFamily="2" charset="2"/>
              </a:rPr>
              <a:t>−</a:t>
            </a:r>
            <a:r>
              <a:rPr lang="en-US" sz="1600" dirty="0">
                <a:solidFill>
                  <a:srgbClr val="333333"/>
                </a:solidFill>
                <a:latin typeface="STIXGeneral-Italic" pitchFamily="2" charset="2"/>
              </a:rPr>
              <a:t>t</a:t>
            </a:r>
            <a:r>
              <a:rPr lang="en-US" sz="1600" dirty="0">
                <a:solidFill>
                  <a:srgbClr val="333333"/>
                </a:solidFill>
                <a:latin typeface="STIXVariants" pitchFamily="2" charset="2"/>
              </a:rPr>
              <a:t>|</a:t>
            </a:r>
            <a:r>
              <a:rPr lang="en-US" sz="1600" dirty="0">
                <a:solidFill>
                  <a:srgbClr val="333333"/>
                </a:solidFill>
                <a:latin typeface="Helvetica Neue" panose="02000503000000020004" pitchFamily="2" charset="0"/>
              </a:rPr>
              <a:t> or </a:t>
            </a:r>
            <a:r>
              <a:rPr lang="en-US" sz="1600" dirty="0">
                <a:solidFill>
                  <a:srgbClr val="333333"/>
                </a:solidFill>
                <a:latin typeface="STIXVariants" pitchFamily="2" charset="2"/>
              </a:rPr>
              <a:t>|</a:t>
            </a:r>
            <a:r>
              <a:rPr lang="en-US" sz="1600" dirty="0">
                <a:solidFill>
                  <a:srgbClr val="333333"/>
                </a:solidFill>
                <a:latin typeface="STIXGeneral-Regular" pitchFamily="2" charset="2"/>
              </a:rPr>
              <a:t>180°−</a:t>
            </a:r>
            <a:r>
              <a:rPr lang="en-US" sz="1600" dirty="0">
                <a:solidFill>
                  <a:srgbClr val="333333"/>
                </a:solidFill>
                <a:latin typeface="STIXGeneral-Italic" pitchFamily="2" charset="2"/>
              </a:rPr>
              <a:t>t</a:t>
            </a:r>
            <a:r>
              <a:rPr lang="en-US" sz="1600" dirty="0">
                <a:solidFill>
                  <a:srgbClr val="333333"/>
                </a:solidFill>
                <a:latin typeface="STIXVariants" pitchFamily="2" charset="2"/>
              </a:rPr>
              <a:t>|</a:t>
            </a:r>
            <a:r>
              <a:rPr lang="en-US" sz="1600" dirty="0">
                <a:solidFill>
                  <a:srgbClr val="333333"/>
                </a:solidFill>
                <a:latin typeface="STIXGeneral-Regular" pitchFamily="2" charset="2"/>
              </a:rPr>
              <a:t>.</a:t>
            </a:r>
            <a:r>
              <a:rPr lang="en-US" sz="1600" dirty="0">
                <a:solidFill>
                  <a:srgbClr val="333333"/>
                </a:solidFill>
                <a:latin typeface="Helvetica Neue" panose="02000503000000020004" pitchFamily="2" charset="0"/>
              </a:rPr>
              <a:t> </a:t>
            </a:r>
          </a:p>
          <a:p>
            <a:pPr marL="342900" indent="-342900">
              <a:buFont typeface="+mj-lt"/>
              <a:buAutoNum type="arabicPeriod"/>
            </a:pPr>
            <a:r>
              <a:rPr lang="en-US" sz="1600" dirty="0">
                <a:solidFill>
                  <a:srgbClr val="333333"/>
                </a:solidFill>
                <a:latin typeface="Helvetica Neue" panose="02000503000000020004" pitchFamily="2" charset="0"/>
              </a:rPr>
              <a:t>For an angle in the fourth quadrant, the reference angle is </a:t>
            </a:r>
            <a:r>
              <a:rPr lang="en-US" sz="1600" dirty="0">
                <a:solidFill>
                  <a:srgbClr val="333333"/>
                </a:solidFill>
                <a:latin typeface="STIXGeneral-Regular" pitchFamily="2" charset="2"/>
              </a:rPr>
              <a:t>2</a:t>
            </a:r>
            <a:r>
              <a:rPr lang="el-GR" sz="1600" dirty="0">
                <a:solidFill>
                  <a:srgbClr val="333333"/>
                </a:solidFill>
                <a:latin typeface="STIXGeneral-Italic" pitchFamily="2" charset="2"/>
              </a:rPr>
              <a:t>π</a:t>
            </a:r>
            <a:r>
              <a:rPr lang="el-GR" sz="1600" dirty="0">
                <a:solidFill>
                  <a:srgbClr val="333333"/>
                </a:solidFill>
                <a:latin typeface="STIXGeneral-Regular" pitchFamily="2" charset="2"/>
              </a:rPr>
              <a:t>−</a:t>
            </a:r>
            <a:r>
              <a:rPr lang="en-US" sz="1600" dirty="0">
                <a:solidFill>
                  <a:srgbClr val="333333"/>
                </a:solidFill>
                <a:latin typeface="STIXGeneral-Italic" pitchFamily="2" charset="2"/>
              </a:rPr>
              <a:t>t </a:t>
            </a:r>
            <a:r>
              <a:rPr lang="en-US" sz="1600" dirty="0">
                <a:solidFill>
                  <a:srgbClr val="333333"/>
                </a:solidFill>
                <a:latin typeface="Helvetica Neue" panose="02000503000000020004" pitchFamily="2" charset="0"/>
              </a:rPr>
              <a:t>  or </a:t>
            </a:r>
            <a:r>
              <a:rPr lang="en-US" sz="1600" dirty="0">
                <a:solidFill>
                  <a:srgbClr val="333333"/>
                </a:solidFill>
                <a:latin typeface="STIXGeneral-Regular" pitchFamily="2" charset="2"/>
              </a:rPr>
              <a:t>360°−</a:t>
            </a:r>
            <a:r>
              <a:rPr lang="en-US" sz="1600" dirty="0">
                <a:solidFill>
                  <a:srgbClr val="333333"/>
                </a:solidFill>
                <a:latin typeface="STIXGeneral-Italic" pitchFamily="2" charset="2"/>
              </a:rPr>
              <a:t>t</a:t>
            </a:r>
            <a:r>
              <a:rPr lang="en-US" sz="1600" dirty="0">
                <a:solidFill>
                  <a:srgbClr val="333333"/>
                </a:solidFill>
                <a:latin typeface="STIXGeneral-Regular" pitchFamily="2" charset="2"/>
              </a:rPr>
              <a:t>.</a:t>
            </a:r>
            <a:r>
              <a:rPr lang="en-US" sz="1600" dirty="0">
                <a:solidFill>
                  <a:srgbClr val="333333"/>
                </a:solidFill>
                <a:latin typeface="Helvetica Neue" panose="02000503000000020004" pitchFamily="2" charset="0"/>
              </a:rPr>
              <a:t> </a:t>
            </a:r>
          </a:p>
          <a:p>
            <a:pPr marL="342900" indent="-342900">
              <a:buFont typeface="+mj-lt"/>
              <a:buAutoNum type="arabicPeriod"/>
            </a:pPr>
            <a:r>
              <a:rPr lang="en-US" sz="1600" dirty="0">
                <a:solidFill>
                  <a:srgbClr val="333333"/>
                </a:solidFill>
                <a:latin typeface="Helvetica Neue" panose="02000503000000020004" pitchFamily="2" charset="0"/>
              </a:rPr>
              <a:t>If an angle is less than</a:t>
            </a:r>
            <a:r>
              <a:rPr lang="en-US" sz="1600" dirty="0">
                <a:solidFill>
                  <a:srgbClr val="333333"/>
                </a:solidFill>
                <a:latin typeface="STIXGeneral-Regular" pitchFamily="2" charset="2"/>
              </a:rPr>
              <a:t> </a:t>
            </a:r>
            <a:r>
              <a:rPr lang="en-US" sz="1600" dirty="0">
                <a:solidFill>
                  <a:srgbClr val="333333"/>
                </a:solidFill>
                <a:latin typeface="Helvetica Neue" panose="02000503000000020004" pitchFamily="2" charset="0"/>
              </a:rPr>
              <a:t> 0  or greater than </a:t>
            </a:r>
            <a:r>
              <a:rPr lang="en-US" sz="1600" dirty="0">
                <a:solidFill>
                  <a:srgbClr val="333333"/>
                </a:solidFill>
                <a:latin typeface="STIXGeneral-Regular" pitchFamily="2" charset="2"/>
              </a:rPr>
              <a:t>2</a:t>
            </a:r>
            <a:r>
              <a:rPr lang="el-GR" sz="1600" dirty="0">
                <a:solidFill>
                  <a:srgbClr val="333333"/>
                </a:solidFill>
                <a:latin typeface="STIXGeneral-Italic" pitchFamily="2" charset="2"/>
              </a:rPr>
              <a:t>π</a:t>
            </a:r>
            <a:r>
              <a:rPr lang="el-GR" sz="1600" dirty="0">
                <a:solidFill>
                  <a:srgbClr val="333333"/>
                </a:solidFill>
                <a:latin typeface="STIXGeneral-Regular" pitchFamily="2" charset="2"/>
              </a:rPr>
              <a:t>,</a:t>
            </a:r>
            <a:r>
              <a:rPr lang="el-GR" sz="1600" dirty="0">
                <a:solidFill>
                  <a:srgbClr val="333333"/>
                </a:solidFill>
                <a:latin typeface="Helvetica Neue" panose="02000503000000020004" pitchFamily="2" charset="0"/>
              </a:rPr>
              <a:t> </a:t>
            </a:r>
            <a:r>
              <a:rPr lang="en-US" sz="1600" dirty="0">
                <a:solidFill>
                  <a:srgbClr val="333333"/>
                </a:solidFill>
                <a:latin typeface="Helvetica Neue" panose="02000503000000020004" pitchFamily="2" charset="0"/>
              </a:rPr>
              <a:t> add or subtract </a:t>
            </a:r>
            <a:r>
              <a:rPr lang="en-US" sz="1600" dirty="0">
                <a:solidFill>
                  <a:srgbClr val="333333"/>
                </a:solidFill>
                <a:latin typeface="STIXGeneral-Regular" pitchFamily="2" charset="2"/>
              </a:rPr>
              <a:t>2</a:t>
            </a:r>
            <a:r>
              <a:rPr lang="el-GR" sz="1600" dirty="0">
                <a:solidFill>
                  <a:srgbClr val="333333"/>
                </a:solidFill>
                <a:latin typeface="STIXGeneral-Italic" pitchFamily="2" charset="2"/>
              </a:rPr>
              <a:t>π</a:t>
            </a:r>
            <a:r>
              <a:rPr lang="el-GR" sz="1600" dirty="0">
                <a:solidFill>
                  <a:srgbClr val="333333"/>
                </a:solidFill>
                <a:latin typeface="Helvetica Neue" panose="02000503000000020004" pitchFamily="2" charset="0"/>
              </a:rPr>
              <a:t> </a:t>
            </a:r>
            <a:r>
              <a:rPr lang="en-US" sz="1600" dirty="0">
                <a:solidFill>
                  <a:srgbClr val="333333"/>
                </a:solidFill>
                <a:latin typeface="Helvetica Neue" panose="02000503000000020004" pitchFamily="2" charset="0"/>
              </a:rPr>
              <a:t> </a:t>
            </a:r>
            <a:r>
              <a:rPr lang="el-GR" sz="1600" dirty="0">
                <a:solidFill>
                  <a:srgbClr val="333333"/>
                </a:solidFill>
                <a:latin typeface="Helvetica Neue" panose="02000503000000020004" pitchFamily="2" charset="0"/>
              </a:rPr>
              <a:t> </a:t>
            </a:r>
            <a:r>
              <a:rPr lang="en-US" sz="1600" dirty="0">
                <a:solidFill>
                  <a:srgbClr val="333333"/>
                </a:solidFill>
                <a:latin typeface="Helvetica Neue" panose="02000503000000020004" pitchFamily="2" charset="0"/>
              </a:rPr>
              <a:t>as many times as needed to find an equivalent angle between</a:t>
            </a:r>
            <a:r>
              <a:rPr lang="en-US" sz="1600" dirty="0">
                <a:solidFill>
                  <a:srgbClr val="333333"/>
                </a:solidFill>
                <a:latin typeface="STIXGeneral-Regular" pitchFamily="2" charset="2"/>
              </a:rPr>
              <a:t> </a:t>
            </a:r>
            <a:r>
              <a:rPr lang="en-US" sz="1600" dirty="0">
                <a:solidFill>
                  <a:srgbClr val="333333"/>
                </a:solidFill>
                <a:latin typeface="Helvetica Neue" panose="02000503000000020004" pitchFamily="2" charset="0"/>
              </a:rPr>
              <a:t> 0  and </a:t>
            </a:r>
            <a:r>
              <a:rPr lang="en-US" sz="1600" dirty="0">
                <a:solidFill>
                  <a:srgbClr val="333333"/>
                </a:solidFill>
                <a:latin typeface="STIXGeneral-Regular" pitchFamily="2" charset="2"/>
              </a:rPr>
              <a:t>2</a:t>
            </a:r>
            <a:r>
              <a:rPr lang="el-GR" sz="1600" dirty="0">
                <a:solidFill>
                  <a:srgbClr val="333333"/>
                </a:solidFill>
                <a:latin typeface="STIXGeneral-Italic" pitchFamily="2" charset="2"/>
              </a:rPr>
              <a:t>π</a:t>
            </a:r>
            <a:r>
              <a:rPr lang="el-GR" sz="1600" dirty="0">
                <a:solidFill>
                  <a:srgbClr val="333333"/>
                </a:solidFill>
                <a:latin typeface="STIXGeneral-Regular" pitchFamily="2" charset="2"/>
              </a:rPr>
              <a:t>.</a:t>
            </a:r>
            <a:endParaRPr lang="el-GR" sz="1600" dirty="0">
              <a:solidFill>
                <a:srgbClr val="333333"/>
              </a:solidFill>
              <a:latin typeface="Helvetica Neue" panose="02000503000000020004" pitchFamily="2" charset="0"/>
            </a:endParaRPr>
          </a:p>
        </p:txBody>
      </p:sp>
    </p:spTree>
    <p:extLst>
      <p:ext uri="{BB962C8B-B14F-4D97-AF65-F5344CB8AC3E}">
        <p14:creationId xmlns:p14="http://schemas.microsoft.com/office/powerpoint/2010/main" val="8319062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Finding Reference Angles try it</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8" name="Text Placeholder 6"/>
          <p:cNvSpPr txBox="1">
            <a:spLocks/>
          </p:cNvSpPr>
          <p:nvPr/>
        </p:nvSpPr>
        <p:spPr>
          <a:xfrm>
            <a:off x="457200" y="1400986"/>
            <a:ext cx="8062912" cy="773048"/>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solidFill>
                  <a:srgbClr val="0070C0"/>
                </a:solidFill>
              </a:rPr>
              <a:t>Example </a:t>
            </a:r>
            <a:r>
              <a:rPr lang="en-US" sz="1600" b="1" dirty="0">
                <a:solidFill>
                  <a:schemeClr val="tx1"/>
                </a:solidFill>
              </a:rPr>
              <a:t>Finding a Reference Angle</a:t>
            </a:r>
          </a:p>
          <a:p>
            <a:r>
              <a:rPr lang="en-US" sz="1600" dirty="0"/>
              <a:t>Find the reference angle of 225° as shown in </a:t>
            </a:r>
            <a:r>
              <a:rPr lang="en-US" sz="1600" b="1" dirty="0"/>
              <a:t>Figure 18</a:t>
            </a:r>
            <a:r>
              <a:rPr lang="en-US" sz="1600" dirty="0"/>
              <a:t>.</a:t>
            </a:r>
          </a:p>
        </p:txBody>
      </p:sp>
      <p:pic>
        <p:nvPicPr>
          <p:cNvPr id="7" name="Picture 6" descr="&#10;Graph of circle with 225-degree angle inscribed. "/>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30548" y="1400986"/>
            <a:ext cx="2507009" cy="2537275"/>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931129C8-7A0C-504F-A43B-A14A18C28FF2}"/>
                  </a:ext>
                </a:extLst>
              </p:cNvPr>
              <p:cNvSpPr/>
              <p:nvPr/>
            </p:nvSpPr>
            <p:spPr>
              <a:xfrm>
                <a:off x="457200" y="3926804"/>
                <a:ext cx="4572000" cy="539507"/>
              </a:xfrm>
              <a:prstGeom prst="rect">
                <a:avLst/>
              </a:prstGeom>
            </p:spPr>
            <p:txBody>
              <a:bodyPr>
                <a:spAutoFit/>
              </a:bodyPr>
              <a:lstStyle/>
              <a:p>
                <a:r>
                  <a:rPr lang="en-US" dirty="0">
                    <a:solidFill>
                      <a:srgbClr val="555555"/>
                    </a:solidFill>
                    <a:latin typeface="Helvetica Neue" panose="02000503000000020004" pitchFamily="2" charset="0"/>
                  </a:rPr>
                  <a:t>Try It:	Find the reference angle of </a:t>
                </a:r>
                <a14:m>
                  <m:oMath xmlns:m="http://schemas.openxmlformats.org/officeDocument/2006/math">
                    <m:f>
                      <m:fPr>
                        <m:ctrlPr>
                          <a:rPr lang="en-US" i="1" smtClean="0">
                            <a:solidFill>
                              <a:srgbClr val="555555"/>
                            </a:solidFill>
                            <a:latin typeface="Cambria Math" panose="02040503050406030204" pitchFamily="18" charset="0"/>
                          </a:rPr>
                        </m:ctrlPr>
                      </m:fPr>
                      <m:num>
                        <m:r>
                          <m:rPr>
                            <m:nor/>
                          </m:rPr>
                          <a:rPr lang="en-US" dirty="0">
                            <a:solidFill>
                              <a:srgbClr val="555555"/>
                            </a:solidFill>
                            <a:latin typeface="STIXGeneral-Regular" pitchFamily="2" charset="2"/>
                          </a:rPr>
                          <m:t>5</m:t>
                        </m:r>
                        <m:r>
                          <m:rPr>
                            <m:nor/>
                          </m:rPr>
                          <a:rPr lang="el-GR" dirty="0">
                            <a:solidFill>
                              <a:srgbClr val="555555"/>
                            </a:solidFill>
                            <a:latin typeface="STIXGeneral-Italic" pitchFamily="2" charset="2"/>
                          </a:rPr>
                          <m:t>π</m:t>
                        </m:r>
                      </m:num>
                      <m:den>
                        <m:r>
                          <m:rPr>
                            <m:nor/>
                          </m:rPr>
                          <a:rPr lang="el-GR" dirty="0">
                            <a:solidFill>
                              <a:srgbClr val="555555"/>
                            </a:solidFill>
                            <a:latin typeface="STIXGeneral-Regular" pitchFamily="2" charset="2"/>
                          </a:rPr>
                          <m:t>3</m:t>
                        </m:r>
                      </m:den>
                    </m:f>
                  </m:oMath>
                </a14:m>
                <a:r>
                  <a:rPr lang="el-GR" dirty="0">
                    <a:solidFill>
                      <a:srgbClr val="555555"/>
                    </a:solidFill>
                    <a:latin typeface="STIXGeneral-Regular" pitchFamily="2" charset="2"/>
                  </a:rPr>
                  <a:t>.</a:t>
                </a:r>
                <a:endParaRPr lang="en-US" dirty="0"/>
              </a:p>
            </p:txBody>
          </p:sp>
        </mc:Choice>
        <mc:Fallback xmlns="">
          <p:sp>
            <p:nvSpPr>
              <p:cNvPr id="3" name="Rectangle 2">
                <a:extLst>
                  <a:ext uri="{FF2B5EF4-FFF2-40B4-BE49-F238E27FC236}">
                    <a16:creationId xmlns:a16="http://schemas.microsoft.com/office/drawing/2014/main" id="{931129C8-7A0C-504F-A43B-A14A18C28FF2}"/>
                  </a:ext>
                </a:extLst>
              </p:cNvPr>
              <p:cNvSpPr>
                <a:spLocks noRot="1" noChangeAspect="1" noMove="1" noResize="1" noEditPoints="1" noAdjustHandles="1" noChangeArrowheads="1" noChangeShapeType="1" noTextEdit="1"/>
              </p:cNvSpPr>
              <p:nvPr/>
            </p:nvSpPr>
            <p:spPr>
              <a:xfrm>
                <a:off x="457200" y="3926804"/>
                <a:ext cx="4572000" cy="539507"/>
              </a:xfrm>
              <a:prstGeom prst="rect">
                <a:avLst/>
              </a:prstGeom>
              <a:blipFill>
                <a:blip r:embed="rId4"/>
                <a:stretch>
                  <a:fillRect l="-1111" b="-11364"/>
                </a:stretch>
              </a:blipFill>
            </p:spPr>
            <p:txBody>
              <a:bodyPr/>
              <a:lstStyle/>
              <a:p>
                <a:r>
                  <a:rPr lang="en-US">
                    <a:noFill/>
                  </a:rPr>
                  <a:t> </a:t>
                </a:r>
              </a:p>
            </p:txBody>
          </p:sp>
        </mc:Fallback>
      </mc:AlternateContent>
    </p:spTree>
    <p:extLst>
      <p:ext uri="{BB962C8B-B14F-4D97-AF65-F5344CB8AC3E}">
        <p14:creationId xmlns:p14="http://schemas.microsoft.com/office/powerpoint/2010/main" val="17235339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Autofit/>
          </a:bodyPr>
          <a:lstStyle/>
          <a:p>
            <a:r>
              <a:rPr lang="en-US" sz="2000" dirty="0"/>
              <a:t>Using Reference Angles to Evaluate Trigonometric Functions</a:t>
            </a:r>
          </a:p>
        </p:txBody>
      </p:sp>
      <p:sp>
        <p:nvSpPr>
          <p:cNvPr id="7" name="Text Placeholder 6"/>
          <p:cNvSpPr>
            <a:spLocks noGrp="1"/>
          </p:cNvSpPr>
          <p:nvPr>
            <p:ph type="body" sz="quarter" idx="14"/>
          </p:nvPr>
        </p:nvSpPr>
        <p:spPr>
          <a:xfrm>
            <a:off x="457200" y="1580341"/>
            <a:ext cx="8062912" cy="1612802"/>
          </a:xfrm>
        </p:spPr>
        <p:txBody>
          <a:bodyPr>
            <a:noAutofit/>
          </a:bodyPr>
          <a:lstStyle/>
          <a:p>
            <a:r>
              <a:rPr lang="en-US" sz="1800" dirty="0"/>
              <a:t>We can find the cosine and sine of any angle in any quadrant if we know the cosine or sine of its reference angle. </a:t>
            </a:r>
          </a:p>
          <a:p>
            <a:r>
              <a:rPr lang="en-US" sz="1800" dirty="0"/>
              <a:t>The cosine will be positive or negative depending on the sign of the </a:t>
            </a:r>
            <a:r>
              <a:rPr lang="en-US" sz="1800" i="1" dirty="0"/>
              <a:t>x</a:t>
            </a:r>
            <a:r>
              <a:rPr lang="en-US" sz="1800" dirty="0"/>
              <a:t>-values in that quadrant. The sine will be positive or negative depending on the sign of the </a:t>
            </a:r>
            <a:r>
              <a:rPr lang="en-US" sz="1800" i="1" dirty="0"/>
              <a:t>y</a:t>
            </a:r>
            <a:r>
              <a:rPr lang="en-US" sz="1800" dirty="0"/>
              <a:t>-values in that quadrant.</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4" name="Footer Placeholder 3"/>
          <p:cNvSpPr>
            <a:spLocks noGrp="1"/>
          </p:cNvSpPr>
          <p:nvPr>
            <p:ph type="ftr" sz="quarter" idx="11"/>
          </p:nvPr>
        </p:nvSpPr>
        <p:spPr/>
        <p:txBody>
          <a:bodyPr/>
          <a:lstStyle/>
          <a:p>
            <a:r>
              <a:rPr lang="en-US"/>
              <a:t>Prepared for OpenStax Algebra and Trigonometry by River Parishes Community College under CC BY-SA 4.0</a:t>
            </a:r>
          </a:p>
        </p:txBody>
      </p:sp>
      <p:sp>
        <p:nvSpPr>
          <p:cNvPr id="3" name="Rectangle 2">
            <a:extLst>
              <a:ext uri="{FF2B5EF4-FFF2-40B4-BE49-F238E27FC236}">
                <a16:creationId xmlns:a16="http://schemas.microsoft.com/office/drawing/2014/main" id="{57C193D5-E2FB-1647-BCB8-7F7CBC88C65C}"/>
              </a:ext>
            </a:extLst>
          </p:cNvPr>
          <p:cNvSpPr/>
          <p:nvPr/>
        </p:nvSpPr>
        <p:spPr>
          <a:xfrm>
            <a:off x="429293" y="3711933"/>
            <a:ext cx="8407228" cy="1200329"/>
          </a:xfrm>
          <a:prstGeom prst="rect">
            <a:avLst/>
          </a:prstGeom>
        </p:spPr>
        <p:txBody>
          <a:bodyPr wrap="square">
            <a:spAutoFit/>
          </a:bodyPr>
          <a:lstStyle/>
          <a:p>
            <a:r>
              <a:rPr lang="en-US" cap="all" dirty="0"/>
              <a:t>USING REFERENCE ANGLES TO FIND COSINE AND SINE</a:t>
            </a:r>
          </a:p>
          <a:p>
            <a:r>
              <a:rPr lang="en-US" dirty="0"/>
              <a:t>Angles have cosines and sines with the same absolute value as their reference angles. The sign (positive or negative) can be determined from the quadrant of the angle.</a:t>
            </a:r>
            <a:endParaRPr lang="en-US" dirty="0">
              <a:effectLst/>
            </a:endParaRPr>
          </a:p>
        </p:txBody>
      </p:sp>
    </p:spTree>
    <p:extLst>
      <p:ext uri="{BB962C8B-B14F-4D97-AF65-F5344CB8AC3E}">
        <p14:creationId xmlns:p14="http://schemas.microsoft.com/office/powerpoint/2010/main" val="5225574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Autofit/>
          </a:bodyPr>
          <a:lstStyle/>
          <a:p>
            <a:r>
              <a:rPr lang="en-US" sz="2000" dirty="0"/>
              <a:t>Using Reference Angles to Evaluate Trigonometric Functions example</a:t>
            </a:r>
          </a:p>
        </p:txBody>
      </p:sp>
      <p:pic>
        <p:nvPicPr>
          <p:cNvPr id="6" name="Picture 5" descr="&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
        <p:nvSpPr>
          <p:cNvPr id="8" name="Text Placeholder 6">
            <a:extLst>
              <a:ext uri="{FF2B5EF4-FFF2-40B4-BE49-F238E27FC236}">
                <a16:creationId xmlns:a16="http://schemas.microsoft.com/office/drawing/2014/main" id="{FDF98905-B746-4E54-8FEC-80B669D25E4C}"/>
              </a:ext>
            </a:extLst>
          </p:cNvPr>
          <p:cNvSpPr txBox="1">
            <a:spLocks/>
          </p:cNvSpPr>
          <p:nvPr/>
        </p:nvSpPr>
        <p:spPr>
          <a:xfrm>
            <a:off x="275684" y="3400548"/>
            <a:ext cx="8062912" cy="899644"/>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solidFill>
                  <a:srgbClr val="0070C0"/>
                </a:solidFill>
              </a:rPr>
              <a:t>Example </a:t>
            </a:r>
            <a:r>
              <a:rPr lang="en-US" sz="1600" b="1" dirty="0"/>
              <a:t>Using Reference Angles to Find Sine and Cosine</a:t>
            </a:r>
          </a:p>
          <a:p>
            <a:r>
              <a:rPr lang="en-US" sz="1600" dirty="0"/>
              <a:t>Using a reference angle, find the exact value of cos(150°) and sin(150°).</a:t>
            </a:r>
          </a:p>
        </p:txBody>
      </p:sp>
      <p:sp>
        <p:nvSpPr>
          <p:cNvPr id="2" name="Rectangle 1">
            <a:extLst>
              <a:ext uri="{FF2B5EF4-FFF2-40B4-BE49-F238E27FC236}">
                <a16:creationId xmlns:a16="http://schemas.microsoft.com/office/drawing/2014/main" id="{A00E226A-B48B-CD48-854B-2472D3FCFCA3}"/>
              </a:ext>
            </a:extLst>
          </p:cNvPr>
          <p:cNvSpPr/>
          <p:nvPr/>
        </p:nvSpPr>
        <p:spPr>
          <a:xfrm>
            <a:off x="275684" y="1192131"/>
            <a:ext cx="8560837" cy="2062103"/>
          </a:xfrm>
          <a:prstGeom prst="rect">
            <a:avLst/>
          </a:prstGeom>
        </p:spPr>
        <p:txBody>
          <a:bodyPr wrap="square">
            <a:spAutoFit/>
          </a:bodyPr>
          <a:lstStyle/>
          <a:p>
            <a:r>
              <a:rPr lang="en-US" sz="1600" b="1" dirty="0">
                <a:solidFill>
                  <a:srgbClr val="555555"/>
                </a:solidFill>
                <a:latin typeface="Helvetica Neue" panose="02000503000000020004" pitchFamily="2" charset="0"/>
              </a:rPr>
              <a:t>How To:</a:t>
            </a:r>
          </a:p>
          <a:p>
            <a:r>
              <a:rPr lang="en-US" sz="1600" b="1" dirty="0">
                <a:solidFill>
                  <a:srgbClr val="555555"/>
                </a:solidFill>
                <a:latin typeface="Helvetica Neue" panose="02000503000000020004" pitchFamily="2" charset="0"/>
              </a:rPr>
              <a:t>Given an angle in standard position, find the reference angle, and the cosine and sine of the original angle.</a:t>
            </a:r>
            <a:endParaRPr lang="en-US" sz="1600" dirty="0">
              <a:solidFill>
                <a:srgbClr val="555555"/>
              </a:solidFill>
              <a:latin typeface="Helvetica Neue" panose="02000503000000020004" pitchFamily="2" charset="0"/>
            </a:endParaRPr>
          </a:p>
          <a:p>
            <a:pPr marL="342900" indent="-342900">
              <a:buFont typeface="+mj-lt"/>
              <a:buAutoNum type="arabicPeriod"/>
            </a:pPr>
            <a:r>
              <a:rPr lang="en-US" sz="1600" dirty="0">
                <a:solidFill>
                  <a:srgbClr val="333333"/>
                </a:solidFill>
                <a:latin typeface="Helvetica Neue" panose="02000503000000020004" pitchFamily="2" charset="0"/>
              </a:rPr>
              <a:t>Measure the angle between the terminal side of the given angle and the horizontal axis. That is the reference angle.</a:t>
            </a:r>
          </a:p>
          <a:p>
            <a:pPr marL="342900" indent="-342900">
              <a:buFont typeface="+mj-lt"/>
              <a:buAutoNum type="arabicPeriod"/>
            </a:pPr>
            <a:r>
              <a:rPr lang="en-US" sz="1600" dirty="0">
                <a:solidFill>
                  <a:srgbClr val="333333"/>
                </a:solidFill>
                <a:latin typeface="Helvetica Neue" panose="02000503000000020004" pitchFamily="2" charset="0"/>
              </a:rPr>
              <a:t>Determine the values of the cosine and sine of the reference angle.</a:t>
            </a:r>
          </a:p>
          <a:p>
            <a:pPr marL="342900" indent="-342900">
              <a:buFont typeface="+mj-lt"/>
              <a:buAutoNum type="arabicPeriod"/>
            </a:pPr>
            <a:r>
              <a:rPr lang="en-US" sz="1600" dirty="0">
                <a:solidFill>
                  <a:srgbClr val="333333"/>
                </a:solidFill>
                <a:latin typeface="Helvetica Neue" panose="02000503000000020004" pitchFamily="2" charset="0"/>
              </a:rPr>
              <a:t>Give the cosine the same sign as the </a:t>
            </a:r>
            <a:r>
              <a:rPr lang="en-US" sz="1600" i="1" dirty="0">
                <a:solidFill>
                  <a:srgbClr val="333333"/>
                </a:solidFill>
                <a:latin typeface="Helvetica Neue" panose="02000503000000020004" pitchFamily="2" charset="0"/>
              </a:rPr>
              <a:t>x</a:t>
            </a:r>
            <a:r>
              <a:rPr lang="en-US" sz="1600" dirty="0">
                <a:solidFill>
                  <a:srgbClr val="333333"/>
                </a:solidFill>
                <a:latin typeface="Helvetica Neue" panose="02000503000000020004" pitchFamily="2" charset="0"/>
              </a:rPr>
              <a:t>-values in the quadrant of the original angle.</a:t>
            </a:r>
          </a:p>
          <a:p>
            <a:pPr marL="342900" indent="-342900">
              <a:buFont typeface="+mj-lt"/>
              <a:buAutoNum type="arabicPeriod"/>
            </a:pPr>
            <a:r>
              <a:rPr lang="en-US" sz="1600" dirty="0">
                <a:solidFill>
                  <a:srgbClr val="333333"/>
                </a:solidFill>
                <a:latin typeface="Helvetica Neue" panose="02000503000000020004" pitchFamily="2" charset="0"/>
              </a:rPr>
              <a:t>Give the sine the same sign as the </a:t>
            </a:r>
            <a:r>
              <a:rPr lang="en-US" sz="1600" i="1" dirty="0">
                <a:solidFill>
                  <a:srgbClr val="333333"/>
                </a:solidFill>
                <a:latin typeface="Helvetica Neue" panose="02000503000000020004" pitchFamily="2" charset="0"/>
              </a:rPr>
              <a:t>y</a:t>
            </a:r>
            <a:r>
              <a:rPr lang="en-US" sz="1600" dirty="0">
                <a:solidFill>
                  <a:srgbClr val="333333"/>
                </a:solidFill>
                <a:latin typeface="Helvetica Neue" panose="02000503000000020004" pitchFamily="2" charset="0"/>
              </a:rPr>
              <a:t>-values in the quadrant of the original angle.</a:t>
            </a:r>
            <a:endParaRPr lang="en-US" sz="1600" b="0" i="0" u="none" strike="noStrike"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2776895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58382"/>
          </a:xfrm>
        </p:spPr>
        <p:txBody>
          <a:bodyPr>
            <a:noAutofit/>
          </a:bodyPr>
          <a:lstStyle/>
          <a:p>
            <a:r>
              <a:rPr lang="en-US" dirty="0"/>
              <a:t>Converting Between Degrees and Radians</a:t>
            </a:r>
          </a:p>
        </p:txBody>
      </p:sp>
      <p:sp>
        <p:nvSpPr>
          <p:cNvPr id="7" name="Text Placeholder 6"/>
          <p:cNvSpPr>
            <a:spLocks noGrp="1"/>
          </p:cNvSpPr>
          <p:nvPr>
            <p:ph type="body" sz="quarter" idx="14"/>
          </p:nvPr>
        </p:nvSpPr>
        <p:spPr>
          <a:xfrm>
            <a:off x="457200" y="1231641"/>
            <a:ext cx="8062912" cy="1268923"/>
          </a:xfrm>
        </p:spPr>
        <p:txBody>
          <a:bodyPr>
            <a:normAutofit/>
          </a:bodyPr>
          <a:lstStyle/>
          <a:p>
            <a:r>
              <a:rPr lang="en-US" sz="1600" dirty="0"/>
              <a:t>One </a:t>
            </a:r>
            <a:r>
              <a:rPr lang="en-US" sz="1600" b="1" dirty="0"/>
              <a:t>radian </a:t>
            </a:r>
            <a:r>
              <a:rPr lang="en-US" sz="1600" dirty="0"/>
              <a:t>is the measure of a central angle of a circle that intercepts an arc equal in length to the radius of that circle. </a:t>
            </a:r>
          </a:p>
          <a:p>
            <a:r>
              <a:rPr lang="en-US" sz="1600" dirty="0"/>
              <a:t>A central angle is an angle formed at the center of a circle by two radii. Because the total circumference equals 2</a:t>
            </a:r>
            <a:r>
              <a:rPr lang="en-US" sz="1600" i="1" dirty="0"/>
              <a:t>π </a:t>
            </a:r>
            <a:r>
              <a:rPr lang="en-US" sz="1600" dirty="0"/>
              <a:t>times the radius, a full circular rotation is 2</a:t>
            </a:r>
            <a:r>
              <a:rPr lang="en-US" sz="1600" i="1" dirty="0"/>
              <a:t>π </a:t>
            </a:r>
            <a:r>
              <a:rPr lang="en-US" sz="1600" dirty="0"/>
              <a:t>radians.</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11" name="Rectangle 10"/>
          <p:cNvSpPr/>
          <p:nvPr/>
        </p:nvSpPr>
        <p:spPr>
          <a:xfrm>
            <a:off x="457200" y="2832731"/>
            <a:ext cx="4572000" cy="1323439"/>
          </a:xfrm>
          <a:prstGeom prst="rect">
            <a:avLst/>
          </a:prstGeom>
        </p:spPr>
        <p:txBody>
          <a:bodyPr>
            <a:spAutoFit/>
          </a:bodyPr>
          <a:lstStyle/>
          <a:p>
            <a:r>
              <a:rPr lang="en-US" sz="1600" dirty="0"/>
              <a:t>Note that when an angle is described without a </a:t>
            </a:r>
          </a:p>
          <a:p>
            <a:r>
              <a:rPr lang="en-US" sz="1600" dirty="0"/>
              <a:t>specific unit, it refers to radian measure.</a:t>
            </a:r>
          </a:p>
          <a:p>
            <a:endParaRPr lang="en-US" sz="1600" dirty="0"/>
          </a:p>
          <a:p>
            <a:r>
              <a:rPr lang="en-US" sz="1600" dirty="0"/>
              <a:t>For example, an angle measure of 3 indicates </a:t>
            </a:r>
          </a:p>
          <a:p>
            <a:r>
              <a:rPr lang="en-US" sz="1600" dirty="0"/>
              <a:t>3 radians.</a:t>
            </a:r>
          </a:p>
        </p:txBody>
      </p:sp>
      <p:pic>
        <p:nvPicPr>
          <p:cNvPr id="12" name="Picture 11" descr="One radian is the measure of the central angle of a circle such that the length of the arc between the initial side and the terminal side is equal to the radius of the circle. A full revolution (360°) equals 2π radians. A half revolution (180°) is equivalent to π &#10;&#10;radians.&#10;&#10;The radian measure of an angle is the ratio of the length of the arc subtended by the angle to the radius of the circle. In other words, if s &#10;is the length of an arc of a circle, and r is the radius of the circle, then the central angle containing that arc measures sr radians. In a circle of radius 1, the radian measure corresponds to the length of the arc." title="Radians"/>
          <p:cNvPicPr>
            <a:picLocks noChangeAspect="1"/>
          </p:cNvPicPr>
          <p:nvPr/>
        </p:nvPicPr>
        <p:blipFill>
          <a:blip r:embed="rId3"/>
          <a:stretch>
            <a:fillRect/>
          </a:stretch>
        </p:blipFill>
        <p:spPr>
          <a:xfrm>
            <a:off x="457200" y="4488337"/>
            <a:ext cx="8360229" cy="2100775"/>
          </a:xfrm>
          <a:prstGeom prst="rect">
            <a:avLst/>
          </a:prstGeom>
        </p:spPr>
      </p:pic>
      <p:pic>
        <p:nvPicPr>
          <p:cNvPr id="13" name="Picture 12" descr="One radian is the measure of a central angle of a circle that intercepts an arc equal in length to the radius of that circle. A central angle is an angle formed at the center of a circle by two radii. Because the total circumference equals 2π times the radius, a full circular rotation is 2π radians." title="Radians"/>
          <p:cNvPicPr>
            <a:picLocks noChangeAspect="1"/>
          </p:cNvPicPr>
          <p:nvPr/>
        </p:nvPicPr>
        <p:blipFill>
          <a:blip r:embed="rId4"/>
          <a:stretch>
            <a:fillRect/>
          </a:stretch>
        </p:blipFill>
        <p:spPr>
          <a:xfrm>
            <a:off x="5029200" y="2479100"/>
            <a:ext cx="3332681" cy="1971080"/>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27335482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Autofit/>
          </a:bodyPr>
          <a:lstStyle/>
          <a:p>
            <a:r>
              <a:rPr lang="en-US" sz="2000" dirty="0"/>
              <a:t>Using Reference Angles to Evaluate Trigonometric Functions example 2</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
        <p:nvSpPr>
          <p:cNvPr id="8" name="Text Placeholder 6">
            <a:extLst>
              <a:ext uri="{FF2B5EF4-FFF2-40B4-BE49-F238E27FC236}">
                <a16:creationId xmlns:a16="http://schemas.microsoft.com/office/drawing/2014/main" id="{FDF98905-B746-4E54-8FEC-80B669D25E4C}"/>
              </a:ext>
            </a:extLst>
          </p:cNvPr>
          <p:cNvSpPr txBox="1">
            <a:spLocks/>
          </p:cNvSpPr>
          <p:nvPr/>
        </p:nvSpPr>
        <p:spPr>
          <a:xfrm>
            <a:off x="592293" y="1494293"/>
            <a:ext cx="8062912" cy="1258238"/>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solidFill>
                  <a:srgbClr val="0070C0"/>
                </a:solidFill>
              </a:rPr>
              <a:t>Example </a:t>
            </a:r>
            <a:r>
              <a:rPr lang="en-US" sz="1600" b="1" dirty="0"/>
              <a:t>Using Reference Angles to Find Sine and Cosine</a:t>
            </a:r>
          </a:p>
          <a:p>
            <a:r>
              <a:rPr lang="en-US" sz="1600" dirty="0"/>
              <a:t>Using the reference angle, find cos 5</a:t>
            </a:r>
            <a:r>
              <a:rPr lang="en-US" sz="1600" i="1" dirty="0"/>
              <a:t>π/</a:t>
            </a:r>
            <a:r>
              <a:rPr lang="en-US" sz="1600" dirty="0"/>
              <a:t>4 and sin 5</a:t>
            </a:r>
            <a:r>
              <a:rPr lang="en-US" sz="1600" i="1" dirty="0"/>
              <a:t>π/</a:t>
            </a:r>
            <a:r>
              <a:rPr lang="en-US" sz="1600" dirty="0"/>
              <a:t>4.</a:t>
            </a:r>
          </a:p>
        </p:txBody>
      </p:sp>
    </p:spTree>
    <p:extLst>
      <p:ext uri="{BB962C8B-B14F-4D97-AF65-F5344CB8AC3E}">
        <p14:creationId xmlns:p14="http://schemas.microsoft.com/office/powerpoint/2010/main" val="24480234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Autofit/>
          </a:bodyPr>
          <a:lstStyle/>
          <a:p>
            <a:r>
              <a:rPr lang="en-US" sz="2000" dirty="0"/>
              <a:t>Using Reference Angles to Evaluate Trigonometric Functions try it</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4574DA5-AC07-9E4F-9F90-AF4932AD6ED5}"/>
                  </a:ext>
                </a:extLst>
              </p:cNvPr>
              <p:cNvSpPr/>
              <p:nvPr/>
            </p:nvSpPr>
            <p:spPr>
              <a:xfrm>
                <a:off x="457200" y="1074918"/>
                <a:ext cx="8229600" cy="1013739"/>
              </a:xfrm>
              <a:prstGeom prst="rect">
                <a:avLst/>
              </a:prstGeom>
            </p:spPr>
            <p:txBody>
              <a:bodyPr wrap="square">
                <a:spAutoFit/>
              </a:bodyPr>
              <a:lstStyle/>
              <a:p>
                <a:r>
                  <a:rPr lang="en-US" dirty="0">
                    <a:solidFill>
                      <a:srgbClr val="333333"/>
                    </a:solidFill>
                    <a:latin typeface="Helvetica Neue" panose="02000503000000020004" pitchFamily="2" charset="0"/>
                  </a:rPr>
                  <a:t>Try It:</a:t>
                </a:r>
              </a:p>
              <a:p>
                <a:pPr marL="342900" indent="-342900">
                  <a:buFont typeface="+mj-lt"/>
                  <a:buAutoNum type="alphaLcPeriod"/>
                </a:pPr>
                <a:r>
                  <a:rPr lang="en-US" dirty="0">
                    <a:solidFill>
                      <a:srgbClr val="333333"/>
                    </a:solidFill>
                    <a:latin typeface="Helvetica Neue" panose="02000503000000020004" pitchFamily="2" charset="0"/>
                  </a:rPr>
                  <a:t>Use the reference angle of </a:t>
                </a:r>
                <a:r>
                  <a:rPr lang="en-US" dirty="0">
                    <a:solidFill>
                      <a:srgbClr val="333333"/>
                    </a:solidFill>
                    <a:latin typeface="STIXGeneral-Regular" pitchFamily="2" charset="2"/>
                  </a:rPr>
                  <a:t>315°</a:t>
                </a:r>
                <a:r>
                  <a:rPr lang="en-US" dirty="0">
                    <a:solidFill>
                      <a:srgbClr val="333333"/>
                    </a:solidFill>
                    <a:latin typeface="Helvetica Neue" panose="02000503000000020004" pitchFamily="2" charset="0"/>
                  </a:rPr>
                  <a:t>   to find </a:t>
                </a:r>
                <a:r>
                  <a:rPr lang="en-US" dirty="0">
                    <a:solidFill>
                      <a:srgbClr val="333333"/>
                    </a:solidFill>
                    <a:latin typeface="STIXGeneral-Regular" pitchFamily="2" charset="2"/>
                  </a:rPr>
                  <a:t>cos (315°)</a:t>
                </a:r>
                <a:r>
                  <a:rPr lang="en-US" dirty="0">
                    <a:solidFill>
                      <a:srgbClr val="333333"/>
                    </a:solidFill>
                    <a:latin typeface="Helvetica Neue" panose="02000503000000020004" pitchFamily="2" charset="0"/>
                  </a:rPr>
                  <a:t>   and </a:t>
                </a:r>
                <a:r>
                  <a:rPr lang="en-US" dirty="0">
                    <a:solidFill>
                      <a:srgbClr val="333333"/>
                    </a:solidFill>
                    <a:latin typeface="STIXGeneral-Regular" pitchFamily="2" charset="2"/>
                  </a:rPr>
                  <a:t>sin(315°).</a:t>
                </a:r>
                <a:r>
                  <a:rPr lang="en-US" dirty="0">
                    <a:solidFill>
                      <a:srgbClr val="333333"/>
                    </a:solidFill>
                    <a:latin typeface="Helvetica Neue" panose="02000503000000020004" pitchFamily="2" charset="0"/>
                  </a:rPr>
                  <a:t> </a:t>
                </a:r>
              </a:p>
              <a:p>
                <a:pPr marL="342900" indent="-342900">
                  <a:buFont typeface="+mj-lt"/>
                  <a:buAutoNum type="alphaLcPeriod"/>
                </a:pPr>
                <a:r>
                  <a:rPr lang="en-US" dirty="0">
                    <a:solidFill>
                      <a:srgbClr val="333333"/>
                    </a:solidFill>
                    <a:latin typeface="Helvetica Neue" panose="02000503000000020004" pitchFamily="2" charset="0"/>
                  </a:rPr>
                  <a:t>Use the reference angle of </a:t>
                </a:r>
                <a:r>
                  <a:rPr lang="en-US" dirty="0">
                    <a:solidFill>
                      <a:srgbClr val="333333"/>
                    </a:solidFill>
                    <a:latin typeface="STIXGeneral-Regular" pitchFamily="2" charset="2"/>
                  </a:rPr>
                  <a:t>− </a:t>
                </a:r>
                <a14:m>
                  <m:oMath xmlns:m="http://schemas.openxmlformats.org/officeDocument/2006/math">
                    <m:f>
                      <m:fPr>
                        <m:ctrlPr>
                          <a:rPr lang="el-GR" i="1" dirty="0" smtClean="0">
                            <a:solidFill>
                              <a:srgbClr val="333333"/>
                            </a:solidFill>
                            <a:latin typeface="Cambria Math" panose="02040503050406030204" pitchFamily="18" charset="0"/>
                          </a:rPr>
                        </m:ctrlPr>
                      </m:fPr>
                      <m:num>
                        <m:r>
                          <a:rPr lang="el-GR" i="1" dirty="0" smtClean="0">
                            <a:solidFill>
                              <a:srgbClr val="333333"/>
                            </a:solidFill>
                            <a:latin typeface="Cambria Math" panose="02040503050406030204" pitchFamily="18" charset="0"/>
                          </a:rPr>
                          <m:t>𝜋</m:t>
                        </m:r>
                      </m:num>
                      <m:den>
                        <m:r>
                          <a:rPr lang="en-US" b="0" i="1" dirty="0" smtClean="0">
                            <a:solidFill>
                              <a:srgbClr val="333333"/>
                            </a:solidFill>
                            <a:latin typeface="Cambria Math" panose="02040503050406030204" pitchFamily="18" charset="0"/>
                          </a:rPr>
                          <m:t>6</m:t>
                        </m:r>
                      </m:den>
                    </m:f>
                  </m:oMath>
                </a14:m>
                <a:r>
                  <a:rPr lang="el-GR" dirty="0">
                    <a:solidFill>
                      <a:srgbClr val="333333"/>
                    </a:solidFill>
                    <a:latin typeface="Helvetica Neue" panose="02000503000000020004" pitchFamily="2" charset="0"/>
                  </a:rPr>
                  <a:t> − </a:t>
                </a:r>
                <a:r>
                  <a:rPr lang="en-US" dirty="0">
                    <a:solidFill>
                      <a:srgbClr val="333333"/>
                    </a:solidFill>
                    <a:latin typeface="Helvetica Neue" panose="02000503000000020004" pitchFamily="2" charset="0"/>
                  </a:rPr>
                  <a:t>to find </a:t>
                </a:r>
                <a:r>
                  <a:rPr lang="en-US" dirty="0">
                    <a:solidFill>
                      <a:srgbClr val="333333"/>
                    </a:solidFill>
                    <a:latin typeface="STIXGeneral-Regular" pitchFamily="2" charset="2"/>
                  </a:rPr>
                  <a:t>cos</a:t>
                </a:r>
                <a:r>
                  <a:rPr lang="en-US" dirty="0">
                    <a:solidFill>
                      <a:srgbClr val="333333"/>
                    </a:solidFill>
                    <a:latin typeface="STIXSizeOneSym" pitchFamily="2" charset="2"/>
                  </a:rPr>
                  <a:t>(</a:t>
                </a:r>
                <a:r>
                  <a:rPr lang="en-US" dirty="0">
                    <a:solidFill>
                      <a:srgbClr val="333333"/>
                    </a:solidFill>
                    <a:latin typeface="STIXGeneral-Regular" pitchFamily="2" charset="2"/>
                  </a:rPr>
                  <a:t>− </a:t>
                </a:r>
                <a14:m>
                  <m:oMath xmlns:m="http://schemas.openxmlformats.org/officeDocument/2006/math">
                    <m:f>
                      <m:fPr>
                        <m:ctrlPr>
                          <a:rPr lang="el-GR" i="1" dirty="0">
                            <a:solidFill>
                              <a:srgbClr val="333333"/>
                            </a:solidFill>
                            <a:latin typeface="Cambria Math" panose="02040503050406030204" pitchFamily="18" charset="0"/>
                          </a:rPr>
                        </m:ctrlPr>
                      </m:fPr>
                      <m:num>
                        <m:r>
                          <a:rPr lang="el-GR" i="1" dirty="0">
                            <a:solidFill>
                              <a:srgbClr val="333333"/>
                            </a:solidFill>
                            <a:latin typeface="Cambria Math" panose="02040503050406030204" pitchFamily="18" charset="0"/>
                          </a:rPr>
                          <m:t>𝜋</m:t>
                        </m:r>
                      </m:num>
                      <m:den>
                        <m:r>
                          <a:rPr lang="en-US" i="1" dirty="0">
                            <a:solidFill>
                              <a:srgbClr val="333333"/>
                            </a:solidFill>
                            <a:latin typeface="Cambria Math" panose="02040503050406030204" pitchFamily="18" charset="0"/>
                          </a:rPr>
                          <m:t>6</m:t>
                        </m:r>
                      </m:den>
                    </m:f>
                  </m:oMath>
                </a14:m>
                <a:r>
                  <a:rPr lang="el-GR" dirty="0">
                    <a:solidFill>
                      <a:srgbClr val="333333"/>
                    </a:solidFill>
                    <a:latin typeface="STIXSizeOneSym" pitchFamily="2" charset="2"/>
                  </a:rPr>
                  <a:t>)</a:t>
                </a:r>
                <a:r>
                  <a:rPr lang="el-GR" dirty="0">
                    <a:solidFill>
                      <a:srgbClr val="333333"/>
                    </a:solidFill>
                    <a:latin typeface="Helvetica Neue" panose="02000503000000020004" pitchFamily="2" charset="0"/>
                  </a:rPr>
                  <a:t>  </a:t>
                </a:r>
                <a:r>
                  <a:rPr lang="en-US" dirty="0">
                    <a:solidFill>
                      <a:srgbClr val="333333"/>
                    </a:solidFill>
                    <a:latin typeface="Helvetica Neue" panose="02000503000000020004" pitchFamily="2" charset="0"/>
                  </a:rPr>
                  <a:t>and </a:t>
                </a:r>
                <a:r>
                  <a:rPr lang="en-US" dirty="0">
                    <a:solidFill>
                      <a:srgbClr val="333333"/>
                    </a:solidFill>
                    <a:latin typeface="STIXGeneral-Regular" pitchFamily="2" charset="2"/>
                  </a:rPr>
                  <a:t>sin</a:t>
                </a:r>
                <a:r>
                  <a:rPr lang="en-US" dirty="0">
                    <a:solidFill>
                      <a:srgbClr val="333333"/>
                    </a:solidFill>
                    <a:latin typeface="STIXSizeOneSym" pitchFamily="2" charset="2"/>
                  </a:rPr>
                  <a:t>(</a:t>
                </a:r>
                <a:r>
                  <a:rPr lang="en-US" dirty="0">
                    <a:solidFill>
                      <a:srgbClr val="333333"/>
                    </a:solidFill>
                    <a:latin typeface="STIXGeneral-Regular" pitchFamily="2" charset="2"/>
                  </a:rPr>
                  <a:t>− </a:t>
                </a:r>
                <a14:m>
                  <m:oMath xmlns:m="http://schemas.openxmlformats.org/officeDocument/2006/math">
                    <m:f>
                      <m:fPr>
                        <m:ctrlPr>
                          <a:rPr lang="el-GR" i="1" dirty="0">
                            <a:solidFill>
                              <a:srgbClr val="333333"/>
                            </a:solidFill>
                            <a:latin typeface="Cambria Math" panose="02040503050406030204" pitchFamily="18" charset="0"/>
                          </a:rPr>
                        </m:ctrlPr>
                      </m:fPr>
                      <m:num>
                        <m:r>
                          <a:rPr lang="el-GR" i="1" dirty="0">
                            <a:solidFill>
                              <a:srgbClr val="333333"/>
                            </a:solidFill>
                            <a:latin typeface="Cambria Math" panose="02040503050406030204" pitchFamily="18" charset="0"/>
                          </a:rPr>
                          <m:t>𝜋</m:t>
                        </m:r>
                      </m:num>
                      <m:den>
                        <m:r>
                          <a:rPr lang="en-US" i="1" dirty="0">
                            <a:solidFill>
                              <a:srgbClr val="333333"/>
                            </a:solidFill>
                            <a:latin typeface="Cambria Math" panose="02040503050406030204" pitchFamily="18" charset="0"/>
                          </a:rPr>
                          <m:t>6</m:t>
                        </m:r>
                      </m:den>
                    </m:f>
                  </m:oMath>
                </a14:m>
                <a:r>
                  <a:rPr lang="el-GR" dirty="0">
                    <a:solidFill>
                      <a:srgbClr val="333333"/>
                    </a:solidFill>
                    <a:latin typeface="STIXSizeOneSym" pitchFamily="2" charset="2"/>
                  </a:rPr>
                  <a:t>)</a:t>
                </a:r>
                <a:r>
                  <a:rPr lang="el-GR" dirty="0">
                    <a:solidFill>
                      <a:srgbClr val="333333"/>
                    </a:solidFill>
                    <a:latin typeface="STIXGeneral-Regular" pitchFamily="2" charset="2"/>
                  </a:rPr>
                  <a:t>.</a:t>
                </a:r>
                <a:endParaRPr lang="el-GR" dirty="0">
                  <a:solidFill>
                    <a:srgbClr val="333333"/>
                  </a:solidFill>
                  <a:latin typeface="Helvetica Neue" panose="02000503000000020004" pitchFamily="2" charset="0"/>
                </a:endParaRPr>
              </a:p>
            </p:txBody>
          </p:sp>
        </mc:Choice>
        <mc:Fallback xmlns="">
          <p:sp>
            <p:nvSpPr>
              <p:cNvPr id="4" name="Rectangle 3">
                <a:extLst>
                  <a:ext uri="{FF2B5EF4-FFF2-40B4-BE49-F238E27FC236}">
                    <a16:creationId xmlns:a16="http://schemas.microsoft.com/office/drawing/2014/main" id="{E4574DA5-AC07-9E4F-9F90-AF4932AD6ED5}"/>
                  </a:ext>
                </a:extLst>
              </p:cNvPr>
              <p:cNvSpPr>
                <a:spLocks noRot="1" noChangeAspect="1" noMove="1" noResize="1" noEditPoints="1" noAdjustHandles="1" noChangeArrowheads="1" noChangeShapeType="1" noTextEdit="1"/>
              </p:cNvSpPr>
              <p:nvPr/>
            </p:nvSpPr>
            <p:spPr>
              <a:xfrm>
                <a:off x="457200" y="1074918"/>
                <a:ext cx="8229600" cy="1013739"/>
              </a:xfrm>
              <a:prstGeom prst="rect">
                <a:avLst/>
              </a:prstGeom>
              <a:blipFill>
                <a:blip r:embed="rId3"/>
                <a:stretch>
                  <a:fillRect l="-617" t="-2500" b="-6250"/>
                </a:stretch>
              </a:blipFill>
            </p:spPr>
            <p:txBody>
              <a:bodyPr/>
              <a:lstStyle/>
              <a:p>
                <a:r>
                  <a:rPr lang="en-US">
                    <a:noFill/>
                  </a:rPr>
                  <a:t> </a:t>
                </a:r>
              </a:p>
            </p:txBody>
          </p:sp>
        </mc:Fallback>
      </mc:AlternateContent>
    </p:spTree>
    <p:extLst>
      <p:ext uri="{BB962C8B-B14F-4D97-AF65-F5344CB8AC3E}">
        <p14:creationId xmlns:p14="http://schemas.microsoft.com/office/powerpoint/2010/main" val="7881785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000" dirty="0"/>
              <a:t>Finding Sine and Cosine of special angles (2)</a:t>
            </a:r>
            <a:endParaRPr lang="en-US" sz="1600" dirty="0"/>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
        <p:nvSpPr>
          <p:cNvPr id="10" name="Text Placeholder 6">
            <a:extLst>
              <a:ext uri="{FF2B5EF4-FFF2-40B4-BE49-F238E27FC236}">
                <a16:creationId xmlns:a16="http://schemas.microsoft.com/office/drawing/2014/main" id="{051E0775-6583-41FB-8FA2-375497D97AB2}"/>
              </a:ext>
            </a:extLst>
          </p:cNvPr>
          <p:cNvSpPr txBox="1">
            <a:spLocks/>
          </p:cNvSpPr>
          <p:nvPr/>
        </p:nvSpPr>
        <p:spPr>
          <a:xfrm>
            <a:off x="457200" y="1359000"/>
            <a:ext cx="8062912" cy="961053"/>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800" dirty="0">
                <a:solidFill>
                  <a:srgbClr val="0070C0"/>
                </a:solidFill>
              </a:rPr>
              <a:t>Example </a:t>
            </a:r>
            <a:r>
              <a:rPr lang="en-US" sz="1800" b="1" dirty="0">
                <a:solidFill>
                  <a:schemeClr val="tx1"/>
                </a:solidFill>
              </a:rPr>
              <a:t>Evaluate with Sine and Cosine of Special Angles</a:t>
            </a:r>
            <a:endParaRPr lang="en-US" sz="1800" dirty="0"/>
          </a:p>
          <a:p>
            <a:r>
              <a:rPr lang="en-US" sz="1800" dirty="0"/>
              <a:t>Evaluate cos(7</a:t>
            </a:r>
            <a:r>
              <a:rPr lang="en-US" sz="1800" i="1" dirty="0"/>
              <a:t>π/6</a:t>
            </a:r>
            <a:r>
              <a:rPr lang="en-US" sz="1800" dirty="0"/>
              <a:t>)sin(3</a:t>
            </a:r>
            <a:r>
              <a:rPr lang="en-US" sz="1800" i="1" dirty="0"/>
              <a:t>π/2</a:t>
            </a:r>
            <a:r>
              <a:rPr lang="en-US" sz="1800" dirty="0"/>
              <a:t>).</a:t>
            </a:r>
          </a:p>
        </p:txBody>
      </p:sp>
    </p:spTree>
    <p:extLst>
      <p:ext uri="{BB962C8B-B14F-4D97-AF65-F5344CB8AC3E}">
        <p14:creationId xmlns:p14="http://schemas.microsoft.com/office/powerpoint/2010/main" val="44729318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000" dirty="0"/>
              <a:t>Using Reference Angles to Find Coordinates</a:t>
            </a:r>
          </a:p>
        </p:txBody>
      </p:sp>
      <p:pic>
        <p:nvPicPr>
          <p:cNvPr id="6" name="Picture 5" descr="&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8" name="Text Placeholder 6"/>
          <p:cNvSpPr>
            <a:spLocks noGrp="1"/>
          </p:cNvSpPr>
          <p:nvPr>
            <p:ph type="body" sz="quarter" idx="14"/>
          </p:nvPr>
        </p:nvSpPr>
        <p:spPr>
          <a:xfrm>
            <a:off x="457200" y="1228556"/>
            <a:ext cx="8062912" cy="793633"/>
          </a:xfrm>
        </p:spPr>
        <p:txBody>
          <a:bodyPr>
            <a:normAutofit lnSpcReduction="10000"/>
          </a:bodyPr>
          <a:lstStyle/>
          <a:p>
            <a:r>
              <a:rPr lang="en-US" sz="1600" dirty="0"/>
              <a:t>Now that we have learned how to find the cosine and sine values for special angles in the first quadrant, we can use symmetry and reference angles to fill in cosine and sine values for the rest of the special angles on the unit circle.</a:t>
            </a:r>
            <a:endParaRPr lang="en-US" sz="1200" dirty="0"/>
          </a:p>
        </p:txBody>
      </p:sp>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pic>
        <p:nvPicPr>
          <p:cNvPr id="13314" name="Picture 2" descr="Graph of unit circle with angles in degrees, angles in radians, and points along the circle inscribed. ">
            <a:extLst>
              <a:ext uri="{FF2B5EF4-FFF2-40B4-BE49-F238E27FC236}">
                <a16:creationId xmlns:a16="http://schemas.microsoft.com/office/drawing/2014/main" id="{CF4D1D86-0969-874D-A1EB-F55E97B10C2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47197" y="2189194"/>
            <a:ext cx="6409090" cy="4148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076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2000" dirty="0"/>
              <a:t>Using Reference Angles to Find Coordinates </a:t>
            </a:r>
            <a:br>
              <a:rPr lang="en-US" sz="2000" dirty="0"/>
            </a:br>
            <a:r>
              <a:rPr lang="en-US" sz="2000" dirty="0"/>
              <a:t>Example</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
        <p:nvSpPr>
          <p:cNvPr id="8" name="Text Placeholder 6">
            <a:extLst>
              <a:ext uri="{FF2B5EF4-FFF2-40B4-BE49-F238E27FC236}">
                <a16:creationId xmlns:a16="http://schemas.microsoft.com/office/drawing/2014/main" id="{C16DDF94-0763-48FF-863C-EC51F28713E1}"/>
              </a:ext>
            </a:extLst>
          </p:cNvPr>
          <p:cNvSpPr txBox="1">
            <a:spLocks/>
          </p:cNvSpPr>
          <p:nvPr/>
        </p:nvSpPr>
        <p:spPr>
          <a:xfrm>
            <a:off x="246396" y="3015700"/>
            <a:ext cx="8062912" cy="910673"/>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800" dirty="0">
                <a:solidFill>
                  <a:srgbClr val="0070C0"/>
                </a:solidFill>
              </a:rPr>
              <a:t>Example </a:t>
            </a:r>
            <a:r>
              <a:rPr lang="en-US" sz="1800" b="1" dirty="0"/>
              <a:t>Using the Unit Circle to Find Coordinates</a:t>
            </a:r>
          </a:p>
          <a:p>
            <a:r>
              <a:rPr lang="en-US" sz="1800" dirty="0"/>
              <a:t>Find the coordinates of the point on the unit circle at an angle of 7</a:t>
            </a:r>
            <a:r>
              <a:rPr lang="en-US" sz="1800" i="1" dirty="0"/>
              <a:t>π/</a:t>
            </a:r>
            <a:r>
              <a:rPr lang="en-US" sz="1800" dirty="0"/>
              <a:t>6 .</a:t>
            </a:r>
          </a:p>
        </p:txBody>
      </p:sp>
      <p:sp>
        <p:nvSpPr>
          <p:cNvPr id="3" name="Rectangle 2">
            <a:extLst>
              <a:ext uri="{FF2B5EF4-FFF2-40B4-BE49-F238E27FC236}">
                <a16:creationId xmlns:a16="http://schemas.microsoft.com/office/drawing/2014/main" id="{812960E3-778F-4241-8D98-40E9F9BB3BAE}"/>
              </a:ext>
            </a:extLst>
          </p:cNvPr>
          <p:cNvSpPr/>
          <p:nvPr/>
        </p:nvSpPr>
        <p:spPr>
          <a:xfrm>
            <a:off x="246396" y="1116665"/>
            <a:ext cx="8707103" cy="1754326"/>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the angle of a point on a circle and the radius of the circle, find the </a:t>
            </a:r>
            <a:r>
              <a:rPr lang="en-US" dirty="0">
                <a:solidFill>
                  <a:srgbClr val="555555"/>
                </a:solidFill>
                <a:latin typeface="STIXGeneral-Regular" pitchFamily="2" charset="2"/>
              </a:rPr>
              <a:t>(</a:t>
            </a:r>
            <a:r>
              <a:rPr lang="en-US" dirty="0">
                <a:solidFill>
                  <a:srgbClr val="555555"/>
                </a:solidFill>
                <a:latin typeface="STIXGeneral-Italic" pitchFamily="2" charset="2"/>
              </a:rPr>
              <a:t>x </a:t>
            </a:r>
            <a:r>
              <a:rPr lang="en-US" dirty="0">
                <a:solidFill>
                  <a:srgbClr val="555555"/>
                </a:solidFill>
                <a:latin typeface="STIXGeneral-Regular" pitchFamily="2" charset="2"/>
              </a:rPr>
              <a:t>, </a:t>
            </a:r>
            <a:r>
              <a:rPr lang="en-US" dirty="0">
                <a:solidFill>
                  <a:srgbClr val="555555"/>
                </a:solidFill>
                <a:latin typeface="STIXGeneral-Italic" pitchFamily="2" charset="2"/>
              </a:rPr>
              <a:t>y</a:t>
            </a:r>
            <a:r>
              <a:rPr lang="en-US" dirty="0">
                <a:solidFill>
                  <a:srgbClr val="555555"/>
                </a:solidFill>
                <a:latin typeface="STIXGeneral-Regular" pitchFamily="2" charset="2"/>
              </a:rPr>
              <a:t>)  </a:t>
            </a:r>
            <a:r>
              <a:rPr lang="en-US" dirty="0">
                <a:solidFill>
                  <a:srgbClr val="555555"/>
                </a:solidFill>
                <a:latin typeface="Helvetica Neue" panose="02000503000000020004" pitchFamily="2" charset="0"/>
              </a:rPr>
              <a:t>  </a:t>
            </a:r>
            <a:r>
              <a:rPr lang="en-US" b="1" dirty="0">
                <a:solidFill>
                  <a:srgbClr val="555555"/>
                </a:solidFill>
                <a:latin typeface="Helvetica Neue" panose="02000503000000020004" pitchFamily="2" charset="0"/>
              </a:rPr>
              <a:t>coordinates of the point.</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Find the reference angle by measuring the smallest angle to the </a:t>
            </a:r>
            <a:r>
              <a:rPr lang="en-US" i="1" dirty="0">
                <a:solidFill>
                  <a:srgbClr val="333333"/>
                </a:solidFill>
                <a:latin typeface="Helvetica Neue" panose="02000503000000020004" pitchFamily="2" charset="0"/>
              </a:rPr>
              <a:t>x</a:t>
            </a:r>
            <a:r>
              <a:rPr lang="en-US" dirty="0">
                <a:solidFill>
                  <a:srgbClr val="333333"/>
                </a:solidFill>
                <a:latin typeface="Helvetica Neue" panose="02000503000000020004" pitchFamily="2" charset="0"/>
              </a:rPr>
              <a:t>-axis.</a:t>
            </a:r>
          </a:p>
          <a:p>
            <a:pPr marL="342900" indent="-342900">
              <a:buFont typeface="+mj-lt"/>
              <a:buAutoNum type="arabicPeriod"/>
            </a:pPr>
            <a:r>
              <a:rPr lang="en-US" dirty="0">
                <a:solidFill>
                  <a:srgbClr val="333333"/>
                </a:solidFill>
                <a:latin typeface="Helvetica Neue" panose="02000503000000020004" pitchFamily="2" charset="0"/>
              </a:rPr>
              <a:t>Find the cosine and sine of the reference angle.</a:t>
            </a:r>
          </a:p>
          <a:p>
            <a:pPr marL="342900" indent="-342900">
              <a:buFont typeface="+mj-lt"/>
              <a:buAutoNum type="arabicPeriod"/>
            </a:pPr>
            <a:r>
              <a:rPr lang="en-US" dirty="0">
                <a:solidFill>
                  <a:srgbClr val="333333"/>
                </a:solidFill>
                <a:latin typeface="Helvetica Neue" panose="02000503000000020004" pitchFamily="2" charset="0"/>
              </a:rPr>
              <a:t>Determine the appropriate signs for </a:t>
            </a:r>
            <a:r>
              <a:rPr lang="en-US" dirty="0">
                <a:solidFill>
                  <a:srgbClr val="333333"/>
                </a:solidFill>
                <a:latin typeface="STIXGeneral-Italic" pitchFamily="2" charset="2"/>
              </a:rPr>
              <a:t>x</a:t>
            </a:r>
            <a:r>
              <a:rPr lang="en-US" dirty="0">
                <a:solidFill>
                  <a:srgbClr val="333333"/>
                </a:solidFill>
                <a:latin typeface="Helvetica Neue" panose="02000503000000020004" pitchFamily="2" charset="0"/>
              </a:rPr>
              <a:t>   and </a:t>
            </a:r>
            <a:r>
              <a:rPr lang="en-US" dirty="0">
                <a:solidFill>
                  <a:srgbClr val="333333"/>
                </a:solidFill>
                <a:latin typeface="STIXGeneral-Italic" pitchFamily="2" charset="2"/>
              </a:rPr>
              <a:t>y </a:t>
            </a:r>
            <a:r>
              <a:rPr lang="en-US" dirty="0">
                <a:solidFill>
                  <a:srgbClr val="333333"/>
                </a:solidFill>
                <a:latin typeface="Helvetica Neue" panose="02000503000000020004" pitchFamily="2" charset="0"/>
              </a:rPr>
              <a:t>  in the given quadrant.</a:t>
            </a:r>
            <a:endParaRPr lang="en-US" b="0" i="0" u="none" strike="noStrike"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40654041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2000" dirty="0"/>
              <a:t>Using Reference Angles to Find Coordinates </a:t>
            </a:r>
            <a:br>
              <a:rPr lang="en-US" sz="2000" dirty="0"/>
            </a:br>
            <a:r>
              <a:rPr lang="en-US" sz="2000" dirty="0"/>
              <a:t>Try it</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134BF2C-1BA6-1144-BDC3-49D283B19F29}"/>
                  </a:ext>
                </a:extLst>
              </p:cNvPr>
              <p:cNvSpPr/>
              <p:nvPr/>
            </p:nvSpPr>
            <p:spPr>
              <a:xfrm>
                <a:off x="457200" y="1176635"/>
                <a:ext cx="8267700" cy="539507"/>
              </a:xfrm>
              <a:prstGeom prst="rect">
                <a:avLst/>
              </a:prstGeom>
            </p:spPr>
            <p:txBody>
              <a:bodyPr wrap="square">
                <a:spAutoFit/>
              </a:bodyPr>
              <a:lstStyle/>
              <a:p>
                <a:r>
                  <a:rPr lang="en-US" dirty="0">
                    <a:solidFill>
                      <a:srgbClr val="555555"/>
                    </a:solidFill>
                    <a:latin typeface="Helvetica Neue" panose="02000503000000020004" pitchFamily="2" charset="0"/>
                  </a:rPr>
                  <a:t>Try It:	Find the coordinates of the point on the unit circle at an angle of </a:t>
                </a:r>
                <a14:m>
                  <m:oMath xmlns:m="http://schemas.openxmlformats.org/officeDocument/2006/math">
                    <m:f>
                      <m:fPr>
                        <m:ctrlPr>
                          <a:rPr lang="en-US" i="1" smtClean="0">
                            <a:solidFill>
                              <a:srgbClr val="555555"/>
                            </a:solidFill>
                            <a:latin typeface="Cambria Math" panose="02040503050406030204" pitchFamily="18" charset="0"/>
                          </a:rPr>
                        </m:ctrlPr>
                      </m:fPr>
                      <m:num>
                        <m:r>
                          <m:rPr>
                            <m:nor/>
                          </m:rPr>
                          <a:rPr lang="en-US" dirty="0">
                            <a:solidFill>
                              <a:srgbClr val="555555"/>
                            </a:solidFill>
                            <a:latin typeface="STIXGeneral-Regular" pitchFamily="2" charset="2"/>
                          </a:rPr>
                          <m:t>5</m:t>
                        </m:r>
                        <m:r>
                          <m:rPr>
                            <m:nor/>
                          </m:rPr>
                          <a:rPr lang="el-GR" dirty="0">
                            <a:solidFill>
                              <a:srgbClr val="555555"/>
                            </a:solidFill>
                            <a:latin typeface="STIXGeneral-Italic" pitchFamily="2" charset="2"/>
                          </a:rPr>
                          <m:t>π</m:t>
                        </m:r>
                      </m:num>
                      <m:den>
                        <m:r>
                          <m:rPr>
                            <m:nor/>
                          </m:rPr>
                          <a:rPr lang="el-GR" dirty="0">
                            <a:solidFill>
                              <a:srgbClr val="555555"/>
                            </a:solidFill>
                            <a:latin typeface="STIXGeneral-Regular" pitchFamily="2" charset="2"/>
                          </a:rPr>
                          <m:t>3</m:t>
                        </m:r>
                      </m:den>
                    </m:f>
                  </m:oMath>
                </a14:m>
                <a:r>
                  <a:rPr lang="el-GR" dirty="0">
                    <a:solidFill>
                      <a:srgbClr val="555555"/>
                    </a:solidFill>
                    <a:latin typeface="STIXGeneral-Regular" pitchFamily="2" charset="2"/>
                  </a:rPr>
                  <a:t>.</a:t>
                </a:r>
                <a:endParaRPr lang="en-US" dirty="0"/>
              </a:p>
            </p:txBody>
          </p:sp>
        </mc:Choice>
        <mc:Fallback xmlns="">
          <p:sp>
            <p:nvSpPr>
              <p:cNvPr id="4" name="Rectangle 3">
                <a:extLst>
                  <a:ext uri="{FF2B5EF4-FFF2-40B4-BE49-F238E27FC236}">
                    <a16:creationId xmlns:a16="http://schemas.microsoft.com/office/drawing/2014/main" id="{4134BF2C-1BA6-1144-BDC3-49D283B19F29}"/>
                  </a:ext>
                </a:extLst>
              </p:cNvPr>
              <p:cNvSpPr>
                <a:spLocks noRot="1" noChangeAspect="1" noMove="1" noResize="1" noEditPoints="1" noAdjustHandles="1" noChangeArrowheads="1" noChangeShapeType="1" noTextEdit="1"/>
              </p:cNvSpPr>
              <p:nvPr/>
            </p:nvSpPr>
            <p:spPr>
              <a:xfrm>
                <a:off x="457200" y="1176635"/>
                <a:ext cx="8267700" cy="539507"/>
              </a:xfrm>
              <a:prstGeom prst="rect">
                <a:avLst/>
              </a:prstGeom>
              <a:blipFill>
                <a:blip r:embed="rId3"/>
                <a:stretch>
                  <a:fillRect l="-614" b="-11628"/>
                </a:stretch>
              </a:blipFill>
            </p:spPr>
            <p:txBody>
              <a:bodyPr/>
              <a:lstStyle/>
              <a:p>
                <a:r>
                  <a:rPr lang="en-US">
                    <a:noFill/>
                  </a:rPr>
                  <a:t> </a:t>
                </a:r>
              </a:p>
            </p:txBody>
          </p:sp>
        </mc:Fallback>
      </mc:AlternateContent>
    </p:spTree>
    <p:extLst>
      <p:ext uri="{BB962C8B-B14F-4D97-AF65-F5344CB8AC3E}">
        <p14:creationId xmlns:p14="http://schemas.microsoft.com/office/powerpoint/2010/main" val="18023854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4482"/>
            <a:ext cx="8062912" cy="2575249"/>
          </a:xfrm>
        </p:spPr>
        <p:txBody>
          <a:bodyPr>
            <a:noAutofit/>
          </a:bodyPr>
          <a:lstStyle/>
          <a:p>
            <a:pPr algn="ctr"/>
            <a:r>
              <a:rPr lang="en-US" sz="4000" b="1" cap="none" dirty="0">
                <a:solidFill>
                  <a:srgbClr val="212F62"/>
                </a:solidFill>
              </a:rPr>
              <a:t>Chapter 7</a:t>
            </a:r>
            <a:br>
              <a:rPr lang="en-US" sz="4000" b="1" cap="none" dirty="0">
                <a:solidFill>
                  <a:srgbClr val="212F62"/>
                </a:solidFill>
              </a:rPr>
            </a:br>
            <a:br>
              <a:rPr lang="en-US" sz="4000" b="1" cap="none" dirty="0">
                <a:solidFill>
                  <a:srgbClr val="212F62"/>
                </a:solidFill>
              </a:rPr>
            </a:br>
            <a:r>
              <a:rPr lang="en-US" sz="4000" b="1" dirty="0">
                <a:solidFill>
                  <a:srgbClr val="212F62"/>
                </a:solidFill>
              </a:rPr>
              <a:t>THE UNIT CIRCLE: SINE AND COSINE FUNCTIONS</a:t>
            </a:r>
            <a:endParaRPr lang="en-US" sz="4000" dirty="0"/>
          </a:p>
        </p:txBody>
      </p:sp>
      <p:sp>
        <p:nvSpPr>
          <p:cNvPr id="5" name="Title 4"/>
          <p:cNvSpPr txBox="1">
            <a:spLocks/>
          </p:cNvSpPr>
          <p:nvPr/>
        </p:nvSpPr>
        <p:spPr>
          <a:xfrm>
            <a:off x="845052" y="3697089"/>
            <a:ext cx="7287208" cy="1052193"/>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pPr algn="ctr"/>
            <a:r>
              <a:rPr lang="en-US" sz="3200" dirty="0"/>
              <a:t>Section 7.4 – the other trigonometric functions</a:t>
            </a:r>
          </a:p>
        </p:txBody>
      </p:sp>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08094" y="5415694"/>
            <a:ext cx="1507110" cy="1077181"/>
          </a:xfrm>
          <a:prstGeom prst="rect">
            <a:avLst/>
          </a:prstGeom>
        </p:spPr>
      </p:pic>
    </p:spTree>
    <p:extLst>
      <p:ext uri="{BB962C8B-B14F-4D97-AF65-F5344CB8AC3E}">
        <p14:creationId xmlns:p14="http://schemas.microsoft.com/office/powerpoint/2010/main" val="14685197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200" dirty="0"/>
              <a:t>Section 7.4 Learning Objectives</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endParaRPr lang="en-US" dirty="0"/>
          </a:p>
        </p:txBody>
      </p:sp>
      <p:sp>
        <p:nvSpPr>
          <p:cNvPr id="4" name="Rectangle 3">
            <a:extLst>
              <a:ext uri="{FF2B5EF4-FFF2-40B4-BE49-F238E27FC236}">
                <a16:creationId xmlns:a16="http://schemas.microsoft.com/office/drawing/2014/main" id="{82A2C50D-E8A3-0742-836A-717A75EF667C}"/>
              </a:ext>
            </a:extLst>
          </p:cNvPr>
          <p:cNvSpPr/>
          <p:nvPr/>
        </p:nvSpPr>
        <p:spPr>
          <a:xfrm>
            <a:off x="457200" y="1269643"/>
            <a:ext cx="8379321" cy="2585323"/>
          </a:xfrm>
          <a:prstGeom prst="rect">
            <a:avLst/>
          </a:prstGeom>
        </p:spPr>
        <p:txBody>
          <a:bodyPr wrap="square">
            <a:spAutoFit/>
          </a:bodyPr>
          <a:lstStyle/>
          <a:p>
            <a:r>
              <a:rPr lang="en-US" dirty="0"/>
              <a:t>In this section students will:</a:t>
            </a:r>
          </a:p>
          <a:p>
            <a:endParaRPr lang="en-US" dirty="0"/>
          </a:p>
          <a:p>
            <a:pPr marL="285750" indent="-285750">
              <a:buFont typeface="Arial" panose="020B0604020202020204" pitchFamily="34" charset="0"/>
              <a:buChar char="•"/>
            </a:pPr>
            <a:r>
              <a:rPr lang="en-US" dirty="0"/>
              <a:t>Find exact values of the trigonometric functions secant, cosecant, tangent, and cotangent of π/3, π/4, and π/6. </a:t>
            </a:r>
          </a:p>
          <a:p>
            <a:pPr marL="285750" indent="-285750">
              <a:buFont typeface="Arial" panose="020B0604020202020204" pitchFamily="34" charset="0"/>
              <a:buChar char="•"/>
            </a:pPr>
            <a:r>
              <a:rPr lang="en-US" dirty="0"/>
              <a:t>Use reference angles to evaluate the trigonometric functions secant, tangent, and cotangent.</a:t>
            </a:r>
          </a:p>
          <a:p>
            <a:pPr marL="285750" indent="-285750">
              <a:buFont typeface="Arial" panose="020B0604020202020204" pitchFamily="34" charset="0"/>
              <a:buChar char="•"/>
            </a:pPr>
            <a:r>
              <a:rPr lang="en-US" dirty="0"/>
              <a:t>Use properties of even and odd trigonometric functions.</a:t>
            </a:r>
          </a:p>
          <a:p>
            <a:pPr marL="285750" indent="-285750">
              <a:buFont typeface="Arial" panose="020B0604020202020204" pitchFamily="34" charset="0"/>
              <a:buChar char="•"/>
            </a:pPr>
            <a:r>
              <a:rPr lang="en-US" dirty="0"/>
              <a:t>Recognize and use fundamental identities.</a:t>
            </a:r>
          </a:p>
          <a:p>
            <a:pPr marL="285750" indent="-285750">
              <a:buFont typeface="Arial" panose="020B0604020202020204" pitchFamily="34" charset="0"/>
              <a:buChar char="•"/>
            </a:pPr>
            <a:r>
              <a:rPr lang="en-US" dirty="0"/>
              <a:t>Evaluate trigonometric functions with a calculator.</a:t>
            </a:r>
          </a:p>
        </p:txBody>
      </p:sp>
    </p:spTree>
    <p:extLst>
      <p:ext uri="{BB962C8B-B14F-4D97-AF65-F5344CB8AC3E}">
        <p14:creationId xmlns:p14="http://schemas.microsoft.com/office/powerpoint/2010/main" val="388288031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1045819"/>
          </a:xfrm>
        </p:spPr>
        <p:txBody>
          <a:bodyPr>
            <a:noAutofit/>
          </a:bodyPr>
          <a:lstStyle/>
          <a:p>
            <a:r>
              <a:rPr lang="en-US" sz="1800" dirty="0"/>
              <a:t>Finding Exact Values of the Trigonometric </a:t>
            </a:r>
            <a:br>
              <a:rPr lang="en-US" sz="1800" dirty="0"/>
            </a:br>
            <a:r>
              <a:rPr lang="en-US" sz="1800" dirty="0"/>
              <a:t>Functions Secant, Cosecant, Tangent, and </a:t>
            </a:r>
            <a:br>
              <a:rPr lang="en-US" sz="1800" dirty="0"/>
            </a:br>
            <a:r>
              <a:rPr lang="en-US" sz="1800" dirty="0"/>
              <a:t>Cotangent</a:t>
            </a:r>
          </a:p>
        </p:txBody>
      </p:sp>
      <p:pic>
        <p:nvPicPr>
          <p:cNvPr id="4" name="Picture 3" descr="&#10;This image is a graph of circle with angle of t inscribed and a radius of 1. Point of (x, y) is at intersection of terminal side of angle and edge of circle.&#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71976" y="1466460"/>
            <a:ext cx="2550326" cy="2622778"/>
          </a:xfrm>
          <a:prstGeom prst="rect">
            <a:avLst/>
          </a:prstGeom>
        </p:spPr>
      </p:pic>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4F9A35E-BA39-0C4B-8950-E6746B6ED641}"/>
                  </a:ext>
                </a:extLst>
              </p:cNvPr>
              <p:cNvSpPr/>
              <p:nvPr/>
            </p:nvSpPr>
            <p:spPr>
              <a:xfrm>
                <a:off x="515661" y="4421299"/>
                <a:ext cx="7945989" cy="1739515"/>
              </a:xfrm>
              <a:prstGeom prst="rect">
                <a:avLst/>
              </a:prstGeom>
            </p:spPr>
            <p:txBody>
              <a:bodyPr wrap="square">
                <a:spAutoFit/>
              </a:bodyPr>
              <a:lstStyle/>
              <a:p>
                <a:r>
                  <a:rPr lang="en-US" cap="all" dirty="0">
                    <a:solidFill>
                      <a:srgbClr val="555555"/>
                    </a:solidFill>
                  </a:rPr>
                  <a:t>TANGENT, SECANT, COSECANT, AND COTANGENT FUNCTIONS</a:t>
                </a:r>
              </a:p>
              <a:p>
                <a:r>
                  <a:rPr lang="en-US" dirty="0">
                    <a:solidFill>
                      <a:srgbClr val="555555"/>
                    </a:solidFill>
                  </a:rPr>
                  <a:t>If </a:t>
                </a:r>
                <a:r>
                  <a:rPr lang="en-US" dirty="0">
                    <a:solidFill>
                      <a:srgbClr val="555555"/>
                    </a:solidFill>
                    <a:latin typeface="STIXGeneral-Italic" pitchFamily="2" charset="2"/>
                  </a:rPr>
                  <a:t>t</a:t>
                </a:r>
                <a:r>
                  <a:rPr lang="en-US" dirty="0">
                    <a:solidFill>
                      <a:srgbClr val="555555"/>
                    </a:solidFill>
                  </a:rPr>
                  <a:t>  is a real number and</a:t>
                </a:r>
                <a:r>
                  <a:rPr lang="en-US" dirty="0">
                    <a:solidFill>
                      <a:srgbClr val="555555"/>
                    </a:solidFill>
                    <a:latin typeface="STIXGeneral-Regular" pitchFamily="2" charset="2"/>
                  </a:rPr>
                  <a:t>(</a:t>
                </a:r>
                <a:r>
                  <a:rPr lang="en-US" dirty="0">
                    <a:solidFill>
                      <a:srgbClr val="555555"/>
                    </a:solidFill>
                    <a:latin typeface="STIXGeneral-Italic" pitchFamily="2" charset="2"/>
                  </a:rPr>
                  <a:t>x </a:t>
                </a:r>
                <a:r>
                  <a:rPr lang="en-US" dirty="0">
                    <a:solidFill>
                      <a:srgbClr val="555555"/>
                    </a:solidFill>
                    <a:latin typeface="STIXGeneral-Regular" pitchFamily="2" charset="2"/>
                  </a:rPr>
                  <a:t>, </a:t>
                </a:r>
                <a:r>
                  <a:rPr lang="en-US" dirty="0">
                    <a:solidFill>
                      <a:srgbClr val="555555"/>
                    </a:solidFill>
                    <a:latin typeface="STIXGeneral-Italic" pitchFamily="2" charset="2"/>
                  </a:rPr>
                  <a:t>y</a:t>
                </a:r>
                <a:r>
                  <a:rPr lang="en-US" dirty="0">
                    <a:solidFill>
                      <a:srgbClr val="555555"/>
                    </a:solidFill>
                    <a:latin typeface="STIXGeneral-Regular" pitchFamily="2" charset="2"/>
                  </a:rPr>
                  <a:t>)</a:t>
                </a:r>
                <a:r>
                  <a:rPr lang="en-US" dirty="0">
                    <a:solidFill>
                      <a:srgbClr val="555555"/>
                    </a:solidFill>
                  </a:rPr>
                  <a:t> is a point where the terminal side of an angle of </a:t>
                </a:r>
                <a:r>
                  <a:rPr lang="en-US" dirty="0">
                    <a:solidFill>
                      <a:srgbClr val="555555"/>
                    </a:solidFill>
                    <a:latin typeface="STIXGeneral-Italic" pitchFamily="2" charset="2"/>
                  </a:rPr>
                  <a:t>t</a:t>
                </a:r>
                <a:r>
                  <a:rPr lang="en-US" dirty="0">
                    <a:solidFill>
                      <a:srgbClr val="555555"/>
                    </a:solidFill>
                  </a:rPr>
                  <a:t>  radians intercepts the unit circle, then</a:t>
                </a:r>
              </a:p>
              <a:p>
                <a:pPr algn="ctr"/>
                <a:r>
                  <a:rPr lang="en-US" dirty="0">
                    <a:latin typeface="STIXGeneral-Regular" pitchFamily="2" charset="2"/>
                  </a:rPr>
                  <a:t>tan </a:t>
                </a:r>
                <a:r>
                  <a:rPr lang="en-US" dirty="0">
                    <a:latin typeface="STIXGeneral-Italic" pitchFamily="2" charset="2"/>
                  </a:rPr>
                  <a:t>t = </a:t>
                </a:r>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𝑦</m:t>
                        </m:r>
                      </m:num>
                      <m:den>
                        <m:r>
                          <a:rPr lang="en-US" i="1" smtClean="0">
                            <a:latin typeface="Cambria Math" panose="02040503050406030204" pitchFamily="18" charset="0"/>
                          </a:rPr>
                          <m:t>𝑥</m:t>
                        </m:r>
                      </m:den>
                    </m:f>
                  </m:oMath>
                </a14:m>
                <a:r>
                  <a:rPr lang="en-US" dirty="0">
                    <a:latin typeface="STIXGeneral-Italic" pitchFamily="2" charset="2"/>
                  </a:rPr>
                  <a:t>,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≠0 </m:t>
                    </m:r>
                  </m:oMath>
                </a14:m>
                <a:r>
                  <a:rPr lang="en-US" dirty="0">
                    <a:latin typeface="STIXGeneral-Regular" pitchFamily="2" charset="2"/>
                  </a:rPr>
                  <a:t>	sec </a:t>
                </a:r>
                <a:r>
                  <a:rPr lang="en-US" dirty="0">
                    <a:latin typeface="STIXGeneral-Italic" pitchFamily="2" charset="2"/>
                  </a:rPr>
                  <a:t>t =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i="1">
                            <a:latin typeface="Cambria Math" panose="02040503050406030204" pitchFamily="18" charset="0"/>
                          </a:rPr>
                          <m:t>𝑥</m:t>
                        </m:r>
                      </m:den>
                    </m:f>
                  </m:oMath>
                </a14:m>
                <a:r>
                  <a:rPr lang="en-US" dirty="0">
                    <a:latin typeface="STIXGeneral-Italic" pitchFamily="2" charset="2"/>
                  </a:rPr>
                  <a:t>,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≠0</m:t>
                    </m:r>
                  </m:oMath>
                </a14:m>
                <a:r>
                  <a:rPr lang="en-US" dirty="0">
                    <a:latin typeface="STIXGeneral-Regular" pitchFamily="2" charset="2"/>
                  </a:rPr>
                  <a:t> </a:t>
                </a:r>
                <a:endParaRPr lang="en-US" dirty="0">
                  <a:latin typeface="STIXGeneral-Italic" pitchFamily="2" charset="2"/>
                </a:endParaRPr>
              </a:p>
              <a:p>
                <a:pPr algn="ctr"/>
                <a:r>
                  <a:rPr lang="en-US" dirty="0" err="1">
                    <a:latin typeface="STIXGeneral-Regular" pitchFamily="2" charset="2"/>
                  </a:rPr>
                  <a:t>csc</a:t>
                </a:r>
                <a:r>
                  <a:rPr lang="en-US" dirty="0">
                    <a:latin typeface="STIXGeneral-Regular" pitchFamily="2" charset="2"/>
                  </a:rPr>
                  <a:t> </a:t>
                </a:r>
                <a:r>
                  <a:rPr lang="en-US" dirty="0">
                    <a:latin typeface="STIXGeneral-Italic" pitchFamily="2" charset="2"/>
                  </a:rPr>
                  <a:t>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𝑦</m:t>
                        </m:r>
                      </m:den>
                    </m:f>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≠0</m:t>
                    </m:r>
                  </m:oMath>
                </a14:m>
                <a:r>
                  <a:rPr lang="en-US" dirty="0">
                    <a:latin typeface="STIXGeneral-Italic" pitchFamily="2" charset="2"/>
                  </a:rPr>
                  <a:t>	</a:t>
                </a:r>
                <a:r>
                  <a:rPr lang="en-US" dirty="0">
                    <a:latin typeface="STIXGeneral-Regular" pitchFamily="2" charset="2"/>
                  </a:rPr>
                  <a:t>cot </a:t>
                </a:r>
                <a:r>
                  <a:rPr lang="en-US" dirty="0">
                    <a:latin typeface="STIXGeneral-Italic" pitchFamily="2" charset="2"/>
                  </a:rPr>
                  <a:t>t </a:t>
                </a:r>
                <a:r>
                  <a:rPr lang="en-US" dirty="0">
                    <a:latin typeface="STIXGeneral-Regular" pitchFamily="2" charset="2"/>
                  </a:rPr>
                  <a:t>=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𝑥</m:t>
                        </m:r>
                      </m:num>
                      <m:den>
                        <m:r>
                          <a:rPr lang="en-US" i="1">
                            <a:latin typeface="Cambria Math" panose="02040503050406030204" pitchFamily="18" charset="0"/>
                          </a:rPr>
                          <m:t>𝑦</m:t>
                        </m:r>
                      </m:den>
                    </m:f>
                  </m:oMath>
                </a14:m>
                <a:r>
                  <a:rPr lang="en-US" dirty="0"/>
                  <a:t> </a:t>
                </a:r>
                <a14:m>
                  <m:oMath xmlns:m="http://schemas.openxmlformats.org/officeDocument/2006/math">
                    <m:r>
                      <a:rPr lang="en-US" i="1">
                        <a:latin typeface="Cambria Math" panose="02040503050406030204" pitchFamily="18" charset="0"/>
                      </a:rPr>
                      <m:t>, </m:t>
                    </m:r>
                    <m:r>
                      <a:rPr lang="en-US" i="1">
                        <a:latin typeface="Cambria Math" panose="02040503050406030204" pitchFamily="18" charset="0"/>
                      </a:rPr>
                      <m:t>𝑦</m:t>
                    </m:r>
                    <m:r>
                      <a:rPr lang="en-US" i="1">
                        <a:latin typeface="Cambria Math" panose="02040503050406030204" pitchFamily="18" charset="0"/>
                        <a:ea typeface="Cambria Math" panose="02040503050406030204" pitchFamily="18" charset="0"/>
                      </a:rPr>
                      <m:t>≠0</m:t>
                    </m:r>
                  </m:oMath>
                </a14:m>
                <a:endParaRPr lang="en-US" dirty="0">
                  <a:latin typeface="STIXGeneral-Regular" pitchFamily="2" charset="2"/>
                </a:endParaRPr>
              </a:p>
            </p:txBody>
          </p:sp>
        </mc:Choice>
        <mc:Fallback xmlns="">
          <p:sp>
            <p:nvSpPr>
              <p:cNvPr id="3" name="Rectangle 2">
                <a:extLst>
                  <a:ext uri="{FF2B5EF4-FFF2-40B4-BE49-F238E27FC236}">
                    <a16:creationId xmlns:a16="http://schemas.microsoft.com/office/drawing/2014/main" id="{84F9A35E-BA39-0C4B-8950-E6746B6ED641}"/>
                  </a:ext>
                </a:extLst>
              </p:cNvPr>
              <p:cNvSpPr>
                <a:spLocks noRot="1" noChangeAspect="1" noMove="1" noResize="1" noEditPoints="1" noAdjustHandles="1" noChangeArrowheads="1" noChangeShapeType="1" noTextEdit="1"/>
              </p:cNvSpPr>
              <p:nvPr/>
            </p:nvSpPr>
            <p:spPr>
              <a:xfrm>
                <a:off x="515661" y="4421299"/>
                <a:ext cx="7945989" cy="1739515"/>
              </a:xfrm>
              <a:prstGeom prst="rect">
                <a:avLst/>
              </a:prstGeom>
              <a:blipFill>
                <a:blip r:embed="rId4"/>
                <a:stretch>
                  <a:fillRect l="-639" t="-1460" b="-1460"/>
                </a:stretch>
              </a:blipFill>
            </p:spPr>
            <p:txBody>
              <a:bodyPr/>
              <a:lstStyle/>
              <a:p>
                <a:r>
                  <a:rPr lang="en-US">
                    <a:noFill/>
                  </a:rPr>
                  <a:t> </a:t>
                </a:r>
              </a:p>
            </p:txBody>
          </p:sp>
        </mc:Fallback>
      </mc:AlternateContent>
    </p:spTree>
    <p:extLst>
      <p:ext uri="{BB962C8B-B14F-4D97-AF65-F5344CB8AC3E}">
        <p14:creationId xmlns:p14="http://schemas.microsoft.com/office/powerpoint/2010/main" val="47317176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1045819"/>
          </a:xfrm>
        </p:spPr>
        <p:txBody>
          <a:bodyPr>
            <a:noAutofit/>
          </a:bodyPr>
          <a:lstStyle/>
          <a:p>
            <a:r>
              <a:rPr lang="en-US" sz="1800" dirty="0"/>
              <a:t>Finding Exact Values of the Trigonometric </a:t>
            </a:r>
            <a:br>
              <a:rPr lang="en-US" sz="1800" dirty="0"/>
            </a:br>
            <a:r>
              <a:rPr lang="en-US" sz="1800" dirty="0"/>
              <a:t>Functions example</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
        <p:nvSpPr>
          <p:cNvPr id="7" name="Text Placeholder 6">
            <a:extLst>
              <a:ext uri="{FF2B5EF4-FFF2-40B4-BE49-F238E27FC236}">
                <a16:creationId xmlns:a16="http://schemas.microsoft.com/office/drawing/2014/main" id="{F5341F3A-5D34-40DD-A889-4516238D96C2}"/>
              </a:ext>
            </a:extLst>
          </p:cNvPr>
          <p:cNvSpPr>
            <a:spLocks noGrp="1"/>
          </p:cNvSpPr>
          <p:nvPr>
            <p:ph type="body" sz="quarter" idx="14"/>
          </p:nvPr>
        </p:nvSpPr>
        <p:spPr>
          <a:xfrm>
            <a:off x="541175" y="1526341"/>
            <a:ext cx="8062912" cy="961053"/>
          </a:xfrm>
        </p:spPr>
        <p:txBody>
          <a:bodyPr>
            <a:normAutofit/>
          </a:bodyPr>
          <a:lstStyle/>
          <a:p>
            <a:r>
              <a:rPr lang="en-US" sz="1600" dirty="0">
                <a:solidFill>
                  <a:srgbClr val="0070C0"/>
                </a:solidFill>
              </a:rPr>
              <a:t>Example </a:t>
            </a:r>
            <a:r>
              <a:rPr lang="en-US" sz="1600" b="1" dirty="0"/>
              <a:t>Finding Trigonometric Functions from a Point on the Unit Circle</a:t>
            </a:r>
          </a:p>
          <a:p>
            <a:r>
              <a:rPr lang="en-US" sz="1600" dirty="0"/>
              <a:t>The point on the unit circle, as shown in </a:t>
            </a:r>
            <a:r>
              <a:rPr lang="en-US" sz="1600" b="1" dirty="0"/>
              <a:t>Figure 2</a:t>
            </a:r>
            <a:r>
              <a:rPr lang="en-US" sz="1600" dirty="0"/>
              <a:t>. Find sin </a:t>
            </a:r>
            <a:r>
              <a:rPr lang="en-US" sz="1600" i="1" dirty="0"/>
              <a:t>t</a:t>
            </a:r>
            <a:r>
              <a:rPr lang="en-US" sz="1600" dirty="0"/>
              <a:t>, cos </a:t>
            </a:r>
            <a:r>
              <a:rPr lang="en-US" sz="1600" i="1" dirty="0"/>
              <a:t>t</a:t>
            </a:r>
            <a:r>
              <a:rPr lang="en-US" sz="1600" dirty="0"/>
              <a:t>, tan </a:t>
            </a:r>
            <a:r>
              <a:rPr lang="en-US" sz="1600" i="1" dirty="0"/>
              <a:t>t</a:t>
            </a:r>
            <a:r>
              <a:rPr lang="en-US" sz="1600" dirty="0"/>
              <a:t>, sec </a:t>
            </a:r>
            <a:r>
              <a:rPr lang="en-US" sz="1600" i="1" dirty="0"/>
              <a:t>t</a:t>
            </a:r>
            <a:r>
              <a:rPr lang="en-US" sz="1600" dirty="0"/>
              <a:t>, </a:t>
            </a:r>
            <a:r>
              <a:rPr lang="en-US" sz="1600" dirty="0" err="1"/>
              <a:t>csc</a:t>
            </a:r>
            <a:r>
              <a:rPr lang="en-US" sz="1600" dirty="0"/>
              <a:t> </a:t>
            </a:r>
            <a:r>
              <a:rPr lang="en-US" sz="1600" i="1" dirty="0"/>
              <a:t>t</a:t>
            </a:r>
            <a:r>
              <a:rPr lang="en-US" sz="1600" dirty="0"/>
              <a:t>, and cot </a:t>
            </a:r>
            <a:r>
              <a:rPr lang="en-US" sz="1600" i="1" dirty="0"/>
              <a:t>t</a:t>
            </a:r>
            <a:r>
              <a:rPr lang="en-US" sz="1600" dirty="0"/>
              <a:t>.</a:t>
            </a:r>
          </a:p>
        </p:txBody>
      </p:sp>
      <p:pic>
        <p:nvPicPr>
          <p:cNvPr id="4" name="Picture 3" descr="&#10; This is an image of a graph of circle with angle of t inscribed and with radius 1. Point of (negative square root of 3 over 2, 1/2) is at intersection of terminal side of angle and edge of circle. ">
            <a:extLst>
              <a:ext uri="{FF2B5EF4-FFF2-40B4-BE49-F238E27FC236}">
                <a16:creationId xmlns:a16="http://schemas.microsoft.com/office/drawing/2014/main" id="{E1AB06F3-65CF-4F47-B2D4-845C187BECF1}"/>
              </a:ext>
            </a:extLst>
          </p:cNvPr>
          <p:cNvPicPr>
            <a:picLocks noChangeAspect="1"/>
          </p:cNvPicPr>
          <p:nvPr/>
        </p:nvPicPr>
        <p:blipFill>
          <a:blip r:embed="rId3"/>
          <a:stretch>
            <a:fillRect/>
          </a:stretch>
        </p:blipFill>
        <p:spPr>
          <a:xfrm>
            <a:off x="4417885" y="2468591"/>
            <a:ext cx="4003575" cy="2391649"/>
          </a:xfrm>
          <a:prstGeom prst="rect">
            <a:avLst/>
          </a:prstGeom>
        </p:spPr>
      </p:pic>
    </p:spTree>
    <p:extLst>
      <p:ext uri="{BB962C8B-B14F-4D97-AF65-F5344CB8AC3E}">
        <p14:creationId xmlns:p14="http://schemas.microsoft.com/office/powerpoint/2010/main" val="8586522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1114</TotalTime>
  <Words>8424</Words>
  <Application>Microsoft Office PowerPoint</Application>
  <PresentationFormat>On-screen Show (4:3)</PresentationFormat>
  <Paragraphs>771</Paragraphs>
  <Slides>120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120</vt:i4>
      </vt:variant>
    </vt:vector>
  </HeadingPairs>
  <TitlesOfParts>
    <vt:vector size="131" baseType="lpstr">
      <vt:lpstr>Arial</vt:lpstr>
      <vt:lpstr>Arial Black</vt:lpstr>
      <vt:lpstr>Calibri</vt:lpstr>
      <vt:lpstr>Cambria Math</vt:lpstr>
      <vt:lpstr>Helvetica Neue</vt:lpstr>
      <vt:lpstr>STIXGeneral-Italic</vt:lpstr>
      <vt:lpstr>STIXGeneral-Regular</vt:lpstr>
      <vt:lpstr>STIXSizeOneSym</vt:lpstr>
      <vt:lpstr>STIXSizeTwoSym</vt:lpstr>
      <vt:lpstr>STIXVariants</vt:lpstr>
      <vt:lpstr>Essential</vt:lpstr>
      <vt:lpstr>Chapter 7  THE UNIT CIRCLE: SINE AND COSINE FUNCTIONS</vt:lpstr>
      <vt:lpstr>Section 7.1 Learning Objectives</vt:lpstr>
      <vt:lpstr>Angle definition</vt:lpstr>
      <vt:lpstr>Drawing angles</vt:lpstr>
      <vt:lpstr>Drawing Angles in Standard Position</vt:lpstr>
      <vt:lpstr>Quadrantal angles</vt:lpstr>
      <vt:lpstr>Drawing Angles in Standard Position  example</vt:lpstr>
      <vt:lpstr>Drawing Angles in Standard Position  try it</vt:lpstr>
      <vt:lpstr>Converting Between Degrees and Radians</vt:lpstr>
      <vt:lpstr>Relating Arc Lengths to Radius</vt:lpstr>
      <vt:lpstr>Special angles</vt:lpstr>
      <vt:lpstr>identifying special angles  measured in radians</vt:lpstr>
      <vt:lpstr>Using radians</vt:lpstr>
      <vt:lpstr>converting between radians and degrees</vt:lpstr>
      <vt:lpstr>converting between radians and degrees example and try it</vt:lpstr>
      <vt:lpstr>converting between degrees and radians example and try it</vt:lpstr>
      <vt:lpstr>finding coterminal angles</vt:lpstr>
      <vt:lpstr>finding coterminal angles  example</vt:lpstr>
      <vt:lpstr>finding coterminal angles  example 2</vt:lpstr>
      <vt:lpstr>finding coterminal angles  example 3</vt:lpstr>
      <vt:lpstr>finding coterminal angles try its</vt:lpstr>
      <vt:lpstr>Determining the length of an arc</vt:lpstr>
      <vt:lpstr>Determining the length of an arc try it</vt:lpstr>
      <vt:lpstr>Determining the length of an arc  example</vt:lpstr>
      <vt:lpstr>Determining the length of an arc example 2</vt:lpstr>
      <vt:lpstr>Finding the area of a sector  of a circle</vt:lpstr>
      <vt:lpstr>Finding the area of a sector  of a circle example</vt:lpstr>
      <vt:lpstr>Finding the area of a sector  of a circle example 2</vt:lpstr>
      <vt:lpstr>Finding the area of a sector  of a circle try it</vt:lpstr>
      <vt:lpstr>linear and angular speed</vt:lpstr>
      <vt:lpstr>Use linear and angular speed to describe  motion on a circular path</vt:lpstr>
      <vt:lpstr>Use linear and angular speed to describe  motion on a circular path example</vt:lpstr>
      <vt:lpstr>Use linear and angular speed to describe  motion on a circular path try it</vt:lpstr>
      <vt:lpstr>Use linear and angular speed to describe  motion on a circular path (2)</vt:lpstr>
      <vt:lpstr>Use linear and angular speed to describe  motion on a circular path example 2</vt:lpstr>
      <vt:lpstr>Use linear and angular speed to describe  motion on a circular path try it 2</vt:lpstr>
      <vt:lpstr>Chapter 7  THE UNIT CIRCLE: SINE AND COSINE FUNCTIONS</vt:lpstr>
      <vt:lpstr>Section 7.2 Learning Objectives</vt:lpstr>
      <vt:lpstr>Right triangles</vt:lpstr>
      <vt:lpstr>Using Right Triangles to Evaluate Trigonometric Functions</vt:lpstr>
      <vt:lpstr>Using Right Triangles to Evaluate Trigonometric Functions (2)</vt:lpstr>
      <vt:lpstr>Using Right Triangles to Evaluate Trigonometric Functions example</vt:lpstr>
      <vt:lpstr>Using Right Triangles to Evaluate Trigonometric Functions example 2</vt:lpstr>
      <vt:lpstr>Reciprocal functions</vt:lpstr>
      <vt:lpstr>Reciprocal functions (2)</vt:lpstr>
      <vt:lpstr>Reciprocal functions try it</vt:lpstr>
      <vt:lpstr>Using Right Triangles to Evaluate Trigonometric Functions example 3</vt:lpstr>
      <vt:lpstr>Finding Trigonometric Functions of Special Angles Using Side Lengths</vt:lpstr>
      <vt:lpstr>Finding Trigonometric Functions of Special Angles Using Side Lengths example</vt:lpstr>
      <vt:lpstr>Finding Trigonometric Functions of Special Angles Using Side Lengths try it</vt:lpstr>
      <vt:lpstr>Cofunction identity</vt:lpstr>
      <vt:lpstr>Using Equal Cofunction of Complements</vt:lpstr>
      <vt:lpstr>Using Equal Cofunction of Complements  example and try it</vt:lpstr>
      <vt:lpstr>Using Trigonometric Functions</vt:lpstr>
      <vt:lpstr>Using Trigonometric Functions  example</vt:lpstr>
      <vt:lpstr>Using Trigonometric Functions  try it</vt:lpstr>
      <vt:lpstr>Using Trigonometric Functions  example 2</vt:lpstr>
      <vt:lpstr>Using Trigonometric Functions  example 3</vt:lpstr>
      <vt:lpstr>Using Right Triangle Trigonometry to Solve Applied Problems</vt:lpstr>
      <vt:lpstr>Using Right Triangle Trigonometry to Solve Applied Problems (2)</vt:lpstr>
      <vt:lpstr>Using Right Triangle Trigonometry to Solve Applied Problems example</vt:lpstr>
      <vt:lpstr>Using Right Triangle Trigonometry to Solve Applied Problems try it</vt:lpstr>
      <vt:lpstr>Using Right Triangle Trigonometry to Solve Applied Problems example 2</vt:lpstr>
      <vt:lpstr>Chapter 7  THE UNIT CIRCLE: SINE AND COSINE FUNCTIONS</vt:lpstr>
      <vt:lpstr>Section 7.3 Learning Objectives</vt:lpstr>
      <vt:lpstr>Finding Trigonometric Functions Using  the Unit Circle</vt:lpstr>
      <vt:lpstr>Defining sine and cosine functions from  the unit circle</vt:lpstr>
      <vt:lpstr>Defining sine and cosine functions from  the unit circle example</vt:lpstr>
      <vt:lpstr>Defining sine and cosine functions from  the unit circle try it</vt:lpstr>
      <vt:lpstr>Finding Sine and Cosine of Angles  on an Axis</vt:lpstr>
      <vt:lpstr>Finding Sine and Cosine of Angles  on an Axis example and try it</vt:lpstr>
      <vt:lpstr>The Pythagorean Identity</vt:lpstr>
      <vt:lpstr>The Pythagorean Identity  example</vt:lpstr>
      <vt:lpstr>The Pythagorean Identity try it</vt:lpstr>
      <vt:lpstr>Finding Sine and Cosines of special angles</vt:lpstr>
      <vt:lpstr>Finding Sine and Cosine of special angles examples</vt:lpstr>
      <vt:lpstr>Finding Sine and Cosine of special angles example and try it</vt:lpstr>
      <vt:lpstr>Finding Sine and Cosine of special angles</vt:lpstr>
      <vt:lpstr>Using a Calculator to Find Sine and Cosine</vt:lpstr>
      <vt:lpstr>Using a Calculator to Find Sine and Cosine  examples</vt:lpstr>
      <vt:lpstr>Identifying the Domain of  Sine and Cosine Functions</vt:lpstr>
      <vt:lpstr>Identifying the Range of  Sine and Cosine Functions</vt:lpstr>
      <vt:lpstr>Finding Reference Angles</vt:lpstr>
      <vt:lpstr>Finding Reference Angles (2)</vt:lpstr>
      <vt:lpstr>Finding Reference Angles (3)</vt:lpstr>
      <vt:lpstr>Finding Reference Angles example</vt:lpstr>
      <vt:lpstr>Finding Reference Angles try it</vt:lpstr>
      <vt:lpstr>Using Reference Angles to Evaluate Trigonometric Functions</vt:lpstr>
      <vt:lpstr>Using Reference Angles to Evaluate Trigonometric Functions example</vt:lpstr>
      <vt:lpstr>Using Reference Angles to Evaluate Trigonometric Functions example 2</vt:lpstr>
      <vt:lpstr>Using Reference Angles to Evaluate Trigonometric Functions try it</vt:lpstr>
      <vt:lpstr>Finding Sine and Cosine of special angles (2)</vt:lpstr>
      <vt:lpstr>Using Reference Angles to Find Coordinates</vt:lpstr>
      <vt:lpstr>Using Reference Angles to Find Coordinates  Example</vt:lpstr>
      <vt:lpstr>Using Reference Angles to Find Coordinates  Try it</vt:lpstr>
      <vt:lpstr>Chapter 7  THE UNIT CIRCLE: SINE AND COSINE FUNCTIONS</vt:lpstr>
      <vt:lpstr>Section 7.4 Learning Objectives</vt:lpstr>
      <vt:lpstr>Finding Exact Values of the Trigonometric  Functions Secant, Cosecant, Tangent, and  Cotangent</vt:lpstr>
      <vt:lpstr>Finding Exact Values of the Trigonometric  Functions example</vt:lpstr>
      <vt:lpstr>Finding Exact Values of the Trigonometric  Functions try it</vt:lpstr>
      <vt:lpstr>Finding Exact Values of the Trigonometric  Functions try it 2</vt:lpstr>
      <vt:lpstr>Finding Exact Values of the Trigonometric  Functions (2)</vt:lpstr>
      <vt:lpstr>Using Reference Angles to Evaluate  Tangent, Secant, Cosecant, and Cotangent</vt:lpstr>
      <vt:lpstr>Using Reference Angles to Evaluate  Tangent, Secant, Cosecant, and Cotangent (2)</vt:lpstr>
      <vt:lpstr>Using Reference Angles to Evaluate  Tangent, Secant, Cosecant, and Cotangent  Example</vt:lpstr>
      <vt:lpstr>Using Reference Angles to Evaluate  Tangent, Secant, Cosecant, and Cotangent  Try it</vt:lpstr>
      <vt:lpstr>Using Even and Odd  Trigonometric Functions</vt:lpstr>
      <vt:lpstr>Using Even and Odd  Trigonometric Functions (2)</vt:lpstr>
      <vt:lpstr>Using Even and Odd  Trigonometric Functions example </vt:lpstr>
      <vt:lpstr>Recognizing and Using Fundamental Identities</vt:lpstr>
      <vt:lpstr>Recognizing and Using Fundamental Identities examples</vt:lpstr>
      <vt:lpstr>Recognizing and Using Fundamental Identities examples 2</vt:lpstr>
      <vt:lpstr>Alternate Forms of the Pythagorean Identity</vt:lpstr>
      <vt:lpstr>Alternate Forms of the Pythagorean Identity example</vt:lpstr>
      <vt:lpstr>Alternate Forms of the Pythagorean Identity try it</vt:lpstr>
      <vt:lpstr>Alternate Forms of the Pythagorean Identity try it 2</vt:lpstr>
      <vt:lpstr>Evaluating Trigonometric Functions  with a Calculator</vt:lpstr>
      <vt:lpstr>Evaluating Trigonometric Functions  with a Calculator examples</vt:lpstr>
      <vt:lpstr>Evaluating Trigonometric Functions  with a Calculator example and try it</vt:lpstr>
      <vt:lpstr>Acknowledgments</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OpenStax_AlgebraAndTrigonometry_CH07</dc:title>
  <dc:creator>jeusea@rpcc.edu;gbradley@rpcc.edu</dc:creator>
  <cp:lastModifiedBy>jared Eusea</cp:lastModifiedBy>
  <cp:revision>134</cp:revision>
  <dcterms:created xsi:type="dcterms:W3CDTF">2012-06-04T02:13:36Z</dcterms:created>
  <dcterms:modified xsi:type="dcterms:W3CDTF">2019-07-30T19:31:12Z</dcterms:modified>
</cp:coreProperties>
</file>