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71" r:id="rId13"/>
    <p:sldId id="272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86" r:id="rId25"/>
    <p:sldId id="285" r:id="rId26"/>
    <p:sldId id="281" r:id="rId27"/>
    <p:sldId id="282" r:id="rId28"/>
    <p:sldId id="284" r:id="rId29"/>
    <p:sldId id="283" r:id="rId30"/>
    <p:sldId id="287" r:id="rId31"/>
    <p:sldId id="288" r:id="rId32"/>
    <p:sldId id="291" r:id="rId33"/>
    <p:sldId id="292" r:id="rId34"/>
    <p:sldId id="267" r:id="rId35"/>
    <p:sldId id="268" r:id="rId36"/>
    <p:sldId id="294" r:id="rId37"/>
    <p:sldId id="293" r:id="rId38"/>
    <p:sldId id="295" r:id="rId39"/>
    <p:sldId id="297" r:id="rId40"/>
    <p:sldId id="300" r:id="rId41"/>
    <p:sldId id="302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75CF-FCF3-4D17-B5B0-CFCBE00BF2E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73F9-1FDA-475F-B74F-52230993E4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APHY 102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Reproductive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e reproductive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le reproductive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83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Urinary bladder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36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Ejaculatory 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286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Prostatic urethra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876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Corpus </a:t>
            </a:r>
            <a:r>
              <a:rPr lang="en-US" dirty="0" err="1" smtClean="0">
                <a:solidFill>
                  <a:schemeClr val="bg1"/>
                </a:solidFill>
              </a:rPr>
              <a:t>spongiosum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1981200" y="2514600"/>
            <a:ext cx="3048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76400" y="2895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5908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48000" y="3962400"/>
            <a:ext cx="2286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182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Corpus </a:t>
            </a:r>
            <a:r>
              <a:rPr lang="en-US" dirty="0" err="1" smtClean="0">
                <a:solidFill>
                  <a:schemeClr val="bg1"/>
                </a:solidFill>
              </a:rPr>
              <a:t>cavernosum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81800" y="22098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0" y="525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Spongy urethra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648200" y="3581400"/>
            <a:ext cx="762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10400" y="541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Glans</a:t>
            </a:r>
            <a:r>
              <a:rPr lang="en-US" dirty="0" smtClean="0">
                <a:solidFill>
                  <a:schemeClr val="bg1"/>
                </a:solidFill>
              </a:rPr>
              <a:t> of penis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848600" y="44958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" y="3657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Urogenital</a:t>
            </a:r>
            <a:r>
              <a:rPr lang="en-US" dirty="0" smtClean="0">
                <a:solidFill>
                  <a:schemeClr val="bg1"/>
                </a:solidFill>
              </a:rPr>
              <a:t> diaphragm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447800" y="3352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49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Intermediate part of urethra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57400" y="3276600"/>
            <a:ext cx="1066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00400" y="35052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 testes mode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 testes mode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Ductus</a:t>
            </a:r>
            <a:r>
              <a:rPr lang="en-US" dirty="0" smtClean="0"/>
              <a:t> (vas) deferens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Epididymis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Head</a:t>
            </a:r>
          </a:p>
          <a:p>
            <a:r>
              <a:rPr lang="en-US" dirty="0"/>
              <a:t> 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  Tail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2000" y="914400"/>
            <a:ext cx="434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800" y="2209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" y="2514600"/>
            <a:ext cx="24384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121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Efferent </a:t>
            </a:r>
            <a:r>
              <a:rPr lang="en-US" dirty="0" err="1" smtClean="0"/>
              <a:t>ductules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Rete</a:t>
            </a:r>
            <a:r>
              <a:rPr lang="en-US" dirty="0" smtClean="0"/>
              <a:t> testis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3352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Seminiferous</a:t>
            </a:r>
            <a:r>
              <a:rPr lang="en-US" dirty="0" smtClean="0"/>
              <a:t> tubules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3886200" y="1542366"/>
            <a:ext cx="3352800" cy="743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67200" y="2514600"/>
            <a:ext cx="3048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638800" y="34290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19200" y="685800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reproductive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reproductive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295400" y="990600"/>
            <a:ext cx="2743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47800" y="59436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71600" y="5486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4800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3733800"/>
            <a:ext cx="2514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1676400"/>
            <a:ext cx="30480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2209800"/>
            <a:ext cx="2895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71600" y="2590800"/>
            <a:ext cx="2971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62600" y="1600200"/>
            <a:ext cx="2362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15000" y="3276600"/>
            <a:ext cx="2057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486400" y="4724400"/>
            <a:ext cx="2057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267200" y="6477000"/>
            <a:ext cx="3429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371600" y="64770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" y="762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Ureter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erimetrium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198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Myometrium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2438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Endometrium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3429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Urinary bladder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4572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Pubic </a:t>
            </a:r>
            <a:r>
              <a:rPr lang="en-US" dirty="0" err="1" smtClean="0"/>
              <a:t>symphysis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525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Mons pubis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9600" y="579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Clitoris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Labia </a:t>
            </a:r>
            <a:r>
              <a:rPr lang="en-US" dirty="0" err="1" smtClean="0"/>
              <a:t>majora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84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Uterus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48600" y="2971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Cervix of uterus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200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Vagina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96200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Labia </a:t>
            </a:r>
            <a:r>
              <a:rPr lang="en-US" dirty="0" err="1" smtClean="0"/>
              <a:t>minora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486400" y="2743200"/>
            <a:ext cx="2057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791200" y="4038600"/>
            <a:ext cx="1828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38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</a:t>
            </a:r>
            <a:r>
              <a:rPr lang="en-US" dirty="0" err="1" smtClean="0"/>
              <a:t>os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20000" y="388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</a:t>
            </a:r>
            <a:r>
              <a:rPr lang="en-US" dirty="0" err="1" smtClean="0"/>
              <a:t>os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6962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Urethra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61" idx="1"/>
          </p:cNvCxnSpPr>
          <p:nvPr/>
        </p:nvCxnSpPr>
        <p:spPr>
          <a:xfrm flipH="1">
            <a:off x="4572000" y="5366266"/>
            <a:ext cx="31242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239000" y="556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Vulval</a:t>
            </a:r>
            <a:r>
              <a:rPr lang="en-US" dirty="0" smtClean="0"/>
              <a:t> vestibule (space)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4" idx="1"/>
          </p:cNvCxnSpPr>
          <p:nvPr/>
        </p:nvCxnSpPr>
        <p:spPr>
          <a:xfrm flipH="1">
            <a:off x="4114800" y="5885766"/>
            <a:ext cx="3124200" cy="4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reproductive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reproductive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209800" y="10668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05400" y="838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24600" y="1066800"/>
            <a:ext cx="16764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72200" y="4191000"/>
            <a:ext cx="1752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2514600"/>
            <a:ext cx="2667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" y="35814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24000" y="60198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33600" y="64008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71600" y="68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Uterus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53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Embryo/Fetus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533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Cervix of uterus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0" y="4038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Vagina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205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Urinary bladder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Pubic </a:t>
            </a:r>
            <a:r>
              <a:rPr lang="en-US" dirty="0" err="1" smtClean="0">
                <a:solidFill>
                  <a:schemeClr val="bg1"/>
                </a:solidFill>
              </a:rPr>
              <a:t>symphysis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5867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Clitoris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6324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Labia </a:t>
            </a:r>
            <a:r>
              <a:rPr lang="en-US" dirty="0" err="1" smtClean="0">
                <a:solidFill>
                  <a:schemeClr val="bg1"/>
                </a:solidFill>
              </a:rPr>
              <a:t>minora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876800" y="5181600"/>
            <a:ext cx="3124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010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Urethra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876800" y="64008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81800" y="6211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Vulval</a:t>
            </a:r>
            <a:r>
              <a:rPr lang="en-US" dirty="0" smtClean="0">
                <a:solidFill>
                  <a:schemeClr val="bg1"/>
                </a:solidFill>
              </a:rPr>
              <a:t> vestibule (space)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Broad ligament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00200" y="15240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reproductive 7 vulv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reproductive 7 vulv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0" y="0"/>
            <a:ext cx="51435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905000" y="3276600"/>
            <a:ext cx="3352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905000" y="3657600"/>
            <a:ext cx="3657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81200" y="5410200"/>
            <a:ext cx="3733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33600" y="533400"/>
            <a:ext cx="3276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304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Mons pubis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352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Labia </a:t>
            </a:r>
            <a:r>
              <a:rPr lang="en-US" dirty="0" err="1" smtClean="0"/>
              <a:t>majora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886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Labia </a:t>
            </a:r>
            <a:r>
              <a:rPr lang="en-US" dirty="0" err="1" smtClean="0"/>
              <a:t>minora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25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Anus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Vulva</a:t>
            </a:r>
            <a:r>
              <a:rPr lang="en-US" dirty="0" smtClean="0"/>
              <a:t>: external female genitals. Includes </a:t>
            </a:r>
            <a:r>
              <a:rPr lang="en-US" dirty="0"/>
              <a:t>the </a:t>
            </a:r>
            <a:r>
              <a:rPr lang="en-US" dirty="0" err="1"/>
              <a:t>mons</a:t>
            </a:r>
            <a:r>
              <a:rPr lang="en-US" dirty="0"/>
              <a:t> pubis, labia </a:t>
            </a:r>
            <a:r>
              <a:rPr lang="en-US" dirty="0" err="1"/>
              <a:t>majora</a:t>
            </a:r>
            <a:r>
              <a:rPr lang="en-US" dirty="0"/>
              <a:t>, labia </a:t>
            </a:r>
            <a:r>
              <a:rPr lang="en-US" dirty="0" err="1"/>
              <a:t>minora</a:t>
            </a:r>
            <a:r>
              <a:rPr lang="en-US" dirty="0"/>
              <a:t>, clitoris, </a:t>
            </a:r>
            <a:r>
              <a:rPr lang="en-US" dirty="0" err="1" smtClean="0"/>
              <a:t>vulval</a:t>
            </a:r>
            <a:r>
              <a:rPr lang="en-US" dirty="0" smtClean="0"/>
              <a:t> </a:t>
            </a:r>
            <a:r>
              <a:rPr lang="en-US" dirty="0"/>
              <a:t>vestibule, </a:t>
            </a:r>
            <a:r>
              <a:rPr lang="en-US" dirty="0" smtClean="0"/>
              <a:t>urethral opening, </a:t>
            </a:r>
            <a:r>
              <a:rPr lang="en-US" dirty="0"/>
              <a:t>greater and lesser vestibular glands, and the vaginal opening.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le reproductive 5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94576" y="0"/>
            <a:ext cx="63548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reproductive 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reproductive 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876800" y="4038600"/>
            <a:ext cx="304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638800" y="4267200"/>
            <a:ext cx="1752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66800" y="41910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Ovary (26)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4267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Uterine (fallopian) tube (25)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96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Uterus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038600" y="3581400"/>
            <a:ext cx="8382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632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Ovarian ligament (28)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95800" y="762000"/>
            <a:ext cx="2971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43800" y="457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 ligament of uterus (29)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715000" y="2590800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15200" y="2438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Suspensatory</a:t>
            </a:r>
            <a:r>
              <a:rPr lang="en-US" dirty="0" smtClean="0"/>
              <a:t> ligament of ovary (27)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1447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 ligament</a:t>
            </a:r>
          </a:p>
          <a:p>
            <a:r>
              <a:rPr lang="en-US" dirty="0"/>
              <a:t>o</a:t>
            </a:r>
            <a:r>
              <a:rPr lang="en-US" dirty="0" smtClean="0"/>
              <a:t>f uterus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43000" y="1295400"/>
            <a:ext cx="1828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95400" y="1905000"/>
            <a:ext cx="3276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95400" y="2057400"/>
            <a:ext cx="2667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ary mode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ary mode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620000" y="10668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91400" y="76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Fimbrae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3810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76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Infundibulum</a:t>
            </a:r>
            <a:r>
              <a:rPr lang="en-US" dirty="0" smtClean="0">
                <a:solidFill>
                  <a:schemeClr val="bg1"/>
                </a:solidFill>
              </a:rPr>
              <a:t> of uterine tube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54864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39000" y="57912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5715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Secondary </a:t>
            </a:r>
            <a:r>
              <a:rPr lang="en-US" dirty="0" err="1" smtClean="0">
                <a:solidFill>
                  <a:schemeClr val="bg1"/>
                </a:solidFill>
              </a:rPr>
              <a:t>oocyte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Corona radiate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Ampulla</a:t>
            </a:r>
            <a:r>
              <a:rPr lang="en-US" dirty="0" smtClean="0">
                <a:solidFill>
                  <a:schemeClr val="bg1"/>
                </a:solidFill>
              </a:rPr>
              <a:t> of uterine tube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304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Ovarian ligament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05000" y="3048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0" y="3048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Suspensatory</a:t>
            </a:r>
            <a:r>
              <a:rPr lang="en-US" dirty="0" smtClean="0">
                <a:solidFill>
                  <a:schemeClr val="bg1"/>
                </a:solidFill>
              </a:rPr>
              <a:t> ligament of ovary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162800" y="3429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114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Broad ligament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752600" y="13716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57600" y="533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Corpus </a:t>
            </a:r>
            <a:r>
              <a:rPr lang="en-US" dirty="0" err="1" smtClean="0">
                <a:solidFill>
                  <a:schemeClr val="bg1"/>
                </a:solidFill>
              </a:rPr>
              <a:t>albicans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114800" y="4191000"/>
            <a:ext cx="381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0540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Corpus </a:t>
            </a:r>
            <a:r>
              <a:rPr lang="en-US" dirty="0" err="1" smtClean="0">
                <a:solidFill>
                  <a:schemeClr val="bg1"/>
                </a:solidFill>
              </a:rPr>
              <a:t>luteum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181600" y="4191000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791200" y="4038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" y="3581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Primordial follicle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Primary follicle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Secondary follicle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Tertiary (</a:t>
            </a:r>
            <a:r>
              <a:rPr lang="en-US" dirty="0" err="1" smtClean="0">
                <a:solidFill>
                  <a:schemeClr val="bg1"/>
                </a:solidFill>
              </a:rPr>
              <a:t>Graafian</a:t>
            </a:r>
            <a:r>
              <a:rPr lang="en-US" dirty="0" smtClean="0">
                <a:solidFill>
                  <a:schemeClr val="bg1"/>
                </a:solidFill>
              </a:rPr>
              <a:t>) follicle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5257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Ovarian cortex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Ovarian medulla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438400" y="40386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19400" y="3733800"/>
            <a:ext cx="1981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895600" y="3048000"/>
            <a:ext cx="3124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33600" y="3657600"/>
            <a:ext cx="2133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905000" y="3429000"/>
            <a:ext cx="1905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057400" y="33528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00600" y="31242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962400" y="31242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334000" y="2667000"/>
            <a:ext cx="2362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96200" y="2362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Antrum</a:t>
            </a:r>
            <a:r>
              <a:rPr lang="en-US" dirty="0" smtClean="0">
                <a:solidFill>
                  <a:schemeClr val="bg1"/>
                </a:solidFill>
              </a:rPr>
              <a:t> within follicle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ary oocyte and sper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ary oocyte and sper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066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Corona radiate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Secondary </a:t>
            </a:r>
            <a:r>
              <a:rPr lang="en-US" dirty="0" err="1" smtClean="0"/>
              <a:t>oocyte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2819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Sperm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1295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21336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1"/>
          </p:cNvCxnSpPr>
          <p:nvPr/>
        </p:nvCxnSpPr>
        <p:spPr>
          <a:xfrm flipH="1">
            <a:off x="6019800" y="3004066"/>
            <a:ext cx="11430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tilization to zygot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tilization to zygot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Zona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pellucida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76600" y="17526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16764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1676400"/>
            <a:ext cx="1600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9200" y="1676400"/>
            <a:ext cx="3276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3429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Sperm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676400" y="28956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62200" y="32766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Polar bodies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57800" y="1219200"/>
            <a:ext cx="1371600" cy="11430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81800" y="1219200"/>
            <a:ext cx="152400" cy="11430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62800" y="1219200"/>
            <a:ext cx="1524000" cy="11430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86600" y="27432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Pronucleus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Female </a:t>
            </a:r>
            <a:r>
              <a:rPr lang="en-US" dirty="0" err="1" smtClean="0">
                <a:solidFill>
                  <a:schemeClr val="bg1"/>
                </a:solidFill>
              </a:rPr>
              <a:t>Pronucleus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934200" y="25908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772400" y="2590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781800" y="2971800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924800" y="2819400"/>
            <a:ext cx="685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8200" y="5638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Secondary </a:t>
            </a:r>
            <a:r>
              <a:rPr lang="en-US" dirty="0" err="1" smtClean="0">
                <a:solidFill>
                  <a:schemeClr val="bg1"/>
                </a:solidFill>
              </a:rPr>
              <a:t>oocyte</a:t>
            </a:r>
            <a:r>
              <a:rPr lang="en-US" dirty="0" smtClean="0">
                <a:solidFill>
                  <a:schemeClr val="bg1"/>
                </a:solidFill>
              </a:rPr>
              <a:t> being fertilized by a sperm. Fertilization triggers completion of Meiosis II by the secondary </a:t>
            </a:r>
            <a:r>
              <a:rPr lang="en-US" dirty="0" err="1" smtClean="0">
                <a:solidFill>
                  <a:schemeClr val="bg1"/>
                </a:solidFill>
              </a:rPr>
              <a:t>oocyte</a:t>
            </a:r>
            <a:r>
              <a:rPr lang="en-US" dirty="0" smtClean="0">
                <a:solidFill>
                  <a:schemeClr val="bg1"/>
                </a:solidFill>
              </a:rPr>
              <a:t> to form additional polar bodies. Once the male and female </a:t>
            </a:r>
            <a:r>
              <a:rPr lang="en-US" dirty="0" err="1" smtClean="0">
                <a:solidFill>
                  <a:schemeClr val="bg1"/>
                </a:solidFill>
              </a:rPr>
              <a:t>pronuclei</a:t>
            </a:r>
            <a:r>
              <a:rPr lang="en-US" dirty="0" smtClean="0">
                <a:solidFill>
                  <a:schemeClr val="bg1"/>
                </a:solidFill>
              </a:rPr>
              <a:t> are fused, then it is a zygote.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ygote to morul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ygote to morul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96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zygote divides by cleavage (mitosis with no cellular growth between </a:t>
            </a:r>
            <a:r>
              <a:rPr lang="en-US" dirty="0" err="1" smtClean="0">
                <a:solidFill>
                  <a:schemeClr val="bg1"/>
                </a:solidFill>
              </a:rPr>
              <a:t>divisons</a:t>
            </a:r>
            <a:r>
              <a:rPr lang="en-US" dirty="0" smtClean="0">
                <a:solidFill>
                  <a:schemeClr val="bg1"/>
                </a:solidFill>
              </a:rPr>
              <a:t>). Once there are 16 or more cells, it is called a </a:t>
            </a:r>
            <a:r>
              <a:rPr lang="en-US" dirty="0" err="1" smtClean="0">
                <a:solidFill>
                  <a:schemeClr val="bg1"/>
                </a:solidFill>
              </a:rPr>
              <a:t>morula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190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Morula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Zygote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676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Zona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pellucida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Polar bodies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66800" y="19812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20574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4200" y="1905000"/>
            <a:ext cx="502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21336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7200" y="2286000"/>
            <a:ext cx="3276600" cy="6096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10000" y="2286000"/>
            <a:ext cx="76200" cy="9906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86200" y="2209800"/>
            <a:ext cx="2209800" cy="5334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e reproductive 5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94576" y="0"/>
            <a:ext cx="63548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990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Ureter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3800" y="12192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Urinary bladder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00400" y="19812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2667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Pubic </a:t>
            </a:r>
            <a:r>
              <a:rPr lang="en-US" dirty="0" err="1" smtClean="0"/>
              <a:t>symphysis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2971800"/>
            <a:ext cx="2286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581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cavernosum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09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Glans</a:t>
            </a:r>
            <a:r>
              <a:rPr lang="en-US" dirty="0" smtClean="0"/>
              <a:t> of penis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2000" y="62484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3000" y="38862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96200" y="2819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Prostate gland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3429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Ejaculatory duct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96200" y="3810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Prostatic urethra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8" idx="1"/>
          </p:cNvCxnSpPr>
          <p:nvPr/>
        </p:nvCxnSpPr>
        <p:spPr>
          <a:xfrm flipH="1">
            <a:off x="5410200" y="3142566"/>
            <a:ext cx="2286000" cy="667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3733800"/>
            <a:ext cx="2286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1"/>
          </p:cNvCxnSpPr>
          <p:nvPr/>
        </p:nvCxnSpPr>
        <p:spPr>
          <a:xfrm flipH="1">
            <a:off x="4953000" y="4133166"/>
            <a:ext cx="2743200" cy="134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96200" y="4495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Intermediate part of urethra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flipH="1" flipV="1">
            <a:off x="4800600" y="4495800"/>
            <a:ext cx="2895600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80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Spongy urethra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14400" y="5029200"/>
            <a:ext cx="1676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67200" y="5410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Testis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Epididymis</a:t>
            </a:r>
            <a:endParaRPr lang="en-US" dirty="0" smtClean="0"/>
          </a:p>
          <a:p>
            <a:r>
              <a:rPr lang="en-US" dirty="0" err="1" smtClean="0"/>
              <a:t>Cremaster</a:t>
            </a:r>
            <a:r>
              <a:rPr lang="en-US" dirty="0" smtClean="0"/>
              <a:t> muscle</a:t>
            </a:r>
          </a:p>
          <a:p>
            <a:r>
              <a:rPr lang="en-US" dirty="0" smtClean="0"/>
              <a:t>   Scrotum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429000" y="55626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810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886200" y="61722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733800" y="6477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57800" y="518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spongiosum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4648200" y="4800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288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Urogenital</a:t>
            </a:r>
            <a:r>
              <a:rPr lang="en-US" dirty="0" smtClean="0">
                <a:solidFill>
                  <a:schemeClr val="bg1"/>
                </a:solidFill>
              </a:rPr>
              <a:t> diaphragm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733800" y="40386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495800" y="45720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lantation to gastru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plantation to gastru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lantation to gastru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morula</a:t>
            </a:r>
            <a:r>
              <a:rPr lang="en-US" dirty="0" smtClean="0">
                <a:solidFill>
                  <a:schemeClr val="bg1"/>
                </a:solidFill>
              </a:rPr>
              <a:t> continues to divide to form a </a:t>
            </a:r>
            <a:r>
              <a:rPr lang="en-US" dirty="0" err="1" smtClean="0">
                <a:solidFill>
                  <a:schemeClr val="bg1"/>
                </a:solidFill>
              </a:rPr>
              <a:t>blastocyst</a:t>
            </a:r>
            <a:r>
              <a:rPr lang="en-US" dirty="0" smtClean="0">
                <a:solidFill>
                  <a:schemeClr val="bg1"/>
                </a:solidFill>
              </a:rPr>
              <a:t> (100 or more cells will a hollow, fluid-filled cavity). The </a:t>
            </a:r>
            <a:r>
              <a:rPr lang="en-US" dirty="0" err="1" smtClean="0">
                <a:solidFill>
                  <a:schemeClr val="bg1"/>
                </a:solidFill>
              </a:rPr>
              <a:t>blastocyst</a:t>
            </a:r>
            <a:r>
              <a:rPr lang="en-US" dirty="0" smtClean="0">
                <a:solidFill>
                  <a:schemeClr val="bg1"/>
                </a:solidFill>
              </a:rPr>
              <a:t> will implant into the uterus. The </a:t>
            </a:r>
            <a:r>
              <a:rPr lang="en-US" dirty="0" err="1" smtClean="0">
                <a:solidFill>
                  <a:schemeClr val="bg1"/>
                </a:solidFill>
              </a:rPr>
              <a:t>trophoblast</a:t>
            </a:r>
            <a:r>
              <a:rPr lang="en-US" dirty="0" smtClean="0">
                <a:solidFill>
                  <a:schemeClr val="bg1"/>
                </a:solidFill>
              </a:rPr>
              <a:t> cells form the placenta, while the inner cell mass will undergo </a:t>
            </a:r>
            <a:r>
              <a:rPr lang="en-US" dirty="0" err="1" smtClean="0">
                <a:solidFill>
                  <a:schemeClr val="bg1"/>
                </a:solidFill>
              </a:rPr>
              <a:t>gastrulation</a:t>
            </a:r>
            <a:r>
              <a:rPr lang="en-US" dirty="0" smtClean="0">
                <a:solidFill>
                  <a:schemeClr val="bg1"/>
                </a:solidFill>
              </a:rPr>
              <a:t> to form an embryo.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19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Blastocyst</a:t>
            </a:r>
            <a:r>
              <a:rPr lang="en-US" dirty="0" smtClean="0">
                <a:solidFill>
                  <a:schemeClr val="bg1"/>
                </a:solidFill>
              </a:rPr>
              <a:t> implanting in uterus.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Inner cell mass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19812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419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Trophoblast</a:t>
            </a:r>
            <a:r>
              <a:rPr lang="en-US" dirty="0" smtClean="0">
                <a:solidFill>
                  <a:schemeClr val="bg1"/>
                </a:solidFill>
              </a:rPr>
              <a:t> cells forming placenta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886200" y="365760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Gastrulation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05600" y="2057400"/>
            <a:ext cx="76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Chorionic </a:t>
            </a:r>
            <a:r>
              <a:rPr lang="en-US" dirty="0" err="1" smtClean="0">
                <a:solidFill>
                  <a:schemeClr val="bg1"/>
                </a:solidFill>
              </a:rPr>
              <a:t>villi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229600" y="3581400"/>
            <a:ext cx="762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nta with emb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nta with emb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1905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Uterus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Decidua</a:t>
            </a:r>
            <a:r>
              <a:rPr lang="en-US" dirty="0" smtClean="0">
                <a:solidFill>
                  <a:schemeClr val="bg1"/>
                </a:solidFill>
              </a:rPr>
              <a:t> (mother’s part of placenta)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Chorion</a:t>
            </a:r>
            <a:r>
              <a:rPr lang="en-US" dirty="0" smtClean="0">
                <a:solidFill>
                  <a:schemeClr val="bg1"/>
                </a:solidFill>
              </a:rPr>
              <a:t> (child’s part of placenta)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Chorionic </a:t>
            </a:r>
            <a:r>
              <a:rPr lang="en-US" dirty="0" err="1" smtClean="0">
                <a:solidFill>
                  <a:schemeClr val="bg1"/>
                </a:solidFill>
              </a:rPr>
              <a:t>villi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24000" y="38100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47800" y="434340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15240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533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760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Yolk sac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1000" y="1066800"/>
            <a:ext cx="914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1143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Embryo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15000" y="14478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Umbilical cord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91000" y="3810000"/>
            <a:ext cx="1066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67600" y="838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Amnion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Amnionic</a:t>
            </a:r>
            <a:r>
              <a:rPr lang="en-US" dirty="0" smtClean="0">
                <a:solidFill>
                  <a:schemeClr val="bg1"/>
                </a:solidFill>
              </a:rPr>
              <a:t> cavity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934200" y="1143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239000" y="1676400"/>
            <a:ext cx="381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t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t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828800" y="762000"/>
            <a:ext cx="1600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Rudimentary eye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Rudimentary ear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1600200"/>
            <a:ext cx="2438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43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Rudimentary mouth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25908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Rudimentary liver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Heart bulge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266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 bud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Rudimentary vertebrae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5791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bud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 bud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9200" y="32004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2600" y="3733800"/>
            <a:ext cx="2895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43000" y="45720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</p:cNvCxnSpPr>
          <p:nvPr/>
        </p:nvCxnSpPr>
        <p:spPr>
          <a:xfrm flipH="1" flipV="1">
            <a:off x="4191000" y="5562600"/>
            <a:ext cx="32766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400800" y="44196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400800" y="29718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rus months 1 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rus months 1 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609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Uterus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Amnion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43400" y="8382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53000" y="11430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76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Uterine tube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19800" y="1219200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0" y="6858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Child’s part of placenta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Mother’s part of placenta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10668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1905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Umbilical cord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572000" y="2667000"/>
            <a:ext cx="1524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5562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Cervical canal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001000" y="3810000"/>
            <a:ext cx="609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Embryo/Fetus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953000" y="2514600"/>
            <a:ext cx="6858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304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Round ligament of uterus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781800" y="8382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3600" y="556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Ovary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057400" y="3276600"/>
            <a:ext cx="5334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" y="762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Broad ligament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the uterus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52400" y="1066800"/>
            <a:ext cx="152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rus 4 month and tw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Transverse 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601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Twins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rus 5 month present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Transverse 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640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Breech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e reproductive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rus 7 month fe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0960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Vertex (normal)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rus 7 month without fe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rus 7 month without fe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5791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Child’s part of placenta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Mother’s part of placenta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019800" y="4800600"/>
            <a:ext cx="685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5486400" y="5181600"/>
            <a:ext cx="838200" cy="932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228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Fimbrae</a:t>
            </a:r>
            <a:r>
              <a:rPr lang="en-US" dirty="0" smtClean="0">
                <a:solidFill>
                  <a:schemeClr val="bg1"/>
                </a:solidFill>
              </a:rPr>
              <a:t>               Uterine tube               Uterus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609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533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457200"/>
            <a:ext cx="76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228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Umbilical cord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24400" y="25908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3200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Fetal integument (amnion, </a:t>
            </a:r>
            <a:r>
              <a:rPr lang="en-US" dirty="0" err="1" smtClean="0">
                <a:solidFill>
                  <a:schemeClr val="bg1"/>
                </a:solidFill>
              </a:rPr>
              <a:t>chorion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decidua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capsularis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09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Vagina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Cervix of uterus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Cervical canal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2400" y="91440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4800" y="1371600"/>
            <a:ext cx="2286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2000" y="19812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e reproductive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175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Shaft of penis</a:t>
            </a:r>
          </a:p>
          <a:p>
            <a:endParaRPr lang="en-US" dirty="0" smtClean="0"/>
          </a:p>
          <a:p>
            <a:r>
              <a:rPr lang="en-US" dirty="0" err="1" smtClean="0"/>
              <a:t>Glans</a:t>
            </a:r>
            <a:r>
              <a:rPr lang="en-US" dirty="0" smtClean="0"/>
              <a:t> of penis </a:t>
            </a:r>
          </a:p>
          <a:p>
            <a:endParaRPr lang="en-US" dirty="0" smtClean="0"/>
          </a:p>
          <a:p>
            <a:r>
              <a:rPr lang="en-US" dirty="0" smtClean="0"/>
              <a:t>Testicular artery</a:t>
            </a:r>
          </a:p>
          <a:p>
            <a:endParaRPr lang="en-US" dirty="0"/>
          </a:p>
          <a:p>
            <a:r>
              <a:rPr lang="en-US" dirty="0" err="1" smtClean="0"/>
              <a:t>Pampiniform</a:t>
            </a:r>
            <a:r>
              <a:rPr lang="en-US" dirty="0" smtClean="0"/>
              <a:t> (venous) plexus</a:t>
            </a:r>
          </a:p>
          <a:p>
            <a:endParaRPr lang="en-US" dirty="0"/>
          </a:p>
          <a:p>
            <a:r>
              <a:rPr lang="en-US" dirty="0" err="1" smtClean="0"/>
              <a:t>Epididymis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Testis</a:t>
            </a:r>
          </a:p>
          <a:p>
            <a:endParaRPr lang="en-US" dirty="0"/>
          </a:p>
          <a:p>
            <a:r>
              <a:rPr lang="en-US" dirty="0" smtClean="0"/>
              <a:t>Scrotum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2133600"/>
            <a:ext cx="1981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7800" y="2743200"/>
            <a:ext cx="2209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3429000"/>
            <a:ext cx="2590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" y="3962400"/>
            <a:ext cx="3124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90600" y="4572000"/>
            <a:ext cx="2743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47800" y="990600"/>
            <a:ext cx="33528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7800" y="1524000"/>
            <a:ext cx="41910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9000" y="35052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Spermatic cord </a:t>
            </a:r>
          </a:p>
          <a:p>
            <a:r>
              <a:rPr lang="en-US" dirty="0" smtClean="0"/>
              <a:t>(whole)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Cremaster</a:t>
            </a:r>
            <a:r>
              <a:rPr lang="en-US" dirty="0" smtClean="0"/>
              <a:t> muscle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172200" y="4876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562600" y="29718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5"/>
          </p:cNvCxnSpPr>
          <p:nvPr/>
        </p:nvCxnSpPr>
        <p:spPr>
          <a:xfrm>
            <a:off x="6147967" y="3557167"/>
            <a:ext cx="1167233" cy="405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e reproductive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e reproductive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19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Shaft of penis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Glans</a:t>
            </a:r>
            <a:r>
              <a:rPr lang="en-US" dirty="0" smtClean="0">
                <a:solidFill>
                  <a:schemeClr val="bg1"/>
                </a:solidFill>
              </a:rPr>
              <a:t> of penis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71600" y="304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914400" y="3742730"/>
            <a:ext cx="457200" cy="1286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Cremaster</a:t>
            </a:r>
            <a:r>
              <a:rPr lang="en-US" dirty="0" smtClean="0">
                <a:solidFill>
                  <a:schemeClr val="bg1"/>
                </a:solidFill>
              </a:rPr>
              <a:t> muscle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5334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6248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Scrotum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3505200" y="6248400"/>
            <a:ext cx="762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5334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60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Ureter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43600" y="838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96000" y="3886200"/>
            <a:ext cx="5334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43400" y="525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Urinary bladder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953000" y="3200400"/>
            <a:ext cx="381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Seminal gland (</a:t>
            </a:r>
            <a:r>
              <a:rPr lang="en-US" dirty="0" err="1" smtClean="0">
                <a:solidFill>
                  <a:schemeClr val="bg1"/>
                </a:solidFill>
              </a:rPr>
              <a:t>vescicle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705600" y="32766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8200" y="137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Ductus</a:t>
            </a:r>
            <a:r>
              <a:rPr lang="en-US" dirty="0" smtClean="0">
                <a:solidFill>
                  <a:schemeClr val="bg1"/>
                </a:solidFill>
              </a:rPr>
              <a:t> (vas) deferens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638800" y="1752600"/>
            <a:ext cx="152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e reproductive 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e reproductive 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81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Ureter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Urinary bladder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24200" y="533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33800" y="1447800"/>
            <a:ext cx="76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167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Ductus</a:t>
            </a:r>
            <a:r>
              <a:rPr lang="en-US" dirty="0" smtClean="0">
                <a:solidFill>
                  <a:schemeClr val="bg1"/>
                </a:solidFill>
              </a:rPr>
              <a:t> deferens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91000" y="1981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16002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Ampulla</a:t>
            </a:r>
            <a:r>
              <a:rPr lang="en-US" dirty="0" smtClean="0">
                <a:solidFill>
                  <a:schemeClr val="bg1"/>
                </a:solidFill>
              </a:rPr>
              <a:t> of </a:t>
            </a:r>
            <a:r>
              <a:rPr lang="en-US" dirty="0" err="1" smtClean="0">
                <a:solidFill>
                  <a:schemeClr val="bg1"/>
                </a:solidFill>
              </a:rPr>
              <a:t>ductus</a:t>
            </a:r>
            <a:r>
              <a:rPr lang="en-US" dirty="0" smtClean="0">
                <a:solidFill>
                  <a:schemeClr val="bg1"/>
                </a:solidFill>
              </a:rPr>
              <a:t> deferens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Seminal gland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Prostate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81200" y="18288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00200" y="26670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43000" y="3429000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Scrotum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800600" y="58674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Spermatic cord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00600" y="47244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62800" y="3048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Shaft of penis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Glans</a:t>
            </a:r>
            <a:r>
              <a:rPr lang="en-US" dirty="0" smtClean="0">
                <a:solidFill>
                  <a:schemeClr val="bg1"/>
                </a:solidFill>
              </a:rPr>
              <a:t> of penis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086600" y="320040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077200" y="3886200"/>
            <a:ext cx="304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593</Words>
  <Application>Microsoft Office PowerPoint</Application>
  <PresentationFormat>On-screen Show (4:3)</PresentationFormat>
  <Paragraphs>220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APHY 102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APHY 102</dc:title>
  <dc:creator>Pure Love</dc:creator>
  <cp:lastModifiedBy>Pure Love</cp:lastModifiedBy>
  <cp:revision>78</cp:revision>
  <dcterms:created xsi:type="dcterms:W3CDTF">2017-11-18T16:39:01Z</dcterms:created>
  <dcterms:modified xsi:type="dcterms:W3CDTF">2017-11-18T20:46:20Z</dcterms:modified>
</cp:coreProperties>
</file>