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5" r:id="rId4"/>
    <p:sldId id="282" r:id="rId5"/>
    <p:sldId id="283" r:id="rId6"/>
    <p:sldId id="260" r:id="rId7"/>
    <p:sldId id="295" r:id="rId8"/>
    <p:sldId id="258" r:id="rId9"/>
    <p:sldId id="259" r:id="rId10"/>
    <p:sldId id="291" r:id="rId11"/>
    <p:sldId id="293" r:id="rId12"/>
    <p:sldId id="264" r:id="rId13"/>
    <p:sldId id="262" r:id="rId14"/>
    <p:sldId id="270" r:id="rId15"/>
    <p:sldId id="271" r:id="rId16"/>
    <p:sldId id="272" r:id="rId17"/>
    <p:sldId id="273" r:id="rId18"/>
    <p:sldId id="290" r:id="rId19"/>
    <p:sldId id="286" r:id="rId20"/>
    <p:sldId id="297" r:id="rId21"/>
    <p:sldId id="278" r:id="rId22"/>
    <p:sldId id="296" r:id="rId23"/>
    <p:sldId id="277" r:id="rId24"/>
    <p:sldId id="279" r:id="rId25"/>
    <p:sldId id="299" r:id="rId26"/>
    <p:sldId id="275" r:id="rId27"/>
    <p:sldId id="298" r:id="rId28"/>
    <p:sldId id="266" r:id="rId29"/>
    <p:sldId id="280" r:id="rId30"/>
    <p:sldId id="269" r:id="rId31"/>
    <p:sldId id="267" r:id="rId32"/>
    <p:sldId id="294" r:id="rId33"/>
    <p:sldId id="268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D Smith" initials="ADS" lastIdx="1" clrIdx="0">
    <p:extLst>
      <p:ext uri="{19B8F6BF-5375-455C-9EA6-DF929625EA0E}">
        <p15:presenceInfo xmlns:p15="http://schemas.microsoft.com/office/powerpoint/2012/main" xmlns="" userId="S-1-5-21-2924184371-3683105403-1935216572-996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73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19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1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50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6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3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03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30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86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9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19B8-BE86-42D7-BDA3-571F240432E3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059E-604E-4D84-BE21-BFA37BB58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12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102 Digestion and Respiration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3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ics model plain.jpg"/>
          <p:cNvPicPr>
            <a:picLocks noChangeAspect="1"/>
          </p:cNvPicPr>
          <p:nvPr/>
        </p:nvPicPr>
        <p:blipFill>
          <a:blip r:embed="rId2" cstate="print"/>
          <a:srcRect t="31858"/>
          <a:stretch>
            <a:fillRect/>
          </a:stretch>
        </p:blipFill>
        <p:spPr>
          <a:xfrm>
            <a:off x="949578" y="432272"/>
            <a:ext cx="10115044" cy="4673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ics model plain.jpg"/>
          <p:cNvPicPr>
            <a:picLocks noChangeAspect="1"/>
          </p:cNvPicPr>
          <p:nvPr/>
        </p:nvPicPr>
        <p:blipFill>
          <a:blip r:embed="rId2" cstate="print"/>
          <a:srcRect t="31858"/>
          <a:stretch>
            <a:fillRect/>
          </a:stretch>
        </p:blipFill>
        <p:spPr>
          <a:xfrm>
            <a:off x="949578" y="432272"/>
            <a:ext cx="10115044" cy="4673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58457" y="4685268"/>
            <a:ext cx="16510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Adventia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Serosa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2500" y="724584"/>
            <a:ext cx="15240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Circular layer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300" y="1694081"/>
            <a:ext cx="19812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Longitudinal layer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45100" y="2762251"/>
            <a:ext cx="381000" cy="166687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7" name="TextBox 6"/>
          <p:cNvSpPr txBox="1"/>
          <p:nvPr/>
        </p:nvSpPr>
        <p:spPr>
          <a:xfrm>
            <a:off x="5626100" y="3343275"/>
            <a:ext cx="30988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Muscularis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externa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flipH="1">
            <a:off x="6068058" y="2340412"/>
            <a:ext cx="167641" cy="555188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9" name="TextBox 8"/>
          <p:cNvSpPr txBox="1"/>
          <p:nvPr/>
        </p:nvSpPr>
        <p:spPr>
          <a:xfrm>
            <a:off x="4279901" y="2340412"/>
            <a:ext cx="195580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Submucosa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5687057" y="1209333"/>
            <a:ext cx="381000" cy="969497"/>
          </a:xfrm>
          <a:prstGeom prst="leftBrace">
            <a:avLst/>
          </a:prstGeom>
          <a:noFill/>
          <a:ln w="28575"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11" name="TextBox 10"/>
          <p:cNvSpPr txBox="1"/>
          <p:nvPr/>
        </p:nvSpPr>
        <p:spPr>
          <a:xfrm>
            <a:off x="4464051" y="1509415"/>
            <a:ext cx="1562099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Mucosa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2401" y="4181475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Esophagus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7101" y="4048125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Stomach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8522" y="2895601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intestine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45701" y="1694082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 intestine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2" r="4054"/>
          <a:stretch>
            <a:fillRect/>
          </a:stretch>
        </p:blipFill>
        <p:spPr>
          <a:xfrm>
            <a:off x="1236490" y="-11"/>
            <a:ext cx="4311205" cy="685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4" r="12162"/>
          <a:stretch>
            <a:fillRect/>
          </a:stretch>
        </p:blipFill>
        <p:spPr>
          <a:xfrm>
            <a:off x="6508839" y="0"/>
            <a:ext cx="4311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7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" t="3243" r="6084" b="11351"/>
          <a:stretch>
            <a:fillRect/>
          </a:stretch>
        </p:blipFill>
        <p:spPr>
          <a:xfrm>
            <a:off x="0" y="673925"/>
            <a:ext cx="6966517" cy="4815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4" t="3042" r="2027" b="4563"/>
          <a:stretch>
            <a:fillRect/>
          </a:stretch>
        </p:blipFill>
        <p:spPr>
          <a:xfrm>
            <a:off x="6962476" y="1272"/>
            <a:ext cx="5229525" cy="68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75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7" t="4865" r="3650"/>
          <a:stretch>
            <a:fillRect/>
          </a:stretch>
        </p:blipFill>
        <p:spPr>
          <a:xfrm>
            <a:off x="3955522" y="215106"/>
            <a:ext cx="8027861" cy="6524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1" t="3042" r="26351" b="3042"/>
          <a:stretch>
            <a:fillRect/>
          </a:stretch>
        </p:blipFill>
        <p:spPr>
          <a:xfrm>
            <a:off x="1094701" y="157802"/>
            <a:ext cx="2433481" cy="64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66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0" t="3243" r="3650"/>
          <a:stretch>
            <a:fillRect/>
          </a:stretch>
        </p:blipFill>
        <p:spPr>
          <a:xfrm>
            <a:off x="3928909" y="103862"/>
            <a:ext cx="8139119" cy="6635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1" t="3042" r="26351" b="3042"/>
          <a:stretch>
            <a:fillRect/>
          </a:stretch>
        </p:blipFill>
        <p:spPr>
          <a:xfrm>
            <a:off x="959234" y="115469"/>
            <a:ext cx="2433481" cy="64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90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96" y="0"/>
            <a:ext cx="5145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668" y="0"/>
            <a:ext cx="51456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612" y="204395"/>
            <a:ext cx="12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Epiglottis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86861" y="204395"/>
            <a:ext cx="21838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3055172" y="301214"/>
            <a:ext cx="2377440" cy="87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2612" y="5712311"/>
            <a:ext cx="12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Trachea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79285" y="5798372"/>
            <a:ext cx="2194560" cy="1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3055172" y="5896977"/>
            <a:ext cx="2377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2612" y="2743200"/>
            <a:ext cx="126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Thyroid cartilage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79285" y="2813582"/>
            <a:ext cx="860611" cy="14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3195021" y="3066366"/>
            <a:ext cx="2237591" cy="40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2612" y="3948056"/>
            <a:ext cx="124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Cricoid cartilage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79285" y="4264514"/>
            <a:ext cx="2528047" cy="1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</p:cNvCxnSpPr>
          <p:nvPr/>
        </p:nvCxnSpPr>
        <p:spPr>
          <a:xfrm flipH="1">
            <a:off x="3195021" y="4271222"/>
            <a:ext cx="2237591" cy="23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32612" y="4701092"/>
            <a:ext cx="114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Thyroid gland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3356386" y="5024258"/>
            <a:ext cx="2076226" cy="127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64640" y="4751289"/>
            <a:ext cx="1809958" cy="31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29430" y="6174889"/>
            <a:ext cx="116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Trachealis muscle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379285" y="5927464"/>
            <a:ext cx="2528047" cy="63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22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4" r="23427"/>
          <a:stretch/>
        </p:blipFill>
        <p:spPr>
          <a:xfrm>
            <a:off x="6600497" y="21143"/>
            <a:ext cx="271166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1" t="22209" r="13256" b="27931"/>
          <a:stretch/>
        </p:blipFill>
        <p:spPr>
          <a:xfrm rot="5400000">
            <a:off x="1568731" y="1826233"/>
            <a:ext cx="6836855" cy="3226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2166" y="21143"/>
            <a:ext cx="28798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Larynx Model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. Hyoid bone</a:t>
            </a:r>
          </a:p>
          <a:p>
            <a:r>
              <a:rPr lang="en-US" sz="1400" dirty="0" smtClean="0"/>
              <a:t>2</a:t>
            </a:r>
            <a:r>
              <a:rPr lang="en-US" sz="1400" dirty="0"/>
              <a:t>. Thyrohyoid membrane</a:t>
            </a:r>
          </a:p>
          <a:p>
            <a:r>
              <a:rPr lang="en-US" sz="1400" dirty="0" smtClean="0"/>
              <a:t>3</a:t>
            </a:r>
            <a:r>
              <a:rPr lang="en-US" sz="1400" dirty="0"/>
              <a:t>. Thyroid cartilage</a:t>
            </a:r>
          </a:p>
          <a:p>
            <a:r>
              <a:rPr lang="en-US" sz="1400" dirty="0" smtClean="0"/>
              <a:t>4</a:t>
            </a:r>
            <a:r>
              <a:rPr lang="en-US" sz="1400" dirty="0"/>
              <a:t>. </a:t>
            </a:r>
            <a:r>
              <a:rPr lang="en-US" sz="1400" dirty="0" err="1"/>
              <a:t>Cricothyroihyoid</a:t>
            </a:r>
            <a:r>
              <a:rPr lang="en-US" sz="1400" dirty="0"/>
              <a:t> ligaments</a:t>
            </a:r>
          </a:p>
          <a:p>
            <a:r>
              <a:rPr lang="en-US" sz="1400" dirty="0" smtClean="0"/>
              <a:t>5</a:t>
            </a:r>
            <a:r>
              <a:rPr lang="en-US" sz="1400" dirty="0"/>
              <a:t>. Cricoid cartilage</a:t>
            </a:r>
          </a:p>
          <a:p>
            <a:r>
              <a:rPr lang="en-US" sz="1400" dirty="0" smtClean="0"/>
              <a:t>6</a:t>
            </a:r>
            <a:r>
              <a:rPr lang="en-US" sz="1400" dirty="0"/>
              <a:t>. Trachea</a:t>
            </a:r>
          </a:p>
          <a:p>
            <a:r>
              <a:rPr lang="en-US" sz="1400" dirty="0" smtClean="0"/>
              <a:t>7</a:t>
            </a:r>
            <a:r>
              <a:rPr lang="en-US" sz="1400" dirty="0"/>
              <a:t>. Epiglottis</a:t>
            </a:r>
          </a:p>
          <a:p>
            <a:r>
              <a:rPr lang="en-US" sz="1400" dirty="0" smtClean="0"/>
              <a:t>8</a:t>
            </a:r>
            <a:r>
              <a:rPr lang="en-US" sz="1400" dirty="0"/>
              <a:t>. Laryngeal prominence of thyroid cartilage</a:t>
            </a:r>
          </a:p>
          <a:p>
            <a:r>
              <a:rPr lang="en-US" sz="1400" dirty="0" smtClean="0"/>
              <a:t>9</a:t>
            </a:r>
            <a:r>
              <a:rPr lang="en-US" sz="1400" dirty="0"/>
              <a:t>. Lateral thyrohyoid ligament</a:t>
            </a:r>
          </a:p>
          <a:p>
            <a:r>
              <a:rPr lang="en-US" sz="1400" dirty="0" smtClean="0"/>
              <a:t>10</a:t>
            </a:r>
            <a:r>
              <a:rPr lang="en-US" sz="1400" dirty="0"/>
              <a:t>. Superior laryngeal artery</a:t>
            </a:r>
          </a:p>
          <a:p>
            <a:r>
              <a:rPr lang="en-US" sz="1400" dirty="0" smtClean="0"/>
              <a:t>11</a:t>
            </a:r>
            <a:r>
              <a:rPr lang="en-US" sz="1400" dirty="0"/>
              <a:t>. Interior laryngeal nerve</a:t>
            </a:r>
          </a:p>
          <a:p>
            <a:r>
              <a:rPr lang="en-US" sz="1400" dirty="0" smtClean="0"/>
              <a:t>12</a:t>
            </a:r>
            <a:r>
              <a:rPr lang="en-US" sz="1400" dirty="0"/>
              <a:t>. Inferior </a:t>
            </a:r>
            <a:r>
              <a:rPr lang="en-US" sz="1400" dirty="0" err="1"/>
              <a:t>cornu</a:t>
            </a:r>
            <a:r>
              <a:rPr lang="en-US" sz="1400" dirty="0"/>
              <a:t> of thyroid cartilage</a:t>
            </a:r>
          </a:p>
          <a:p>
            <a:r>
              <a:rPr lang="en-US" sz="1400" dirty="0" smtClean="0"/>
              <a:t>13</a:t>
            </a:r>
            <a:r>
              <a:rPr lang="en-US" sz="1400" dirty="0"/>
              <a:t>. Oblique line of thyroid cartilage</a:t>
            </a:r>
          </a:p>
          <a:p>
            <a:r>
              <a:rPr lang="en-US" sz="1400" dirty="0" smtClean="0"/>
              <a:t>14</a:t>
            </a:r>
            <a:r>
              <a:rPr lang="en-US" sz="1400" dirty="0"/>
              <a:t>. Superior </a:t>
            </a:r>
            <a:r>
              <a:rPr lang="en-US" sz="1400" dirty="0" err="1"/>
              <a:t>cornu</a:t>
            </a:r>
            <a:r>
              <a:rPr lang="en-US" sz="1400" dirty="0"/>
              <a:t> of thyroid cartilage</a:t>
            </a:r>
          </a:p>
          <a:p>
            <a:r>
              <a:rPr lang="en-US" sz="1400" dirty="0" smtClean="0"/>
              <a:t>15</a:t>
            </a:r>
            <a:r>
              <a:rPr lang="en-US" sz="1400" dirty="0"/>
              <a:t>. Posterior of thyroid cartilage</a:t>
            </a:r>
          </a:p>
          <a:p>
            <a:r>
              <a:rPr lang="en-US" sz="1400" dirty="0" smtClean="0"/>
              <a:t>16</a:t>
            </a:r>
            <a:r>
              <a:rPr lang="en-US" sz="1400" dirty="0"/>
              <a:t>. Inferior tubercle of thyroid cartilage</a:t>
            </a:r>
          </a:p>
          <a:p>
            <a:r>
              <a:rPr lang="en-US" sz="1400" dirty="0" smtClean="0"/>
              <a:t>17</a:t>
            </a:r>
            <a:r>
              <a:rPr lang="en-US" sz="1400" dirty="0"/>
              <a:t>. Ventricle of larynx</a:t>
            </a:r>
          </a:p>
          <a:p>
            <a:r>
              <a:rPr lang="en-US" sz="1400" dirty="0" smtClean="0"/>
              <a:t>18</a:t>
            </a:r>
            <a:r>
              <a:rPr lang="en-US" sz="1400" dirty="0"/>
              <a:t>. Vocal fold (true vocal </a:t>
            </a:r>
            <a:r>
              <a:rPr lang="en-US" sz="1400" dirty="0" smtClean="0"/>
              <a:t>cord</a:t>
            </a:r>
            <a:r>
              <a:rPr lang="en-US" sz="1400" dirty="0"/>
              <a:t>)</a:t>
            </a:r>
          </a:p>
          <a:p>
            <a:r>
              <a:rPr lang="en-US" sz="1400" dirty="0" smtClean="0"/>
              <a:t>19</a:t>
            </a:r>
            <a:r>
              <a:rPr lang="en-US" sz="1400" dirty="0"/>
              <a:t>. Vestibular fold (false vocal cord)</a:t>
            </a:r>
          </a:p>
          <a:p>
            <a:r>
              <a:rPr lang="en-US" sz="1400" dirty="0" smtClean="0"/>
              <a:t>20</a:t>
            </a:r>
            <a:r>
              <a:rPr lang="en-US" sz="1400" dirty="0"/>
              <a:t>. </a:t>
            </a:r>
            <a:r>
              <a:rPr lang="en-US" sz="1400" dirty="0" err="1"/>
              <a:t>Phitrum</a:t>
            </a:r>
            <a:r>
              <a:rPr lang="en-US" sz="1400" dirty="0"/>
              <a:t> </a:t>
            </a:r>
            <a:r>
              <a:rPr lang="en-US" sz="1400" dirty="0" err="1"/>
              <a:t>ventriculi</a:t>
            </a:r>
            <a:endParaRPr lang="en-US" sz="1400" dirty="0"/>
          </a:p>
          <a:p>
            <a:r>
              <a:rPr lang="en-US" sz="1400" dirty="0" smtClean="0"/>
              <a:t>21</a:t>
            </a:r>
            <a:r>
              <a:rPr lang="en-US" sz="1400" dirty="0"/>
              <a:t>. Tracheal cartilage</a:t>
            </a:r>
          </a:p>
          <a:p>
            <a:r>
              <a:rPr lang="en-US" sz="1400" dirty="0" smtClean="0"/>
              <a:t>22</a:t>
            </a:r>
            <a:r>
              <a:rPr lang="en-US" sz="1400" dirty="0"/>
              <a:t>. Lamina of cricoid cartilage</a:t>
            </a:r>
          </a:p>
          <a:p>
            <a:r>
              <a:rPr lang="en-US" sz="1400" dirty="0" smtClean="0"/>
              <a:t>23</a:t>
            </a:r>
            <a:r>
              <a:rPr lang="en-US" sz="1400" dirty="0"/>
              <a:t>. Trachealis muscle</a:t>
            </a:r>
          </a:p>
          <a:p>
            <a:r>
              <a:rPr lang="en-US" sz="1400" dirty="0"/>
              <a:t>24. Thyroid gland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2" t="20984" r="20000" b="25888"/>
          <a:stretch/>
        </p:blipFill>
        <p:spPr>
          <a:xfrm rot="5400000">
            <a:off x="-1326288" y="1740872"/>
            <a:ext cx="6049973" cy="33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02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86" y="0"/>
            <a:ext cx="62286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7542" y="0"/>
            <a:ext cx="495037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Larynx Model</a:t>
            </a:r>
          </a:p>
          <a:p>
            <a:r>
              <a:rPr lang="en-US" sz="1600" dirty="0"/>
              <a:t>1. Hyoid bone</a:t>
            </a:r>
          </a:p>
          <a:p>
            <a:r>
              <a:rPr lang="en-US" sz="1600" dirty="0"/>
              <a:t>2. Thyrohyoid membrane</a:t>
            </a:r>
          </a:p>
          <a:p>
            <a:r>
              <a:rPr lang="en-US" sz="1600" dirty="0"/>
              <a:t>3. Thyroid cartilage</a:t>
            </a:r>
          </a:p>
          <a:p>
            <a:r>
              <a:rPr lang="en-US" sz="1600" dirty="0"/>
              <a:t>4. </a:t>
            </a:r>
            <a:r>
              <a:rPr lang="en-US" sz="1600" dirty="0" err="1"/>
              <a:t>Cricothyroihyoid</a:t>
            </a:r>
            <a:r>
              <a:rPr lang="en-US" sz="1600" dirty="0"/>
              <a:t> ligaments</a:t>
            </a:r>
          </a:p>
          <a:p>
            <a:r>
              <a:rPr lang="en-US" sz="1600" dirty="0"/>
              <a:t>5. Cricoid cartilage</a:t>
            </a:r>
          </a:p>
          <a:p>
            <a:r>
              <a:rPr lang="en-US" sz="1600" dirty="0"/>
              <a:t>6. Trachea</a:t>
            </a:r>
          </a:p>
          <a:p>
            <a:r>
              <a:rPr lang="en-US" sz="1600" dirty="0"/>
              <a:t>7. Epiglottis</a:t>
            </a:r>
          </a:p>
          <a:p>
            <a:r>
              <a:rPr lang="en-US" sz="1600" dirty="0"/>
              <a:t>8. Laryngeal prominence of thyroid cartilage</a:t>
            </a:r>
          </a:p>
          <a:p>
            <a:r>
              <a:rPr lang="en-US" sz="1600" dirty="0"/>
              <a:t>9. Lateral thyrohyoid ligament</a:t>
            </a:r>
          </a:p>
          <a:p>
            <a:r>
              <a:rPr lang="en-US" sz="1600" dirty="0"/>
              <a:t>10. Superior laryngeal artery</a:t>
            </a:r>
          </a:p>
          <a:p>
            <a:r>
              <a:rPr lang="en-US" sz="1600" dirty="0"/>
              <a:t>11. Interior laryngeal nerve</a:t>
            </a:r>
          </a:p>
          <a:p>
            <a:r>
              <a:rPr lang="en-US" sz="1600" dirty="0"/>
              <a:t>12. Inferior </a:t>
            </a:r>
            <a:r>
              <a:rPr lang="en-US" sz="1600" dirty="0" err="1"/>
              <a:t>cornu</a:t>
            </a:r>
            <a:r>
              <a:rPr lang="en-US" sz="1600" dirty="0"/>
              <a:t> of thyroid cartilage</a:t>
            </a:r>
          </a:p>
          <a:p>
            <a:r>
              <a:rPr lang="en-US" sz="1600" dirty="0"/>
              <a:t>13. Oblique line of thyroid cartilage</a:t>
            </a:r>
          </a:p>
          <a:p>
            <a:r>
              <a:rPr lang="en-US" sz="1600" dirty="0"/>
              <a:t>14. Superior </a:t>
            </a:r>
            <a:r>
              <a:rPr lang="en-US" sz="1600" dirty="0" err="1"/>
              <a:t>cornu</a:t>
            </a:r>
            <a:r>
              <a:rPr lang="en-US" sz="1600" dirty="0"/>
              <a:t> of thyroid cartilage</a:t>
            </a:r>
          </a:p>
          <a:p>
            <a:r>
              <a:rPr lang="en-US" sz="1600" dirty="0"/>
              <a:t>15. Posterior of thyroid cartilage</a:t>
            </a:r>
          </a:p>
          <a:p>
            <a:r>
              <a:rPr lang="en-US" sz="1600" dirty="0"/>
              <a:t>16. Inferior tubercle of thyroid cartilage</a:t>
            </a:r>
          </a:p>
          <a:p>
            <a:r>
              <a:rPr lang="en-US" sz="1600" dirty="0"/>
              <a:t>17. Ventricle of larynx</a:t>
            </a:r>
          </a:p>
          <a:p>
            <a:r>
              <a:rPr lang="en-US" sz="1600" dirty="0"/>
              <a:t>18. Vocal fold (true vocal cord)</a:t>
            </a:r>
          </a:p>
          <a:p>
            <a:r>
              <a:rPr lang="en-US" sz="1600" dirty="0"/>
              <a:t>19. Vestibular fold (false vocal cord)</a:t>
            </a:r>
          </a:p>
          <a:p>
            <a:r>
              <a:rPr lang="en-US" sz="1600" dirty="0"/>
              <a:t>20. </a:t>
            </a:r>
            <a:r>
              <a:rPr lang="en-US" sz="1600" dirty="0" err="1"/>
              <a:t>Phitrum</a:t>
            </a:r>
            <a:r>
              <a:rPr lang="en-US" sz="1600" dirty="0"/>
              <a:t> </a:t>
            </a:r>
            <a:r>
              <a:rPr lang="en-US" sz="1600" dirty="0" err="1"/>
              <a:t>ventriculi</a:t>
            </a:r>
            <a:endParaRPr lang="en-US" sz="1600" dirty="0"/>
          </a:p>
          <a:p>
            <a:r>
              <a:rPr lang="en-US" sz="1600" dirty="0"/>
              <a:t>21. Tracheal cartilage</a:t>
            </a:r>
          </a:p>
          <a:p>
            <a:r>
              <a:rPr lang="en-US" sz="1600" dirty="0"/>
              <a:t>22. Lamina of cricoid cartilage</a:t>
            </a:r>
          </a:p>
          <a:p>
            <a:r>
              <a:rPr lang="en-US" sz="1600" dirty="0"/>
              <a:t>23. Trachealis muscle</a:t>
            </a:r>
          </a:p>
          <a:p>
            <a:r>
              <a:rPr lang="en-US" sz="1600" dirty="0"/>
              <a:t>24. Thyroid 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549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672" y="0"/>
            <a:ext cx="62286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3545" y="315310"/>
            <a:ext cx="1366345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Epiglottis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6607" y="2659117"/>
            <a:ext cx="127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Thyroid cartilage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772" y="3920359"/>
            <a:ext cx="110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Cricoid cartilage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4772" y="5896303"/>
            <a:ext cx="100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Trachea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74069" y="5896303"/>
            <a:ext cx="1345324" cy="21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</p:cNvCxnSpPr>
          <p:nvPr/>
        </p:nvCxnSpPr>
        <p:spPr>
          <a:xfrm flipH="1" flipV="1">
            <a:off x="4771697" y="6043448"/>
            <a:ext cx="1093075" cy="3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9683" y="4183117"/>
            <a:ext cx="483476" cy="2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454869" y="4204138"/>
            <a:ext cx="588579" cy="5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89683" y="3783724"/>
            <a:ext cx="1923393" cy="42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204138" y="3773214"/>
            <a:ext cx="1839310" cy="483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96608" y="2858814"/>
            <a:ext cx="273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1"/>
          </p:cNvCxnSpPr>
          <p:nvPr/>
        </p:nvCxnSpPr>
        <p:spPr>
          <a:xfrm flipH="1">
            <a:off x="4687614" y="504497"/>
            <a:ext cx="945931" cy="45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74069" y="493986"/>
            <a:ext cx="1208690" cy="367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4800" y="2373867"/>
            <a:ext cx="201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Vestibular fold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7710" y="2848303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Vocal fold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633545" y="2558533"/>
            <a:ext cx="2249214" cy="1846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318234" y="2972168"/>
            <a:ext cx="2701159" cy="672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74069" y="2848303"/>
            <a:ext cx="325821" cy="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870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163" y="0"/>
            <a:ext cx="514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30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280160" y="1086522"/>
            <a:ext cx="3022899" cy="110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487" y="753035"/>
            <a:ext cx="108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lobe of liver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80160" y="5486400"/>
            <a:ext cx="3334871" cy="23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487" y="5185186"/>
            <a:ext cx="126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04904" y="2194560"/>
            <a:ext cx="2463501" cy="93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71991" y="2011680"/>
            <a:ext cx="12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lobe of liver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15953" y="516367"/>
            <a:ext cx="4152452" cy="143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68405" y="311972"/>
            <a:ext cx="1247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Inferior vena </a:t>
            </a:r>
            <a:r>
              <a:rPr lang="en-US" dirty="0" smtClean="0"/>
              <a:t>cava</a:t>
            </a:r>
          </a:p>
          <a:p>
            <a:endParaRPr lang="en-US" dirty="0" smtClean="0"/>
          </a:p>
          <a:p>
            <a:r>
              <a:rPr lang="en-US" dirty="0" err="1" smtClean="0"/>
              <a:t>Falciform</a:t>
            </a:r>
            <a:r>
              <a:rPr lang="en-US" dirty="0" smtClean="0"/>
              <a:t> ligament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959600" y="1490133"/>
            <a:ext cx="3894667" cy="161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195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" t="1521" r="2281" b="6084"/>
          <a:stretch>
            <a:fillRect/>
          </a:stretch>
        </p:blipFill>
        <p:spPr>
          <a:xfrm>
            <a:off x="1735350" y="222839"/>
            <a:ext cx="8622472" cy="63365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" t="1521" r="2281" b="6084"/>
          <a:stretch>
            <a:fillRect/>
          </a:stretch>
        </p:blipFill>
        <p:spPr>
          <a:xfrm>
            <a:off x="1735350" y="222839"/>
            <a:ext cx="8622472" cy="6336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8266" y="190500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Left lobe of liver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5115" y="4192601"/>
            <a:ext cx="1499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Right </a:t>
            </a:r>
            <a:r>
              <a:rPr lang="en-US" sz="1400" b="1" dirty="0" smtClean="0">
                <a:solidFill>
                  <a:schemeClr val="bg1"/>
                </a:solidFill>
              </a:rPr>
              <a:t>lobe of liver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933" y="2336801"/>
            <a:ext cx="104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Inferior vena cava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2266" y="2641600"/>
            <a:ext cx="104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Caudate lobe of liver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3139" y="4742934"/>
            <a:ext cx="953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Quadrate </a:t>
            </a:r>
            <a:r>
              <a:rPr lang="en-US" sz="1400" b="1" dirty="0" smtClean="0">
                <a:solidFill>
                  <a:schemeClr val="bg1"/>
                </a:solidFill>
              </a:rPr>
              <a:t>lobe of liver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601" y="5604934"/>
            <a:ext cx="122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Gallbladder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466" y="3666066"/>
            <a:ext cx="2099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Hepatic portal vein</a:t>
            </a:r>
          </a:p>
          <a:p>
            <a:pPr algn="r"/>
            <a:endParaRPr lang="en-US" sz="1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Hepatic artery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535" y="3708400"/>
            <a:ext cx="986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Cystic duct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38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02" y="0"/>
            <a:ext cx="5145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516" y="0"/>
            <a:ext cx="514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6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veoli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3319" y="265196"/>
            <a:ext cx="7717644" cy="6592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694" y="1104438"/>
            <a:ext cx="155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Pulmonary vein, branch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5334" y="1058271"/>
            <a:ext cx="187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Pulmonary </a:t>
            </a:r>
            <a:r>
              <a:rPr lang="en-US" sz="1400" b="1" dirty="0" smtClean="0">
                <a:solidFill>
                  <a:schemeClr val="bg1"/>
                </a:solidFill>
              </a:rPr>
              <a:t>artery, branch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124" y="375262"/>
            <a:ext cx="186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Bronchiole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with smooth muscle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050" y="4291611"/>
            <a:ext cx="1386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Alveoli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958749" y="1366049"/>
            <a:ext cx="1690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Terminal bronchiole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Respiratory bronchiole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01" y="4195482"/>
            <a:ext cx="164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Pulmonary capillaries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6258" y="2043954"/>
            <a:ext cx="812801" cy="18198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06257" y="1581491"/>
            <a:ext cx="1004048" cy="14037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" t="6084" r="1141" b="10646"/>
          <a:stretch>
            <a:fillRect/>
          </a:stretch>
        </p:blipFill>
        <p:spPr>
          <a:xfrm>
            <a:off x="0" y="299827"/>
            <a:ext cx="8935392" cy="5710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1" t="27376" r="32432" b="1521"/>
          <a:stretch>
            <a:fillRect/>
          </a:stretch>
        </p:blipFill>
        <p:spPr>
          <a:xfrm>
            <a:off x="8868674" y="867214"/>
            <a:ext cx="3323326" cy="51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6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5"/>
          <a:stretch>
            <a:fillRect/>
          </a:stretch>
        </p:blipFill>
        <p:spPr>
          <a:xfrm>
            <a:off x="1490133" y="220133"/>
            <a:ext cx="9144000" cy="63365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5"/>
          <a:stretch>
            <a:fillRect/>
          </a:stretch>
        </p:blipFill>
        <p:spPr>
          <a:xfrm>
            <a:off x="1524000" y="0"/>
            <a:ext cx="9144000" cy="633654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147733" y="609600"/>
            <a:ext cx="1134733" cy="423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2748" y="129092"/>
            <a:ext cx="206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92D050"/>
                </a:solidFill>
              </a:rPr>
              <a:t>Cardiac (lower esophageal) </a:t>
            </a:r>
            <a:r>
              <a:rPr lang="en-US" b="1" dirty="0" smtClean="0">
                <a:solidFill>
                  <a:srgbClr val="92D050"/>
                </a:solidFill>
              </a:rPr>
              <a:t>sphincter</a:t>
            </a:r>
          </a:p>
          <a:p>
            <a:pPr algn="r"/>
            <a:endParaRPr lang="en-US" b="1" dirty="0" smtClean="0">
              <a:solidFill>
                <a:srgbClr val="92D050"/>
              </a:solidFill>
            </a:endParaRPr>
          </a:p>
          <a:p>
            <a:pPr algn="r"/>
            <a:r>
              <a:rPr lang="en-US" b="1" dirty="0" err="1" smtClean="0"/>
              <a:t>Cardia</a:t>
            </a:r>
            <a:endParaRPr lang="en-US" b="1" dirty="0" smtClean="0"/>
          </a:p>
          <a:p>
            <a:pPr algn="r"/>
            <a:r>
              <a:rPr lang="en-US" b="1" dirty="0" smtClean="0"/>
              <a:t>of stomach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20640" y="2571078"/>
            <a:ext cx="580913" cy="62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98664" y="2097741"/>
            <a:ext cx="137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Lesser curvature of stomach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272632" y="365761"/>
            <a:ext cx="2395368" cy="13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0" y="290456"/>
            <a:ext cx="134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Fundus of stomach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45507" y="5384800"/>
            <a:ext cx="755026" cy="11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5511" y="5103208"/>
            <a:ext cx="235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Greater curvature of stomach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0" y="1936376"/>
            <a:ext cx="134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Body of stomach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272632" y="2205318"/>
            <a:ext cx="2538803" cy="110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9416" y="5174428"/>
            <a:ext cx="1021977" cy="88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8649" y="5776856"/>
            <a:ext cx="168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Pyloric antrum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88198" y="2441986"/>
            <a:ext cx="462578" cy="75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2097741"/>
            <a:ext cx="196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Pyloric sphincter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81600" y="1413933"/>
            <a:ext cx="1693333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300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05" y="0"/>
            <a:ext cx="5145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60" b="19772"/>
          <a:stretch>
            <a:fillRect/>
          </a:stretch>
        </p:blipFill>
        <p:spPr>
          <a:xfrm>
            <a:off x="6356807" y="1795226"/>
            <a:ext cx="5145673" cy="32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62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163" y="0"/>
            <a:ext cx="5145673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227294" y="139849"/>
            <a:ext cx="2216075" cy="9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0325" y="580913"/>
            <a:ext cx="1721223" cy="46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27294" y="1775012"/>
            <a:ext cx="1420010" cy="1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27294" y="2162287"/>
            <a:ext cx="2936838" cy="32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0325" y="2592593"/>
            <a:ext cx="3162748" cy="13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27294" y="2979868"/>
            <a:ext cx="3141233" cy="49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0325" y="3905026"/>
            <a:ext cx="1721223" cy="96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91256" y="236668"/>
            <a:ext cx="2377440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89289" y="1194099"/>
            <a:ext cx="1990165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34748" y="3722146"/>
            <a:ext cx="1333948" cy="72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7586" y="0"/>
            <a:ext cx="191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Falciform</a:t>
            </a:r>
            <a:r>
              <a:rPr lang="en-US" dirty="0" smtClean="0"/>
              <a:t> ligament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7586" y="451821"/>
            <a:ext cx="191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lobe of liver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86983" y="1570616"/>
            <a:ext cx="135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37591" y="2022438"/>
            <a:ext cx="12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Teniae</a:t>
            </a:r>
            <a:r>
              <a:rPr lang="en-US" dirty="0" smtClean="0"/>
              <a:t> coli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35162" y="2391770"/>
            <a:ext cx="188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colon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96526" y="2761102"/>
            <a:ext cx="1645919" cy="3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17134" y="3375013"/>
            <a:ext cx="184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Ascending colon</a:t>
            </a:r>
          </a:p>
          <a:p>
            <a:pPr algn="r"/>
            <a:r>
              <a:rPr lang="en-US" dirty="0" err="1" smtClean="0"/>
              <a:t>Cecum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18089" y="3582296"/>
            <a:ext cx="2420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Sigmoid </a:t>
            </a:r>
            <a:r>
              <a:rPr lang="en-US" dirty="0" smtClean="0"/>
              <a:t>colon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Femoral artery</a:t>
            </a:r>
          </a:p>
          <a:p>
            <a:r>
              <a:rPr lang="en-US" dirty="0" smtClean="0"/>
              <a:t>Femoral vein</a:t>
            </a:r>
          </a:p>
          <a:p>
            <a:r>
              <a:rPr lang="en-US" dirty="0" smtClean="0"/>
              <a:t>Lymph node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964705" y="1043492"/>
            <a:ext cx="1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64705" y="139849"/>
            <a:ext cx="226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lobe of liver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76533" y="4555067"/>
            <a:ext cx="2048934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849533" y="4851400"/>
            <a:ext cx="2142067" cy="897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188200" y="5139267"/>
            <a:ext cx="1803400" cy="61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61267" y="3530600"/>
            <a:ext cx="107526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433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328" y="0"/>
            <a:ext cx="5145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5" b="9125"/>
          <a:stretch>
            <a:fillRect/>
          </a:stretch>
        </p:blipFill>
        <p:spPr>
          <a:xfrm>
            <a:off x="6546062" y="521460"/>
            <a:ext cx="5145673" cy="57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84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085" y="0"/>
            <a:ext cx="51456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5" b="9125"/>
          <a:stretch>
            <a:fillRect/>
          </a:stretch>
        </p:blipFill>
        <p:spPr>
          <a:xfrm>
            <a:off x="6546062" y="521460"/>
            <a:ext cx="5145673" cy="57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998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 model label 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4812" y="0"/>
            <a:ext cx="6382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63" y="0"/>
            <a:ext cx="51456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5" b="9125"/>
          <a:stretch>
            <a:fillRect/>
          </a:stretch>
        </p:blipFill>
        <p:spPr>
          <a:xfrm>
            <a:off x="6546062" y="521460"/>
            <a:ext cx="5145673" cy="57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27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984" y="0"/>
            <a:ext cx="964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995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984" y="0"/>
            <a:ext cx="96420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979" y="3499945"/>
            <a:ext cx="15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Diaphragm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5684" y="2827283"/>
            <a:ext cx="94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Inferior vena cava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6717" y="4876800"/>
            <a:ext cx="12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Abdominal aorta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26014" y="2069068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7944" y="3582392"/>
            <a:ext cx="120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Celiac Trunk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1453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163" y="0"/>
            <a:ext cx="514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85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163" y="0"/>
            <a:ext cx="5145673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132667" y="1320800"/>
            <a:ext cx="2802466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17333" y="1591733"/>
            <a:ext cx="2570281" cy="4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02598" y="1861073"/>
            <a:ext cx="2581835" cy="23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96405" y="1710466"/>
            <a:ext cx="2721684" cy="27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54588" y="2624866"/>
            <a:ext cx="2452744" cy="23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02598" y="2646381"/>
            <a:ext cx="1861073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02598" y="3625327"/>
            <a:ext cx="1775011" cy="27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77318" y="3334871"/>
            <a:ext cx="2130014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196405" y="4023360"/>
            <a:ext cx="2635623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121101" y="4421393"/>
            <a:ext cx="2786231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0325" y="4765638"/>
            <a:ext cx="251728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0325" y="5938221"/>
            <a:ext cx="1699708" cy="35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196866" y="5841402"/>
            <a:ext cx="1721223" cy="44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2136" y="1118994"/>
            <a:ext cx="12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Trachea</a:t>
            </a:r>
          </a:p>
          <a:p>
            <a:r>
              <a:rPr lang="en-US" dirty="0" smtClean="0"/>
              <a:t>Bronchus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51529" y="1710466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88952" y="2506532"/>
            <a:ext cx="183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lobe of liver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35902" y="3442447"/>
            <a:ext cx="175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93346" y="4604273"/>
            <a:ext cx="171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88534" y="5442074"/>
            <a:ext cx="210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Ascending colon</a:t>
            </a:r>
          </a:p>
          <a:p>
            <a:pPr algn="r"/>
            <a:r>
              <a:rPr lang="en-US" dirty="0" err="1" smtClean="0"/>
              <a:t>Cecum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832028" y="1527586"/>
            <a:ext cx="214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Thoracic </a:t>
            </a:r>
            <a:r>
              <a:rPr lang="en-US" dirty="0" smtClean="0"/>
              <a:t>aorta</a:t>
            </a:r>
          </a:p>
          <a:p>
            <a:endParaRPr lang="en-US" dirty="0" smtClean="0"/>
          </a:p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832028" y="2434820"/>
            <a:ext cx="17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lobe of liver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889400" y="3150205"/>
            <a:ext cx="254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Stomach</a:t>
            </a:r>
          </a:p>
          <a:p>
            <a:r>
              <a:rPr lang="en-US" dirty="0" smtClean="0"/>
              <a:t>Greater </a:t>
            </a:r>
            <a:r>
              <a:rPr lang="en-US" dirty="0" err="1" smtClean="0"/>
              <a:t>omentum</a:t>
            </a:r>
            <a:r>
              <a:rPr lang="en-US" dirty="0" smtClean="0"/>
              <a:t> (cut)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89401" y="3838694"/>
            <a:ext cx="20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colon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918089" y="4421393"/>
            <a:ext cx="2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Teniae</a:t>
            </a:r>
            <a:r>
              <a:rPr lang="en-US" dirty="0" smtClean="0"/>
              <a:t> coli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832028" y="5658522"/>
            <a:ext cx="19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Sigmoid colon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86667" y="5325533"/>
            <a:ext cx="1083733" cy="270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069667" y="3640667"/>
            <a:ext cx="1896533" cy="33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324600" y="2277533"/>
            <a:ext cx="2599267" cy="2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2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18995" y="883757"/>
            <a:ext cx="6857999" cy="50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30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18995" y="883757"/>
            <a:ext cx="6857999" cy="5079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297" y="794527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 vena cava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033" y="379099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Brachiocephalic veins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057" y="167953"/>
            <a:ext cx="26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Subclavian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504" y="-53814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Jugular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104" y="2982943"/>
            <a:ext cx="25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Inferior vena cava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6595" y="34978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Renal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660" y="4161565"/>
            <a:ext cx="223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iliac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750" y="5074501"/>
            <a:ext cx="20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External iliac vein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8610" y="305514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Brachiocephalic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3491" y="-4359"/>
            <a:ext cx="29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carotid arteries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8610" y="1374180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Thoracic aorta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2920" y="3358717"/>
            <a:ext cx="20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Abdominal aorta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8610" y="2691993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Celiac trunk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2920" y="2989882"/>
            <a:ext cx="314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Superior mesenteric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60218" y="3597918"/>
            <a:ext cx="29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Inferior mesenteric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961" y="4469109"/>
            <a:ext cx="27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Common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2961" y="4843580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Internal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2961" y="5478597"/>
            <a:ext cx="280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External iliac artery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8320" y="5885722"/>
            <a:ext cx="26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Femoral vein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Femoral </a:t>
            </a:r>
            <a:r>
              <a:rPr lang="en-US" dirty="0" smtClean="0">
                <a:solidFill>
                  <a:srgbClr val="92D050"/>
                </a:solidFill>
              </a:rPr>
              <a:t>artery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23395" y="64533"/>
            <a:ext cx="2095949" cy="4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23395" y="184667"/>
            <a:ext cx="1690743" cy="18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20348" y="274820"/>
            <a:ext cx="2275780" cy="30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56141" y="329920"/>
            <a:ext cx="647251" cy="3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20348" y="597719"/>
            <a:ext cx="2275780" cy="38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23395" y="3182373"/>
            <a:ext cx="2509402" cy="304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20348" y="3682556"/>
            <a:ext cx="2275780" cy="10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20348" y="4337469"/>
            <a:ext cx="2284386" cy="223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20348" y="5282863"/>
            <a:ext cx="1966946" cy="27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</p:cNvCxnSpPr>
          <p:nvPr/>
        </p:nvCxnSpPr>
        <p:spPr>
          <a:xfrm flipH="1" flipV="1">
            <a:off x="5704422" y="39829"/>
            <a:ext cx="2959069" cy="140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" idx="1"/>
          </p:cNvCxnSpPr>
          <p:nvPr/>
        </p:nvCxnSpPr>
        <p:spPr>
          <a:xfrm flipH="1" flipV="1">
            <a:off x="6147994" y="-5721"/>
            <a:ext cx="228422" cy="4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1"/>
          </p:cNvCxnSpPr>
          <p:nvPr/>
        </p:nvCxnSpPr>
        <p:spPr>
          <a:xfrm flipH="1">
            <a:off x="5937504" y="490180"/>
            <a:ext cx="2711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1"/>
          </p:cNvCxnSpPr>
          <p:nvPr/>
        </p:nvCxnSpPr>
        <p:spPr>
          <a:xfrm flipH="1">
            <a:off x="6147994" y="1558846"/>
            <a:ext cx="2500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1"/>
          </p:cNvCxnSpPr>
          <p:nvPr/>
        </p:nvCxnSpPr>
        <p:spPr>
          <a:xfrm flipH="1">
            <a:off x="6070989" y="2876659"/>
            <a:ext cx="2577621" cy="410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1"/>
          </p:cNvCxnSpPr>
          <p:nvPr/>
        </p:nvCxnSpPr>
        <p:spPr>
          <a:xfrm flipH="1">
            <a:off x="6070989" y="3174548"/>
            <a:ext cx="2561931" cy="423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</p:cNvCxnSpPr>
          <p:nvPr/>
        </p:nvCxnSpPr>
        <p:spPr>
          <a:xfrm flipH="1">
            <a:off x="6070989" y="3543383"/>
            <a:ext cx="2561931" cy="323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1"/>
          </p:cNvCxnSpPr>
          <p:nvPr/>
        </p:nvCxnSpPr>
        <p:spPr>
          <a:xfrm flipH="1">
            <a:off x="6070989" y="3782584"/>
            <a:ext cx="2589229" cy="2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1"/>
          </p:cNvCxnSpPr>
          <p:nvPr/>
        </p:nvCxnSpPr>
        <p:spPr>
          <a:xfrm flipH="1" flipV="1">
            <a:off x="6147994" y="4530897"/>
            <a:ext cx="2494967" cy="12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1"/>
          </p:cNvCxnSpPr>
          <p:nvPr/>
        </p:nvCxnSpPr>
        <p:spPr>
          <a:xfrm flipH="1" flipV="1">
            <a:off x="6282466" y="4859918"/>
            <a:ext cx="2360495" cy="16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1"/>
          </p:cNvCxnSpPr>
          <p:nvPr/>
        </p:nvCxnSpPr>
        <p:spPr>
          <a:xfrm flipH="1" flipV="1">
            <a:off x="6754368" y="5555455"/>
            <a:ext cx="1888593" cy="10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37248" y="6349788"/>
            <a:ext cx="184099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147994" y="979193"/>
            <a:ext cx="2630246" cy="26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78240" y="784188"/>
            <a:ext cx="204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Primary bronchus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937504" y="1850315"/>
            <a:ext cx="2840736" cy="4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78240" y="1743512"/>
            <a:ext cx="163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Esophagus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320348" y="1065007"/>
            <a:ext cx="2617156" cy="40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98955" y="1374180"/>
            <a:ext cx="10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Trachea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485925" y="2506532"/>
            <a:ext cx="1409163" cy="18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24904" y="2549562"/>
            <a:ext cx="147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Diaphragm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293722" y="1473798"/>
            <a:ext cx="1708494" cy="41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56595" y="1771562"/>
            <a:ext cx="113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Right lung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937248" y="2140894"/>
            <a:ext cx="1840992" cy="9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778240" y="2120029"/>
            <a:ext cx="16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Left lung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388389" y="5948979"/>
            <a:ext cx="2415003" cy="8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04057" y="5847929"/>
            <a:ext cx="1681868" cy="37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Urinary bladder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388389" y="4796391"/>
            <a:ext cx="2091377" cy="4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24904" y="4653775"/>
            <a:ext cx="1386392" cy="37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       Ureter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7183956" y="6615953"/>
            <a:ext cx="1906256" cy="8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049329" y="6442121"/>
            <a:ext cx="182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Lymph node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798733" y="6045200"/>
            <a:ext cx="195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9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3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1" y="161365"/>
            <a:ext cx="133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Abdominal aorta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88828" y="494852"/>
            <a:ext cx="4701092" cy="51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61365"/>
            <a:ext cx="163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Inferior vena cava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2433" y="247426"/>
            <a:ext cx="3560780" cy="56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644" y="2108499"/>
            <a:ext cx="14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12433" y="2226833"/>
            <a:ext cx="957431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301" y="2549562"/>
            <a:ext cx="14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Duodenum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04856" y="2076226"/>
            <a:ext cx="2130015" cy="7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01" y="3205779"/>
            <a:ext cx="155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folds of duodenum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12433" y="3517751"/>
            <a:ext cx="1721223" cy="27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" y="4130936"/>
            <a:ext cx="152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Hepatopancreatic</a:t>
            </a:r>
            <a:r>
              <a:rPr lang="en-US" dirty="0" smtClean="0"/>
              <a:t> sphincter and ampulla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02080" y="4206240"/>
            <a:ext cx="2212489" cy="24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89920" y="914400"/>
            <a:ext cx="110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00047" y="1129553"/>
            <a:ext cx="3779520" cy="4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79567" y="1560731"/>
            <a:ext cx="112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9348395" y="1745397"/>
            <a:ext cx="1531172" cy="7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89920" y="2226833"/>
            <a:ext cx="12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36715" y="2305708"/>
            <a:ext cx="3542852" cy="35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89920" y="4453666"/>
            <a:ext cx="12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8337176" y="4550485"/>
            <a:ext cx="2452744" cy="87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89920" y="5142155"/>
            <a:ext cx="12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Ureter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6884894" y="5326821"/>
            <a:ext cx="3905026" cy="1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301" y="5511487"/>
            <a:ext cx="155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Superior mesenteric artery and vein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53035" y="4292301"/>
            <a:ext cx="4851699" cy="188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23944" y="5142155"/>
            <a:ext cx="4604272" cy="136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137" y="82742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Celiac trunk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204856" y="1011219"/>
            <a:ext cx="4216998" cy="91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1409252"/>
            <a:ext cx="14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Hepatic portal vein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57026" y="1745397"/>
            <a:ext cx="385482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301" y="1196757"/>
            <a:ext cx="11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Bile duct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32733" y="1395773"/>
            <a:ext cx="2883051" cy="34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89920" y="3065929"/>
            <a:ext cx="12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Pancreatic duct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7336715" y="3083831"/>
            <a:ext cx="3542852" cy="20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6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557</Words>
  <Application>Microsoft Office PowerPoint</Application>
  <PresentationFormat>Custom</PresentationFormat>
  <Paragraphs>191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102 Digestion and Respiration Models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Ivy Tech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 Smith</dc:creator>
  <cp:lastModifiedBy>Pure Love</cp:lastModifiedBy>
  <cp:revision>47</cp:revision>
  <dcterms:created xsi:type="dcterms:W3CDTF">2018-01-09T16:47:19Z</dcterms:created>
  <dcterms:modified xsi:type="dcterms:W3CDTF">2019-05-29T01:09:28Z</dcterms:modified>
</cp:coreProperties>
</file>