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319" r:id="rId4"/>
    <p:sldId id="340" r:id="rId5"/>
    <p:sldId id="281" r:id="rId6"/>
    <p:sldId id="343" r:id="rId7"/>
    <p:sldId id="378" r:id="rId8"/>
    <p:sldId id="269" r:id="rId9"/>
    <p:sldId id="347" r:id="rId10"/>
    <p:sldId id="271" r:id="rId11"/>
    <p:sldId id="351" r:id="rId12"/>
    <p:sldId id="280" r:id="rId13"/>
    <p:sldId id="348" r:id="rId14"/>
    <p:sldId id="352" r:id="rId15"/>
    <p:sldId id="353" r:id="rId16"/>
    <p:sldId id="354" r:id="rId17"/>
    <p:sldId id="355" r:id="rId18"/>
    <p:sldId id="337" r:id="rId19"/>
    <p:sldId id="3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A895-8F16-4F1F-8FA7-2404C9DB4695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0B32-9F4E-4706-85A8-6C5ECA641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1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D5C2C-9CDB-4EB7-B131-4931D796D1D0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185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27D3-7E31-441B-8F80-5C080F3BF63F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74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C0B32-9F4E-4706-85A8-6C5ECA641A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97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1328-063E-42B5-8D48-1177D09E9BB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F97C-66C0-4C2F-8A6E-E2D42D81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Glands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Thyroid</a:t>
            </a:r>
            <a:br>
              <a:rPr lang="en-US" sz="2800" dirty="0" smtClean="0"/>
            </a:br>
            <a:r>
              <a:rPr lang="en-US" sz="2800" dirty="0" smtClean="0"/>
              <a:t> gland</a:t>
            </a:r>
            <a:endParaRPr lang="en-US" sz="2800" dirty="0"/>
          </a:p>
        </p:txBody>
      </p:sp>
      <p:pic>
        <p:nvPicPr>
          <p:cNvPr id="50184" name="Picture 8" descr="Image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38400" y="381000"/>
            <a:ext cx="5105400" cy="5821363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381000" y="1686901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/>
              <a:t>T</a:t>
            </a:r>
            <a:r>
              <a:rPr lang="en-US" sz="3200" dirty="0" smtClean="0"/>
              <a:t>hymus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828800" y="2148566"/>
            <a:ext cx="2667000" cy="137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914400"/>
            <a:ext cx="2743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38400" y="381000"/>
            <a:ext cx="5105400" cy="58213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Thyroid tissue</a:t>
            </a:r>
          </a:p>
        </p:txBody>
      </p:sp>
      <p:pic>
        <p:nvPicPr>
          <p:cNvPr id="25603" name="Picture 4" descr="ENDO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" y="1295400"/>
            <a:ext cx="8229600" cy="4572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6576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C-cells (</a:t>
            </a:r>
            <a:r>
              <a:rPr lang="en-US" dirty="0" err="1" smtClean="0"/>
              <a:t>Parafollicle</a:t>
            </a:r>
            <a:r>
              <a:rPr lang="en-US" dirty="0" smtClean="0"/>
              <a:t> cells)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57800" y="3733800"/>
            <a:ext cx="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Follicle cells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762000" y="5029200"/>
            <a:ext cx="1143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5389654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colloid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colloid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0708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colloid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DO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2954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thyroidandthyroidgland 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6959600" cy="52023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thyroid_histology numb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87545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renal histology label.jpg"/>
          <p:cNvPicPr>
            <a:picLocks noChangeAspect="1"/>
          </p:cNvPicPr>
          <p:nvPr/>
        </p:nvPicPr>
        <p:blipFill>
          <a:blip r:embed="rId2" cstate="print"/>
          <a:srcRect b="6020"/>
          <a:stretch>
            <a:fillRect/>
          </a:stretch>
        </p:blipFill>
        <p:spPr>
          <a:xfrm>
            <a:off x="609600" y="381000"/>
            <a:ext cx="7941110" cy="5578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renal histology label.jpg"/>
          <p:cNvPicPr>
            <a:picLocks noChangeAspect="1"/>
          </p:cNvPicPr>
          <p:nvPr/>
        </p:nvPicPr>
        <p:blipFill>
          <a:blip r:embed="rId2" cstate="print"/>
          <a:srcRect b="6020"/>
          <a:stretch>
            <a:fillRect/>
          </a:stretch>
        </p:blipFill>
        <p:spPr>
          <a:xfrm>
            <a:off x="990600" y="609600"/>
            <a:ext cx="7135785" cy="5012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2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7000" y="4572000"/>
            <a:ext cx="7620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50292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3886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419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029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pancreas histolog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creas histology 1 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228600"/>
            <a:ext cx="9134475" cy="644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Approach to studying endocrine glands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Endocrine vs. Exocrine glands</a:t>
            </a:r>
          </a:p>
          <a:p>
            <a:r>
              <a:rPr lang="en-US" dirty="0" smtClean="0"/>
              <a:t>Lipid soluble vs. Water soluble</a:t>
            </a:r>
          </a:p>
          <a:p>
            <a:r>
              <a:rPr lang="en-US" dirty="0" smtClean="0"/>
              <a:t>Hypothalamic hormones </a:t>
            </a:r>
            <a:r>
              <a:rPr lang="en-US" dirty="0" err="1" smtClean="0"/>
              <a:t>vs</a:t>
            </a:r>
            <a:r>
              <a:rPr lang="en-US" dirty="0" smtClean="0"/>
              <a:t> Pituitary</a:t>
            </a:r>
          </a:p>
          <a:p>
            <a:r>
              <a:rPr lang="en-US" dirty="0" smtClean="0"/>
              <a:t>Ant. Pituitary vs. Post. Pituitary</a:t>
            </a:r>
          </a:p>
          <a:p>
            <a:r>
              <a:rPr lang="en-US" dirty="0" smtClean="0"/>
              <a:t>Tropic vs. Non-tropic</a:t>
            </a:r>
          </a:p>
          <a:p>
            <a:pPr lvl="1"/>
            <a:r>
              <a:rPr lang="en-US" dirty="0" smtClean="0"/>
              <a:t>Tropic means it causes a gland to secrete another hormone</a:t>
            </a:r>
          </a:p>
          <a:p>
            <a:pPr lvl="1"/>
            <a:r>
              <a:rPr lang="en-US" dirty="0" smtClean="0"/>
              <a:t>Ex: CRH is tropic to the anterior pituitary causing it to secrete ACTH, ACTH is tropic to the adrenal gland causing it to secrete cortisol</a:t>
            </a:r>
          </a:p>
          <a:p>
            <a:r>
              <a:rPr lang="en-US" dirty="0" smtClean="0"/>
              <a:t>Antagonistic, synergistic, permissive hormones</a:t>
            </a:r>
          </a:p>
          <a:p>
            <a:r>
              <a:rPr lang="en-US" dirty="0" smtClean="0"/>
              <a:t>Humeral vs. Hormonal vs. </a:t>
            </a:r>
            <a:r>
              <a:rPr lang="en-US" dirty="0" err="1" smtClean="0"/>
              <a:t>Neuroendocrine</a:t>
            </a:r>
            <a:endParaRPr lang="en-US" dirty="0" smtClean="0"/>
          </a:p>
          <a:p>
            <a:r>
              <a:rPr lang="en-US" dirty="0" smtClean="0"/>
              <a:t>Hormones – origin, cause of secretion, target tissue, action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ag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228600"/>
            <a:ext cx="6096000" cy="64008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259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Pituitary gland (in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2743200"/>
            <a:ext cx="3048000" cy="76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19200" y="3048000"/>
            <a:ext cx="335280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772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Pineal gland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13942" y="2418665"/>
            <a:ext cx="2644048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44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228600"/>
            <a:ext cx="6096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3200400"/>
            <a:ext cx="185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Anterior pituitary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37338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Posterior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pituitary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28600"/>
            <a:ext cx="219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Pituitary gland tissue</a:t>
            </a:r>
            <a:endParaRPr lang="en-US" b="1" dirty="0"/>
          </a:p>
        </p:txBody>
      </p:sp>
      <p:pic>
        <p:nvPicPr>
          <p:cNvPr id="6" name="Picture 5" descr="adrenal gland hist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50482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renal gland histology label.jpg"/>
          <p:cNvPicPr>
            <a:picLocks noChangeAspect="1"/>
          </p:cNvPicPr>
          <p:nvPr/>
        </p:nvPicPr>
        <p:blipFill>
          <a:blip r:embed="rId2" cstate="print"/>
          <a:srcRect l="6375" r="6375" b="4388"/>
          <a:stretch>
            <a:fillRect/>
          </a:stretch>
        </p:blipFill>
        <p:spPr>
          <a:xfrm>
            <a:off x="2068829" y="1344930"/>
            <a:ext cx="5006341" cy="3985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uitary_hist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609600"/>
            <a:ext cx="6384036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1. posterior pituitary gland, 2. anterior pituitary gland, 3. hypothalamus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Pineal gland</a:t>
            </a:r>
            <a:endParaRPr lang="en-US" u="sng" dirty="0"/>
          </a:p>
        </p:txBody>
      </p:sp>
      <p:pic>
        <p:nvPicPr>
          <p:cNvPr id="83972" name="Picture 4" descr="ENDO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295401"/>
            <a:ext cx="8153400" cy="4114800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2057400" y="56769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Pineal cells (pinealocytes)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209800" y="3886200"/>
            <a:ext cx="9906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3505200"/>
            <a:ext cx="3429000" cy="2133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277" y="905102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Brain sand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400" y="1212089"/>
            <a:ext cx="2057400" cy="1683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DO0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295401"/>
            <a:ext cx="815340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161</Words>
  <Application>Microsoft Office PowerPoint</Application>
  <PresentationFormat>On-screen Show (4:3)</PresentationFormat>
  <Paragraphs>41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Endocrine Glands</vt:lpstr>
      <vt:lpstr>Approach to studying endocrine glands</vt:lpstr>
      <vt:lpstr>Slide 3</vt:lpstr>
      <vt:lpstr>Slide 4</vt:lpstr>
      <vt:lpstr>Slide 5</vt:lpstr>
      <vt:lpstr>Slide 6</vt:lpstr>
      <vt:lpstr>Slide 7</vt:lpstr>
      <vt:lpstr>Pineal gland</vt:lpstr>
      <vt:lpstr>Slide 9</vt:lpstr>
      <vt:lpstr>Thyroid  gland</vt:lpstr>
      <vt:lpstr>Slide 11</vt:lpstr>
      <vt:lpstr>Thyroid tissue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Ivy Tech Community College of Indiana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UIN000</dc:creator>
  <cp:lastModifiedBy>Pure Love</cp:lastModifiedBy>
  <cp:revision>217</cp:revision>
  <dcterms:created xsi:type="dcterms:W3CDTF">2010-03-31T14:07:26Z</dcterms:created>
  <dcterms:modified xsi:type="dcterms:W3CDTF">2019-06-12T03:12:27Z</dcterms:modified>
</cp:coreProperties>
</file>