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303" r:id="rId4"/>
    <p:sldId id="281" r:id="rId5"/>
    <p:sldId id="280" r:id="rId6"/>
    <p:sldId id="282" r:id="rId7"/>
    <p:sldId id="283" r:id="rId8"/>
    <p:sldId id="284" r:id="rId9"/>
    <p:sldId id="285" r:id="rId10"/>
    <p:sldId id="286" r:id="rId11"/>
    <p:sldId id="287" r:id="rId12"/>
    <p:sldId id="301" r:id="rId13"/>
    <p:sldId id="276" r:id="rId14"/>
    <p:sldId id="293" r:id="rId15"/>
    <p:sldId id="263" r:id="rId16"/>
    <p:sldId id="294" r:id="rId17"/>
    <p:sldId id="262" r:id="rId18"/>
    <p:sldId id="288" r:id="rId19"/>
    <p:sldId id="289" r:id="rId20"/>
    <p:sldId id="290" r:id="rId21"/>
    <p:sldId id="295" r:id="rId22"/>
    <p:sldId id="296" r:id="rId23"/>
    <p:sldId id="297" r:id="rId24"/>
    <p:sldId id="298" r:id="rId25"/>
    <p:sldId id="299" r:id="rId26"/>
    <p:sldId id="300" r:id="rId27"/>
    <p:sldId id="278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AE2-91E9-4199-895C-3F2D8B62AE4B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70F6-ACA3-4354-A3CE-668D5795F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4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AE2-91E9-4199-895C-3F2D8B62AE4B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70F6-ACA3-4354-A3CE-668D5795F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5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AE2-91E9-4199-895C-3F2D8B62AE4B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70F6-ACA3-4354-A3CE-668D5795F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7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AE2-91E9-4199-895C-3F2D8B62AE4B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70F6-ACA3-4354-A3CE-668D5795F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AE2-91E9-4199-895C-3F2D8B62AE4B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70F6-ACA3-4354-A3CE-668D5795F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1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AE2-91E9-4199-895C-3F2D8B62AE4B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70F6-ACA3-4354-A3CE-668D5795F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6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AE2-91E9-4199-895C-3F2D8B62AE4B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70F6-ACA3-4354-A3CE-668D5795F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6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AE2-91E9-4199-895C-3F2D8B62AE4B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70F6-ACA3-4354-A3CE-668D5795F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9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AE2-91E9-4199-895C-3F2D8B62AE4B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70F6-ACA3-4354-A3CE-668D5795F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0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AE2-91E9-4199-895C-3F2D8B62AE4B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70F6-ACA3-4354-A3CE-668D5795F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1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AE2-91E9-4199-895C-3F2D8B62AE4B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70F6-ACA3-4354-A3CE-668D5795F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1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9EAE2-91E9-4199-895C-3F2D8B62AE4B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170F6-ACA3-4354-A3CE-668D5795F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4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Heart, Blood, Blood Vessels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APHY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7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5" y="0"/>
            <a:ext cx="51456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0" b="19772"/>
          <a:stretch>
            <a:fillRect/>
          </a:stretch>
        </p:blipFill>
        <p:spPr>
          <a:xfrm>
            <a:off x="6356807" y="1795226"/>
            <a:ext cx="5145673" cy="320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25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r="13500"/>
          <a:stretch>
            <a:fillRect/>
          </a:stretch>
        </p:blipFill>
        <p:spPr>
          <a:xfrm rot="5400000">
            <a:off x="3238215" y="496446"/>
            <a:ext cx="5543210" cy="55034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r="20250"/>
          <a:stretch>
            <a:fillRect/>
          </a:stretch>
        </p:blipFill>
        <p:spPr>
          <a:xfrm rot="5400000">
            <a:off x="2904933" y="165365"/>
            <a:ext cx="6281728" cy="6796163"/>
          </a:xfrm>
          <a:prstGeom prst="rect">
            <a:avLst/>
          </a:prstGeom>
          <a:ln w="2857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10764" y="6396534"/>
            <a:ext cx="73152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Vein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79968" y="6396534"/>
            <a:ext cx="1109472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Artery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62353" y="6418666"/>
            <a:ext cx="1659007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Arteriole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79968" y="-36908"/>
            <a:ext cx="191414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Endothelium</a:t>
            </a:r>
          </a:p>
          <a:p>
            <a:r>
              <a:rPr lang="en-US" sz="1400" b="1" dirty="0" smtClean="0"/>
              <a:t>(Lines lumen)</a:t>
            </a:r>
            <a:endParaRPr lang="en-US" sz="14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45797" y="460083"/>
            <a:ext cx="0" cy="5186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028688" y="224703"/>
            <a:ext cx="963168" cy="9557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>
            <a:off x="3621024" y="224703"/>
            <a:ext cx="1758944" cy="9493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443879" y="1147844"/>
            <a:ext cx="2558887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Subendothelial</a:t>
            </a:r>
            <a:r>
              <a:rPr lang="en-US" sz="1400" b="1" dirty="0" smtClean="0"/>
              <a:t> layer</a:t>
            </a:r>
          </a:p>
          <a:p>
            <a:r>
              <a:rPr lang="en-US" sz="1400" b="1" dirty="0" smtClean="0"/>
              <a:t>(Basement membrane)</a:t>
            </a:r>
            <a:endParaRPr lang="en-US" sz="14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309360" y="1517177"/>
            <a:ext cx="3169603" cy="3109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478963" y="2124693"/>
            <a:ext cx="2364709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Internal elastic lamina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443879" y="2647913"/>
            <a:ext cx="1941668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Tunica media</a:t>
            </a:r>
          </a:p>
          <a:p>
            <a:r>
              <a:rPr lang="en-US" sz="1400" b="1" dirty="0" smtClean="0"/>
              <a:t>(Smooth muscle)</a:t>
            </a:r>
            <a:endParaRPr lang="en-US" sz="1400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8398100" y="2871218"/>
            <a:ext cx="1045779" cy="134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193024" y="2281976"/>
            <a:ext cx="1450848" cy="2441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6309360" y="2135882"/>
            <a:ext cx="3360936" cy="1460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478963" y="3482136"/>
            <a:ext cx="2035171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External elastic tissue</a:t>
            </a:r>
            <a:endParaRPr lang="en-US" sz="1400" b="1" dirty="0"/>
          </a:p>
        </p:txBody>
      </p:sp>
      <p:cxnSp>
        <p:nvCxnSpPr>
          <p:cNvPr id="42" name="Straight Arrow Connector 41"/>
          <p:cNvCxnSpPr>
            <a:stCxn id="26" idx="1"/>
          </p:cNvCxnSpPr>
          <p:nvPr/>
        </p:nvCxnSpPr>
        <p:spPr>
          <a:xfrm flipH="1">
            <a:off x="6309363" y="2909523"/>
            <a:ext cx="3134516" cy="1628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478963" y="4292601"/>
            <a:ext cx="1538927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Tunica </a:t>
            </a:r>
            <a:r>
              <a:rPr lang="en-US" sz="1400" b="1" dirty="0" err="1" smtClean="0"/>
              <a:t>externa</a:t>
            </a:r>
            <a:endParaRPr lang="en-US" sz="1400" b="1" dirty="0"/>
          </a:p>
        </p:txBody>
      </p:sp>
      <p:cxnSp>
        <p:nvCxnSpPr>
          <p:cNvPr id="48" name="Straight Arrow Connector 47"/>
          <p:cNvCxnSpPr>
            <a:stCxn id="38" idx="1"/>
          </p:cNvCxnSpPr>
          <p:nvPr/>
        </p:nvCxnSpPr>
        <p:spPr>
          <a:xfrm flipH="1" flipV="1">
            <a:off x="6045799" y="3593592"/>
            <a:ext cx="3433164" cy="424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6" idx="1"/>
          </p:cNvCxnSpPr>
          <p:nvPr/>
        </p:nvCxnSpPr>
        <p:spPr>
          <a:xfrm flipH="1" flipV="1">
            <a:off x="7991857" y="4073309"/>
            <a:ext cx="1487106" cy="3731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6" idx="1"/>
          </p:cNvCxnSpPr>
          <p:nvPr/>
        </p:nvCxnSpPr>
        <p:spPr>
          <a:xfrm flipH="1" flipV="1">
            <a:off x="6309361" y="4292601"/>
            <a:ext cx="3169602" cy="153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86796" y="4596531"/>
            <a:ext cx="1988419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Vasa </a:t>
            </a:r>
            <a:r>
              <a:rPr lang="en-US" sz="1400" b="1" dirty="0" err="1" smtClean="0"/>
              <a:t>vasorum</a:t>
            </a:r>
            <a:endParaRPr lang="en-US" sz="1400" b="1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474976" y="4750419"/>
            <a:ext cx="7924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474976" y="4511187"/>
            <a:ext cx="719328" cy="2392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781006" y="1828106"/>
            <a:ext cx="866711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Valve</a:t>
            </a:r>
            <a:endParaRPr lang="en-US" sz="1400" b="1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2474977" y="1981994"/>
            <a:ext cx="965220" cy="2275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406574" y="5623561"/>
            <a:ext cx="1241143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Adipose</a:t>
            </a:r>
            <a:endParaRPr lang="en-US" sz="1400" b="1" dirty="0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2474976" y="5763401"/>
            <a:ext cx="7924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8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" r="2250"/>
          <a:stretch>
            <a:fillRect/>
          </a:stretch>
        </p:blipFill>
        <p:spPr>
          <a:xfrm>
            <a:off x="614880" y="1151073"/>
            <a:ext cx="5652741" cy="4701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0" b="15000"/>
          <a:stretch>
            <a:fillRect/>
          </a:stretch>
        </p:blipFill>
        <p:spPr>
          <a:xfrm rot="5400000">
            <a:off x="6199116" y="1959016"/>
            <a:ext cx="5878251" cy="3194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2960" y="670560"/>
            <a:ext cx="130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Eosinophil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0590" y="670560"/>
            <a:ext cx="153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Lymphocyte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3675" y="690303"/>
            <a:ext cx="168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Monocyte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701" y="6035040"/>
            <a:ext cx="166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Erythrocyte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9522" y="6073402"/>
            <a:ext cx="1475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Thrombocyte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(Platelet)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7504" y="690303"/>
            <a:ext cx="101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Basophil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11" name="Straight Arrow Connector 10"/>
          <p:cNvCxnSpPr>
            <a:stCxn id="4" idx="2"/>
          </p:cNvCxnSpPr>
          <p:nvPr/>
        </p:nvCxnSpPr>
        <p:spPr>
          <a:xfrm>
            <a:off x="1475232" y="1039892"/>
            <a:ext cx="219456" cy="715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</p:cNvCxnSpPr>
          <p:nvPr/>
        </p:nvCxnSpPr>
        <p:spPr>
          <a:xfrm>
            <a:off x="1475232" y="1039892"/>
            <a:ext cx="4169664" cy="1971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74976" y="1039892"/>
            <a:ext cx="158496" cy="1520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127504" y="968197"/>
            <a:ext cx="1549277" cy="2533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76781" y="968197"/>
            <a:ext cx="1565333" cy="3445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676781" y="968197"/>
            <a:ext cx="42003" cy="787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829110" y="943813"/>
            <a:ext cx="328821" cy="2067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329053" y="968197"/>
            <a:ext cx="797505" cy="2762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152587" y="5279136"/>
            <a:ext cx="250029" cy="780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207008" y="5254752"/>
            <a:ext cx="487680" cy="688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267712" y="5388864"/>
            <a:ext cx="548640" cy="830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139440" y="4016373"/>
            <a:ext cx="883920" cy="2203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48667" y="6073402"/>
            <a:ext cx="2341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Neutrophil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4144923" y="4730496"/>
            <a:ext cx="848597" cy="1342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139440" y="3987148"/>
            <a:ext cx="1664091" cy="1817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877515" y="1968743"/>
            <a:ext cx="280416" cy="3883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694688" y="3011424"/>
            <a:ext cx="3134422" cy="2792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1584960" y="4566353"/>
            <a:ext cx="3218571" cy="1292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3523488" y="3011424"/>
            <a:ext cx="1354027" cy="2847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9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884" y="953552"/>
            <a:ext cx="5368061" cy="4873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1835" y="977007"/>
            <a:ext cx="5471756" cy="47226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1835" y="977007"/>
            <a:ext cx="5471756" cy="4722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884" y="953552"/>
            <a:ext cx="5368061" cy="4873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1136" y="6074189"/>
            <a:ext cx="174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Anterior view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1248" y="6074189"/>
            <a:ext cx="163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Posterior view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3872" y="1035667"/>
            <a:ext cx="107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Superior</a:t>
            </a:r>
          </a:p>
          <a:p>
            <a:r>
              <a:rPr lang="en-US" dirty="0">
                <a:solidFill>
                  <a:srgbClr val="92D050"/>
                </a:solidFill>
              </a:rPr>
              <a:t>v</a:t>
            </a:r>
            <a:r>
              <a:rPr lang="en-US" dirty="0" smtClean="0">
                <a:solidFill>
                  <a:srgbClr val="92D050"/>
                </a:solidFill>
              </a:rPr>
              <a:t>ena </a:t>
            </a:r>
          </a:p>
          <a:p>
            <a:r>
              <a:rPr lang="en-US" dirty="0">
                <a:solidFill>
                  <a:srgbClr val="92D050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ava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2864" y="1867425"/>
            <a:ext cx="109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Aorta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8267" y="2743828"/>
            <a:ext cx="160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Pulmonary trunk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1260" y="2420662"/>
            <a:ext cx="101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Right</a:t>
            </a:r>
          </a:p>
          <a:p>
            <a:r>
              <a:rPr lang="en-US" dirty="0">
                <a:solidFill>
                  <a:srgbClr val="92D05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trium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6918" y="3153645"/>
            <a:ext cx="127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Left atrium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(auricle)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413" y="2359361"/>
            <a:ext cx="180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Pulmonary artery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4516" y="3338311"/>
            <a:ext cx="99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Auricle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196918" y="2682526"/>
            <a:ext cx="291889" cy="61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16755" y="4988615"/>
            <a:ext cx="1815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Anterior interventricular artery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3998976"/>
            <a:ext cx="1169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Right coronary 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artery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974592" y="3390159"/>
            <a:ext cx="3682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89658" y="4096512"/>
            <a:ext cx="584858" cy="48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5072" y="1645920"/>
            <a:ext cx="127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Pulmonary arteries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048512" y="1958997"/>
            <a:ext cx="592748" cy="400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576816" y="1091922"/>
            <a:ext cx="1036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Superior</a:t>
            </a:r>
          </a:p>
          <a:p>
            <a:r>
              <a:rPr lang="en-US" dirty="0">
                <a:solidFill>
                  <a:srgbClr val="92D050"/>
                </a:solidFill>
              </a:rPr>
              <a:t>vena </a:t>
            </a:r>
          </a:p>
          <a:p>
            <a:r>
              <a:rPr lang="en-US" dirty="0">
                <a:solidFill>
                  <a:srgbClr val="92D050"/>
                </a:solidFill>
              </a:rPr>
              <a:t>cava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62416" y="140576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Aorta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61248" y="1849006"/>
            <a:ext cx="232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Pulmonary arteries</a:t>
            </a: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662416" y="2359360"/>
            <a:ext cx="1335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Left atrium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804982" y="2359360"/>
            <a:ext cx="124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Pulmonary veins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37514" y="1969085"/>
            <a:ext cx="1456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Pulmonary veins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84081" y="2682525"/>
            <a:ext cx="1170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Coronary sinus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7632191" y="2892414"/>
            <a:ext cx="1166487" cy="73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465807" y="2236757"/>
            <a:ext cx="497720" cy="122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588445" y="2359359"/>
            <a:ext cx="364327" cy="209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10511655" y="2495337"/>
            <a:ext cx="499872" cy="187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0547515" y="2682525"/>
            <a:ext cx="411300" cy="209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887712" y="3476810"/>
            <a:ext cx="917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Right atrium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75114" y="4520425"/>
            <a:ext cx="1014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Inferior vena cava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10094976" y="4388241"/>
            <a:ext cx="0" cy="245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770608" y="4966193"/>
            <a:ext cx="1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Posterior interventricular artery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8662416" y="4388241"/>
            <a:ext cx="201168" cy="805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030645" y="3475840"/>
            <a:ext cx="130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Circumflex artery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54" name="Straight Arrow Connector 53"/>
          <p:cNvCxnSpPr>
            <a:endCxn id="32" idx="3"/>
          </p:cNvCxnSpPr>
          <p:nvPr/>
        </p:nvCxnSpPr>
        <p:spPr>
          <a:xfrm flipV="1">
            <a:off x="7007173" y="3005691"/>
            <a:ext cx="847701" cy="517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96845" y="4319862"/>
            <a:ext cx="1040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Right ventricle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4521" y="4388241"/>
            <a:ext cx="141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Left ventricle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324113" y="4520425"/>
            <a:ext cx="96819" cy="557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59845" y="3596340"/>
            <a:ext cx="103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Left ventricle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2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327" y="1065007"/>
            <a:ext cx="5617882" cy="49314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327" y="1065007"/>
            <a:ext cx="5617882" cy="49314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6608" y="3645408"/>
            <a:ext cx="1865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Trabeculae </a:t>
            </a:r>
            <a:r>
              <a:rPr lang="en-US" dirty="0" err="1" smtClean="0">
                <a:solidFill>
                  <a:srgbClr val="92D050"/>
                </a:solidFill>
              </a:rPr>
              <a:t>carnae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6240" y="1280160"/>
            <a:ext cx="149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Pectinate muscles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1056" y="1926491"/>
            <a:ext cx="950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Right atrium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4144" y="2572822"/>
            <a:ext cx="167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Left atrium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0816" y="5374545"/>
            <a:ext cx="1621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Papillary muscles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1504" y="4728214"/>
            <a:ext cx="176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Chordae </a:t>
            </a:r>
            <a:r>
              <a:rPr lang="en-US" dirty="0" err="1" smtClean="0">
                <a:solidFill>
                  <a:srgbClr val="92D050"/>
                </a:solidFill>
              </a:rPr>
              <a:t>tendinae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0224" y="4078623"/>
            <a:ext cx="1036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Tricuspid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(R AV) valve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13380" y="3940124"/>
            <a:ext cx="1270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Bicuspid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Mitral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(L AV) valve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19835" y="3636147"/>
            <a:ext cx="151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Left atrium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9835" y="2645026"/>
            <a:ext cx="227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Pulmonary trunk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12352" y="3248450"/>
            <a:ext cx="253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Pulmonary valve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681728" y="1926491"/>
            <a:ext cx="158496" cy="487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047488" y="2572822"/>
            <a:ext cx="615337" cy="72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05856" y="2548912"/>
            <a:ext cx="999744" cy="393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946554" y="2918435"/>
            <a:ext cx="965798" cy="717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1"/>
          </p:cNvCxnSpPr>
          <p:nvPr/>
        </p:nvCxnSpPr>
        <p:spPr>
          <a:xfrm flipH="1">
            <a:off x="7290816" y="3433116"/>
            <a:ext cx="1621536" cy="507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1"/>
          </p:cNvCxnSpPr>
          <p:nvPr/>
        </p:nvCxnSpPr>
        <p:spPr>
          <a:xfrm flipH="1">
            <a:off x="7778496" y="3820813"/>
            <a:ext cx="1041339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7290816" y="4124790"/>
            <a:ext cx="1621536" cy="157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6912864" y="4494122"/>
            <a:ext cx="694944" cy="557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205728" y="4282478"/>
            <a:ext cx="1085088" cy="490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6748272" y="4772750"/>
            <a:ext cx="635061" cy="832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6077173" y="4586455"/>
            <a:ext cx="1183163" cy="825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800335" y="3791053"/>
            <a:ext cx="998339" cy="168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940184" y="2918435"/>
            <a:ext cx="644264" cy="95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429453" y="2249656"/>
            <a:ext cx="140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Aorta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8006319" y="2515208"/>
            <a:ext cx="538839" cy="337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383333" y="1603325"/>
            <a:ext cx="229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Superior vena cava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607808" y="1926491"/>
            <a:ext cx="398511" cy="323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5705856" y="3820813"/>
            <a:ext cx="635897" cy="335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298501" y="5831014"/>
            <a:ext cx="208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Interventricular septum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6077173" y="5140453"/>
            <a:ext cx="372395" cy="690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757210" y="5044946"/>
            <a:ext cx="1231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Right ventricle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5401056" y="4772750"/>
            <a:ext cx="804672" cy="416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856805" y="6333650"/>
            <a:ext cx="190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Left ventricle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H="1" flipV="1">
            <a:off x="6705600" y="5189063"/>
            <a:ext cx="585216" cy="1144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3443165" y="1926491"/>
            <a:ext cx="1233782" cy="903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2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_WPNEUllGL_FGgVIYuFQ_QNYnp6wZ4r8x0SvGBUvp6qW6sNe9gmKl5-g3xKVfJtLpqpti5wRIlwVyFomf2yvtdXRe8TDferPAxrQpgW4aqJyL2E6I8GXSYaBIIQ7n2Fx8X8-1ynLcY8Pf7n3iXuCCV1MShhsMHQxcWUHNgWGk_Xj8lyM-RdSMaJNrRacwPeYj_GKF2Kz7ZwghZh_VXw_7nLwjsGxHYN8qAart7T-WigHfqwrN0rIw-Zf93DvMDy2Rk5Ux8ZucYnCRGipXTrwdGDWL7a-LR1zRMBGKgZITLGkueHB1tNdT0MxPv_1szR38UMj448XQdHXo5Os641yeRRQfMQ2wBmRSsasazQB2Fm8u5HjIDBiqouv18kXMxo9sR5QRN_kJGr-x1I_iJcL365zPJwBVBBfg9LAivIw_Rbrm4BRFYq-lDexiGR8GZSrMQ2peiRfq_-1vajbOdHEp__Tl4B0T0oBKDy0JZJheGsM_4PWgnMyQrGIoj0mPWWxeYgIHE9zyjOBDwHk3bICUZImq0sZISPhbcsDtZChYL2LbEvPLfLHcmoICt1cvk_EAR1uh36bAlIvnvzHN1YdSwM3FMWdpUejt_QDuTOaHwLIBGinMurbYvNC09UaB4ls1CaEEbX_mmCbbVd90VpjvL6qhuJ_Vvs=w603-h953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6641" y="0"/>
            <a:ext cx="4332126" cy="6858000"/>
          </a:xfrm>
          <a:prstGeom prst="rect">
            <a:avLst/>
          </a:prstGeom>
          <a:noFill/>
        </p:spPr>
      </p:pic>
      <p:pic>
        <p:nvPicPr>
          <p:cNvPr id="1028" name="Picture 4" descr="https://lh3.googleusercontent.com/K3Quz6TMQr2IBSEVkxt27vBqeHPBncCLI0rPq-PPWogvZz2tygIcAchvElfCK4IAU6QCUsYM9NS_Z7oNNhugkdvYpdKqx3UqNtJdcPLbGH4MGSXhq0gBRFwFsRAeZS4nfuwaJBZdgSM4jwBLpc3nFc4xGfBNBBfmRfJdeM5O_5FThVJwrT7yuKLICgBanH5-gPTEzOKSXXurcbFtFSCSRXD8bhDPgvxKFuDVg39Qj7XI_1goCm8pgtU-Q9W73swiyJPU3icrCH_qjb5NXDqP-bKgdySdjzTJCIzxgqv7_fJYPK0TUeoITMEONwWL7KIR_2jd3ciBGwd1aYTrbrGfNTLKui1LyKUKiR5mkJukF0I5Ni5zoimNQSfHYB2RptgCOTmTgfUztX_jJ4SsBBYc4MNJXrLyR5ESkx9HyulKUtTyZ76IulsMi_OO_I0enObV0bYtDDNeV7P0t0rFd4I6Q7KMZ8s6pQ9mkdNjSOx2gUgHF5SVypSLInhVYlo1rp2pdRQmcpkiFIVEKsfdNZWfETAPG2UtKK4yzK8FgWT0cRjsRbqvZcK-zqqZD-eVXpEy_jAVMx37vrC59lby4oONHNCr1o3hdGzrlXBMyVprbtxAuFv8uVPQvKZntsHePsQ6wZICmwQHMYF-eioRJkT7Db9-ck2xvMQ=w714-h953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67" y="0"/>
            <a:ext cx="51381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3.googleusercontent.com/K3Quz6TMQr2IBSEVkxt27vBqeHPBncCLI0rPq-PPWogvZz2tygIcAchvElfCK4IAU6QCUsYM9NS_Z7oNNhugkdvYpdKqx3UqNtJdcPLbGH4MGSXhq0gBRFwFsRAeZS4nfuwaJBZdgSM4jwBLpc3nFc4xGfBNBBfmRfJdeM5O_5FThVJwrT7yuKLICgBanH5-gPTEzOKSXXurcbFtFSCSRXD8bhDPgvxKFuDVg39Qj7XI_1goCm8pgtU-Q9W73swiyJPU3icrCH_qjb5NXDqP-bKgdySdjzTJCIzxgqv7_fJYPK0TUeoITMEONwWL7KIR_2jd3ciBGwd1aYTrbrGfNTLKui1LyKUKiR5mkJukF0I5Ni5zoimNQSfHYB2RptgCOTmTgfUztX_jJ4SsBBYc4MNJXrLyR5ESkx9HyulKUtTyZ76IulsMi_OO_I0enObV0bYtDDNeV7P0t0rFd4I6Q7KMZ8s6pQ9mkdNjSOx2gUgHF5SVypSLInhVYlo1rp2pdRQmcpkiFIVEKsfdNZWfETAPG2UtKK4yzK8FgWT0cRjsRbqvZcK-zqqZD-eVXpEy_jAVMx37vrC59lby4oONHNCr1o3hdGzrlXBMyVprbtxAuFv8uVPQvKZntsHePsQ6wZICmwQHMYF-eioRJkT7Db9-ck2xvMQ=w714-h953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9667" y="0"/>
            <a:ext cx="513810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84867" y="110067"/>
            <a:ext cx="28363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 smtClean="0"/>
              <a:t>Brachiocephalic</a:t>
            </a:r>
            <a:r>
              <a:rPr lang="en-US" sz="1600" b="1" dirty="0" smtClean="0"/>
              <a:t> trunk</a:t>
            </a:r>
          </a:p>
          <a:p>
            <a:pPr algn="r"/>
            <a:r>
              <a:rPr lang="en-US" sz="1600" b="1" dirty="0" smtClean="0"/>
              <a:t>Left common carotid artery</a:t>
            </a:r>
          </a:p>
          <a:p>
            <a:pPr algn="r"/>
            <a:r>
              <a:rPr lang="en-US" sz="1600" b="1" dirty="0" smtClean="0"/>
              <a:t>Left </a:t>
            </a:r>
            <a:r>
              <a:rPr lang="en-US" sz="1600" b="1" dirty="0" err="1" smtClean="0"/>
              <a:t>subclavian</a:t>
            </a:r>
            <a:r>
              <a:rPr lang="en-US" sz="1600" b="1" dirty="0" smtClean="0"/>
              <a:t> artery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30801" y="1778000"/>
            <a:ext cx="1363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Aortic arch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41067" y="1608667"/>
            <a:ext cx="1168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Superior</a:t>
            </a:r>
          </a:p>
          <a:p>
            <a:r>
              <a:rPr lang="en-US" sz="1600" b="1" dirty="0" smtClean="0"/>
              <a:t>vena</a:t>
            </a:r>
          </a:p>
          <a:p>
            <a:r>
              <a:rPr lang="en-US" sz="1600" b="1" dirty="0" smtClean="0"/>
              <a:t>cava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38862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Pulmonary artery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99400" y="4250267"/>
            <a:ext cx="1126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Right atrium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4655130" y="4632868"/>
            <a:ext cx="112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Left atrium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80933" y="6211669"/>
            <a:ext cx="1083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Coronary sinus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77466" y="6488668"/>
            <a:ext cx="2370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Inferior vena cava</a:t>
            </a:r>
            <a:endParaRPr lang="en-US" sz="16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419600" y="296333"/>
            <a:ext cx="1879600" cy="846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</p:cNvCxnSpPr>
          <p:nvPr/>
        </p:nvCxnSpPr>
        <p:spPr>
          <a:xfrm>
            <a:off x="4521200" y="540954"/>
            <a:ext cx="660400" cy="1956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02667" y="863600"/>
            <a:ext cx="262466" cy="2709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699000" y="5528733"/>
            <a:ext cx="270933" cy="7704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55467" y="516466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Pulmonary veins</a:t>
            </a:r>
            <a:endParaRPr lang="en-US" sz="1600" b="1" dirty="0"/>
          </a:p>
        </p:txBody>
      </p:sp>
      <p:sp>
        <p:nvSpPr>
          <p:cNvPr id="21" name="Rectangle 20"/>
          <p:cNvSpPr/>
          <p:nvPr/>
        </p:nvSpPr>
        <p:spPr>
          <a:xfrm>
            <a:off x="1864789" y="3329001"/>
            <a:ext cx="15134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/>
              <a:t>Pulmonary vein</a:t>
            </a:r>
            <a:endParaRPr lang="en-US" sz="160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7433733" y="5223933"/>
            <a:ext cx="397934" cy="1439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349066" y="5376333"/>
            <a:ext cx="482601" cy="3640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183467" y="3691467"/>
            <a:ext cx="330200" cy="3386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7" y="1237129"/>
            <a:ext cx="12195693" cy="413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19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_WPNEUllGL_FGgVIYuFQ_QNYnp6wZ4r8x0SvGBUvp6qW6sNe9gmKl5-g3xKVfJtLpqpti5wRIlwVyFomf2yvtdXRe8TDferPAxrQpgW4aqJyL2E6I8GXSYaBIIQ7n2Fx8X8-1ynLcY8Pf7n3iXuCCV1MShhsMHQxcWUHNgWGk_Xj8lyM-RdSMaJNrRacwPeYj_GKF2Kz7ZwghZh_VXw_7nLwjsGxHYN8qAart7T-WigHfqwrN0rIw-Zf93DvMDy2Rk5Ux8ZucYnCRGipXTrwdGDWL7a-LR1zRMBGKgZITLGkueHB1tNdT0MxPv_1szR38UMj448XQdHXo5Os641yeRRQfMQ2wBmRSsasazQB2Fm8u5HjIDBiqouv18kXMxo9sR5QRN_kJGr-x1I_iJcL365zPJwBVBBfg9LAivIw_Rbrm4BRFYq-lDexiGR8GZSrMQ2peiRfq_-1vajbOdHEp__Tl4B0T0oBKDy0JZJheGsM_4PWgnMyQrGIoj0mPWWxeYgIHE9zyjOBDwHk3bICUZImq0sZISPhbcsDtZChYL2LbEvPLfLHcmoICt1cvk_EAR1uh36bAlIvnvzHN1YdSwM3FMWdpUejt_QDuTOaHwLIBGinMurbYvNC09UaB4ls1CaEEbX_mmCbbVd90VpjvL6qhuJ_Vvs=w603-h953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6175" y="0"/>
            <a:ext cx="4332126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560732" y="0"/>
            <a:ext cx="2971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/>
              <a:t>Brachiocephalic</a:t>
            </a:r>
            <a:r>
              <a:rPr lang="en-US" sz="1600" b="1" dirty="0" smtClean="0"/>
              <a:t> trunk</a:t>
            </a:r>
          </a:p>
          <a:p>
            <a:r>
              <a:rPr lang="en-US" sz="1600" b="1" dirty="0" smtClean="0"/>
              <a:t>  Left common carotid artery</a:t>
            </a:r>
          </a:p>
          <a:p>
            <a:r>
              <a:rPr lang="en-US" sz="1600" b="1" dirty="0" smtClean="0"/>
              <a:t>     Left </a:t>
            </a:r>
            <a:r>
              <a:rPr lang="en-US" sz="1600" b="1" dirty="0" err="1" smtClean="0"/>
              <a:t>subclavian</a:t>
            </a:r>
            <a:r>
              <a:rPr lang="en-US" sz="1600" b="1" dirty="0" smtClean="0"/>
              <a:t> artery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46333" y="1583267"/>
            <a:ext cx="956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Aortic arch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35400" y="4148667"/>
            <a:ext cx="1176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Auricle of right atrium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6530267" y="4184134"/>
            <a:ext cx="117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Auricle of left atrium</a:t>
            </a:r>
            <a:endParaRPr lang="en-US" sz="16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197600" y="143933"/>
            <a:ext cx="1456267" cy="203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968067" y="440267"/>
            <a:ext cx="770466" cy="50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518400" y="677333"/>
            <a:ext cx="389467" cy="50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96267" y="1710267"/>
            <a:ext cx="104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Superior vena cava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68333" y="3141133"/>
            <a:ext cx="1151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Ascending aorta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54134" y="3886200"/>
            <a:ext cx="134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Pulmonary trunk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07733" y="5207000"/>
            <a:ext cx="158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Right coronary artery</a:t>
            </a:r>
            <a:endParaRPr lang="en-US" sz="16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072467" y="5350933"/>
            <a:ext cx="685800" cy="846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48600" y="4800600"/>
            <a:ext cx="16848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Circumflex artery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Left ventricle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Anterior </a:t>
            </a:r>
            <a:r>
              <a:rPr lang="en-US" sz="1600" b="1" dirty="0" err="1" smtClean="0"/>
              <a:t>interventricular</a:t>
            </a:r>
            <a:r>
              <a:rPr lang="en-US" sz="1600" b="1" dirty="0" smtClean="0"/>
              <a:t> artery</a:t>
            </a:r>
            <a:endParaRPr lang="en-US" sz="1600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7442200" y="4910667"/>
            <a:ext cx="533400" cy="76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510867" y="6079067"/>
            <a:ext cx="1422400" cy="25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47466" y="2565400"/>
            <a:ext cx="1354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Pulmonary artery</a:t>
            </a:r>
            <a:endParaRPr lang="en-US" sz="1600" b="1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7467601" y="5461000"/>
            <a:ext cx="423332" cy="338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917348" y="3202001"/>
            <a:ext cx="1243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Pulmonary veins</a:t>
            </a:r>
            <a:endParaRPr lang="en-US" sz="1600" b="1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7806267" y="3369733"/>
            <a:ext cx="177800" cy="50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797800" y="3412067"/>
            <a:ext cx="211667" cy="3132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63334" y="6223000"/>
            <a:ext cx="1642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Right ventricle</a:t>
            </a:r>
            <a:endParaRPr lang="en-US" sz="1600" b="1" dirty="0"/>
          </a:p>
        </p:txBody>
      </p:sp>
      <p:cxnSp>
        <p:nvCxnSpPr>
          <p:cNvPr id="35" name="Straight Arrow Connector 34"/>
          <p:cNvCxnSpPr>
            <a:stCxn id="33" idx="0"/>
          </p:cNvCxnSpPr>
          <p:nvPr/>
        </p:nvCxnSpPr>
        <p:spPr>
          <a:xfrm flipV="1">
            <a:off x="3784601" y="5833534"/>
            <a:ext cx="922866" cy="3894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lh3.googleusercontent.com/-6fp_Hv7PrlofTtThFVg8CBxcb3eEOlrH-J1nEIJYuHQmHiAlSmAnrD-lGhUHJPPPx69PnGJ84L9RkLKOgVrYu-b7314H2NUZ2YcrsQpGgJ5xqCyaES5KcxFKLTNyb9hyYhEaCC5zXEpUIzh25xEQBIC0IUu2g_1U7EnUFWjYP3Rkf5YBaWLgvd936fmEnwfFCQw7s8o8_7hXvm_TXaZXpsMBLu7b17l5EDtfrq9ZjBnBhhEMRbUh-3VZHqws-416KhxpZlLF3ILFvzABmWyjFuIA4S-I_XKffI9kFXSywo6sV1MfCZrdvsYU058t7zm_ipqsd7pCWFDkkKbTrWhyeb9EzeVloRqxsPDjuxnrG-SNIrBvYhchNTVlOBDYYNEmMRPU_ex7lHPGxM6qm2Nf3WQJswq_9zJHgZx9N6Z3lqmcKcsGw7pPN6rikVmFT0aKaNnXgvmv1LSOFpVtZ4OM1-ew3ZBo5ZIuv5OmL3bfDiPrYMpukv1SQewQa1Pyw4_kaFp_C92WUQORelAn6jZsL7GsVN5fHfazoAL0Y3gMBBC0Lxaa4axnb0RvopH6RD_f1GIDB-cwENaggst-HXvMmNVGmyEHtqElk2DFZ7X0OiGwbSLFSvBxEQxI-_GeSLuvIcukCl-uMQnDLqQ4EKEuM_1rAjoSWQ=w524-h953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842" y="-3890"/>
            <a:ext cx="3772959" cy="6861890"/>
          </a:xfrm>
          <a:prstGeom prst="rect">
            <a:avLst/>
          </a:prstGeom>
          <a:noFill/>
        </p:spPr>
      </p:pic>
      <p:pic>
        <p:nvPicPr>
          <p:cNvPr id="31748" name="Picture 4" descr="https://lh3.googleusercontent.com/jHruSeuN8izBE4WN6vILAv4K2YYzioTSAUls4qxdfzEbzegWd6E40yA_q1T_ygPsuDqcuqspl4WUGvDtg4K-gCGmc8HDzk7qrGD_0AGBwUi9PQ7hFR0ooVsyu_mGFVaE1mnWFob6CHqfppYubArvRV8BTY_LuxwpIbQ-Z2GztycNsqv7zLYSJmjlGt0W381CXrb6MaG3Op8EwP6hR3St3b3I5XBqFYaJudgCNgSfX-hWzcNoFDKYo0ZGhYVqgNk3j1C0T4U2N9FKyHVMeeshHCqmVhGB84S9lhknKfdhHoMkpFAI2lIOlgYdMuztK0lkv2IzaGSDwoi31XIFkfbguutaB-DkL0X0eO7Yvy3xIfeE5yL-KFRxAQpQ4tlpLaWqxvifr0X8albfrJEbxpuvIq_g0nIwcgGJX09nXJvuG0DmG4ZH5Lq9piFhE5J3T3PjF5evYP7SI-MYPHREhqi4SRZTbBtf2w4Lc3HrcaVpu3NLBAwY76nc6ICJ1DahgjJc46gb0r5BblvvfPZGT8POjqzkJuuYc8vg5b0-z6jji0lCBItzsMikOq-TSbSamHHTCzPy1Y3xJMAfGuzDxwSr9hsimgco0UwRVDq7S_2h07XK5zcfjW3rc22OML0ZRKhYNV5KkxAexi6Dm31dzdeRhVbokAWLjF8=w502-h953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1267" y="13269"/>
            <a:ext cx="3598332" cy="6844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lh3.googleusercontent.com/-6fp_Hv7PrlofTtThFVg8CBxcb3eEOlrH-J1nEIJYuHQmHiAlSmAnrD-lGhUHJPPPx69PnGJ84L9RkLKOgVrYu-b7314H2NUZ2YcrsQpGgJ5xqCyaES5KcxFKLTNyb9hyYhEaCC5zXEpUIzh25xEQBIC0IUu2g_1U7EnUFWjYP3Rkf5YBaWLgvd936fmEnwfFCQw7s8o8_7hXvm_TXaZXpsMBLu7b17l5EDtfrq9ZjBnBhhEMRbUh-3VZHqws-416KhxpZlLF3ILFvzABmWyjFuIA4S-I_XKffI9kFXSywo6sV1MfCZrdvsYU058t7zm_ipqsd7pCWFDkkKbTrWhyeb9EzeVloRqxsPDjuxnrG-SNIrBvYhchNTVlOBDYYNEmMRPU_ex7lHPGxM6qm2Nf3WQJswq_9zJHgZx9N6Z3lqmcKcsGw7pPN6rikVmFT0aKaNnXgvmv1LSOFpVtZ4OM1-ew3ZBo5ZIuv5OmL3bfDiPrYMpukv1SQewQa1Pyw4_kaFp_C92WUQORelAn6jZsL7GsVN5fHfazoAL0Y3gMBBC0Lxaa4axnb0RvopH6RD_f1GIDB-cwENaggst-HXvMmNVGmyEHtqElk2DFZ7X0OiGwbSLFSvBxEQxI-_GeSLuvIcukCl-uMQnDLqQ4EKEuM_1rAjoSWQ=w524-h953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4975" y="0"/>
            <a:ext cx="3772959" cy="686189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529666" y="2827867"/>
            <a:ext cx="846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CB255"/>
                </a:solidFill>
              </a:rPr>
              <a:t>Right atrium</a:t>
            </a:r>
            <a:endParaRPr lang="en-US" sz="1400" b="1" dirty="0">
              <a:solidFill>
                <a:srgbClr val="6CB25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87067" y="3124200"/>
            <a:ext cx="745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CB255"/>
                </a:solidFill>
              </a:rPr>
              <a:t>Left atrium</a:t>
            </a:r>
            <a:endParaRPr lang="en-US" sz="1400" b="1" dirty="0">
              <a:solidFill>
                <a:srgbClr val="6CB25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48866" y="2912533"/>
            <a:ext cx="109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CB255"/>
                </a:solidFill>
              </a:rPr>
              <a:t>Pulmonary trunk</a:t>
            </a:r>
            <a:endParaRPr lang="en-US" sz="1400" b="1" dirty="0">
              <a:solidFill>
                <a:srgbClr val="6CB25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64199" y="1981200"/>
            <a:ext cx="108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CB255"/>
                </a:solidFill>
              </a:rPr>
              <a:t>Ascending aorta</a:t>
            </a:r>
            <a:endParaRPr lang="en-US" sz="1400" b="1" dirty="0">
              <a:solidFill>
                <a:srgbClr val="6CB25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37867" y="1143000"/>
            <a:ext cx="98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CB255"/>
                </a:solidFill>
              </a:rPr>
              <a:t>Aortic arch</a:t>
            </a:r>
            <a:endParaRPr lang="en-US" sz="1400" b="1" dirty="0">
              <a:solidFill>
                <a:srgbClr val="6CB25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09467" y="2209800"/>
            <a:ext cx="129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CB255"/>
                </a:solidFill>
              </a:rPr>
              <a:t>Pulmonary artery</a:t>
            </a:r>
            <a:endParaRPr lang="en-US" sz="1400" b="1" dirty="0">
              <a:solidFill>
                <a:srgbClr val="6CB255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41734" y="3064934"/>
            <a:ext cx="124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CB255"/>
                </a:solidFill>
              </a:rPr>
              <a:t>Pulmonary veins</a:t>
            </a:r>
            <a:endParaRPr lang="en-US" sz="1400" b="1" dirty="0">
              <a:solidFill>
                <a:srgbClr val="6CB25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99867" y="5689600"/>
            <a:ext cx="1413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CB255"/>
                </a:solidFill>
              </a:rPr>
              <a:t>Left ventricle</a:t>
            </a:r>
            <a:endParaRPr lang="en-US" sz="1400" b="1" dirty="0">
              <a:solidFill>
                <a:srgbClr val="6CB25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77266" y="5901266"/>
            <a:ext cx="138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CB255"/>
                </a:solidFill>
              </a:rPr>
              <a:t>Right ventricle</a:t>
            </a:r>
            <a:endParaRPr lang="en-US" sz="1400" b="1" dirty="0">
              <a:solidFill>
                <a:srgbClr val="6CB25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67133" y="3776134"/>
            <a:ext cx="1312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CB255"/>
                </a:solidFill>
              </a:rPr>
              <a:t>Circumflex artery</a:t>
            </a:r>
            <a:endParaRPr lang="en-US" sz="1400" b="1" dirty="0">
              <a:solidFill>
                <a:srgbClr val="6CB255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30602" y="4231901"/>
            <a:ext cx="9482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6CB255"/>
                </a:solidFill>
              </a:rPr>
              <a:t>Right coronary artery</a:t>
            </a:r>
            <a:endParaRPr lang="en-US" sz="1400" b="1" dirty="0">
              <a:solidFill>
                <a:srgbClr val="6CB25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43333" y="4555067"/>
            <a:ext cx="15409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CB255"/>
                </a:solidFill>
              </a:rPr>
              <a:t>Anterior </a:t>
            </a:r>
            <a:r>
              <a:rPr lang="en-US" sz="1400" b="1" dirty="0" err="1" smtClean="0">
                <a:solidFill>
                  <a:srgbClr val="6CB255"/>
                </a:solidFill>
              </a:rPr>
              <a:t>interventricular</a:t>
            </a:r>
            <a:r>
              <a:rPr lang="en-US" sz="1400" b="1" dirty="0" smtClean="0">
                <a:solidFill>
                  <a:srgbClr val="6CB255"/>
                </a:solidFill>
              </a:rPr>
              <a:t> artery</a:t>
            </a:r>
            <a:endParaRPr lang="en-US" sz="1400" b="1" dirty="0">
              <a:solidFill>
                <a:srgbClr val="6CB255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33266" y="1659466"/>
            <a:ext cx="1769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6CB255"/>
                </a:solidFill>
              </a:rPr>
              <a:t>Ligamentum</a:t>
            </a:r>
            <a:r>
              <a:rPr lang="en-US" sz="1400" b="1" dirty="0" smtClean="0">
                <a:solidFill>
                  <a:srgbClr val="6CB255"/>
                </a:solidFill>
              </a:rPr>
              <a:t> </a:t>
            </a:r>
            <a:r>
              <a:rPr lang="en-US" sz="1400" b="1" dirty="0" err="1" smtClean="0">
                <a:solidFill>
                  <a:srgbClr val="6CB255"/>
                </a:solidFill>
              </a:rPr>
              <a:t>arteriorsum</a:t>
            </a:r>
            <a:endParaRPr lang="en-US" sz="1400" b="1" dirty="0">
              <a:solidFill>
                <a:srgbClr val="6CB25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59400" y="804333"/>
            <a:ext cx="88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CB255"/>
                </a:solidFill>
              </a:rPr>
              <a:t>Superior vena cava</a:t>
            </a:r>
            <a:endParaRPr lang="en-US" sz="1400" b="1" dirty="0">
              <a:solidFill>
                <a:srgbClr val="6CB255"/>
              </a:solidFill>
            </a:endParaRPr>
          </a:p>
        </p:txBody>
      </p:sp>
      <p:cxnSp>
        <p:nvCxnSpPr>
          <p:cNvPr id="37" name="Straight Arrow Connector 36"/>
          <p:cNvCxnSpPr>
            <a:stCxn id="35" idx="1"/>
          </p:cNvCxnSpPr>
          <p:nvPr/>
        </p:nvCxnSpPr>
        <p:spPr>
          <a:xfrm flipH="1">
            <a:off x="7298267" y="1921076"/>
            <a:ext cx="634999" cy="685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797800" y="3293533"/>
            <a:ext cx="270935" cy="330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772400" y="3327400"/>
            <a:ext cx="287867" cy="2455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284133" y="4123267"/>
            <a:ext cx="397934" cy="4741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8" idx="1"/>
          </p:cNvCxnSpPr>
          <p:nvPr/>
        </p:nvCxnSpPr>
        <p:spPr>
          <a:xfrm flipH="1">
            <a:off x="7662333" y="2471410"/>
            <a:ext cx="347134" cy="855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2" idx="1"/>
          </p:cNvCxnSpPr>
          <p:nvPr/>
        </p:nvCxnSpPr>
        <p:spPr>
          <a:xfrm flipH="1">
            <a:off x="7433733" y="4037744"/>
            <a:ext cx="533400" cy="177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6637867" y="4792133"/>
            <a:ext cx="1481666" cy="84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s://lh3.googleusercontent.com/jHruSeuN8izBE4WN6vILAv4K2YYzioTSAUls4qxdfzEbzegWd6E40yA_q1T_ygPsuDqcuqspl4WUGvDtg4K-gCGmc8HDzk7qrGD_0AGBwUi9PQ7hFR0ooVsyu_mGFVaE1mnWFob6CHqfppYubArvRV8BTY_LuxwpIbQ-Z2GztycNsqv7zLYSJmjlGt0W381CXrb6MaG3Op8EwP6hR3St3b3I5XBqFYaJudgCNgSfX-hWzcNoFDKYo0ZGhYVqgNk3j1C0T4U2N9FKyHVMeeshHCqmVhGB84S9lhknKfdhHoMkpFAI2lIOlgYdMuztK0lkv2IzaGSDwoi31XIFkfbguutaB-DkL0X0eO7Yvy3xIfeE5yL-KFRxAQpQ4tlpLaWqxvifr0X8albfrJEbxpuvIq_g0nIwcgGJX09nXJvuG0DmG4ZH5Lq9piFhE5J3T3PjF5evYP7SI-MYPHREhqi4SRZTbBtf2w4Lc3HrcaVpu3NLBAwY76nc6ICJ1DahgjJc46gb0r5BblvvfPZGT8POjqzkJuuYc8vg5b0-z6jji0lCBItzsMikOq-TSbSamHHTCzPy1Y3xJMAfGuzDxwSr9hsimgco0UwRVDq7S_2h07XK5zcfjW3rc22OML0ZRKhYNV5KkxAexi6Dm31dzdeRhVbokAWLjF8=w502-h953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0"/>
            <a:ext cx="3598332" cy="68447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38133" y="3352800"/>
            <a:ext cx="846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CB255"/>
                </a:solidFill>
              </a:rPr>
              <a:t>Right atrium</a:t>
            </a:r>
            <a:endParaRPr lang="en-US" sz="1400" b="1" dirty="0">
              <a:solidFill>
                <a:srgbClr val="6CB25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7067" y="3124200"/>
            <a:ext cx="745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CB255"/>
                </a:solidFill>
              </a:rPr>
              <a:t>Left atrium</a:t>
            </a:r>
            <a:endParaRPr lang="en-US" sz="1400" b="1" dirty="0">
              <a:solidFill>
                <a:srgbClr val="6CB25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4866" y="2844800"/>
            <a:ext cx="109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CB255"/>
                </a:solidFill>
              </a:rPr>
              <a:t>Pulmonary trunk</a:t>
            </a:r>
            <a:endParaRPr lang="en-US" sz="1400" b="1" dirty="0">
              <a:solidFill>
                <a:srgbClr val="6CB25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5599" y="1930400"/>
            <a:ext cx="108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CB255"/>
                </a:solidFill>
              </a:rPr>
              <a:t>Ascending aorta</a:t>
            </a:r>
            <a:endParaRPr lang="en-US" sz="1400" b="1" dirty="0">
              <a:solidFill>
                <a:srgbClr val="6CB25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7867" y="1143000"/>
            <a:ext cx="98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CB255"/>
                </a:solidFill>
              </a:rPr>
              <a:t>Aortic arch</a:t>
            </a:r>
            <a:endParaRPr lang="en-US" sz="1400" b="1" dirty="0">
              <a:solidFill>
                <a:srgbClr val="6CB25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2934" y="2192867"/>
            <a:ext cx="129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CB255"/>
                </a:solidFill>
              </a:rPr>
              <a:t>Pulmonary artery</a:t>
            </a:r>
            <a:endParaRPr lang="en-US" sz="1400" b="1" dirty="0">
              <a:solidFill>
                <a:srgbClr val="6CB25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8601" y="3107267"/>
            <a:ext cx="124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CB255"/>
                </a:solidFill>
              </a:rPr>
              <a:t>Pulmonary veins</a:t>
            </a:r>
            <a:endParaRPr lang="en-US" sz="1400" b="1" dirty="0">
              <a:solidFill>
                <a:srgbClr val="6CB25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6133" y="5418667"/>
            <a:ext cx="17441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CB255"/>
                </a:solidFill>
              </a:rPr>
              <a:t>     Papillary muscle</a:t>
            </a:r>
          </a:p>
          <a:p>
            <a:r>
              <a:rPr lang="en-US" sz="1400" b="1" dirty="0" err="1" smtClean="0">
                <a:solidFill>
                  <a:srgbClr val="6CB255"/>
                </a:solidFill>
              </a:rPr>
              <a:t>Trabeculae</a:t>
            </a:r>
            <a:r>
              <a:rPr lang="en-US" sz="1400" b="1" dirty="0" smtClean="0">
                <a:solidFill>
                  <a:srgbClr val="6CB255"/>
                </a:solidFill>
              </a:rPr>
              <a:t> </a:t>
            </a:r>
            <a:r>
              <a:rPr lang="en-US" sz="1400" b="1" dirty="0" err="1" smtClean="0">
                <a:solidFill>
                  <a:srgbClr val="6CB255"/>
                </a:solidFill>
              </a:rPr>
              <a:t>carnae</a:t>
            </a:r>
            <a:endParaRPr lang="en-US" sz="1400" b="1" dirty="0" smtClean="0">
              <a:solidFill>
                <a:srgbClr val="6CB255"/>
              </a:solidFill>
            </a:endParaRPr>
          </a:p>
          <a:p>
            <a:r>
              <a:rPr lang="en-US" sz="1400" b="1" dirty="0" smtClean="0">
                <a:solidFill>
                  <a:srgbClr val="6CB255"/>
                </a:solidFill>
              </a:rPr>
              <a:t>    Left ventricle</a:t>
            </a:r>
            <a:endParaRPr lang="en-US" sz="1400" b="1" dirty="0">
              <a:solidFill>
                <a:srgbClr val="6CB25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0266" y="5689599"/>
            <a:ext cx="138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CB255"/>
                </a:solidFill>
              </a:rPr>
              <a:t>Right ventricle</a:t>
            </a:r>
            <a:endParaRPr lang="en-US" sz="1400" b="1" dirty="0">
              <a:solidFill>
                <a:srgbClr val="6CB25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3734" y="3987800"/>
            <a:ext cx="13123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CB255"/>
                </a:solidFill>
              </a:rPr>
              <a:t>Mitral valve</a:t>
            </a:r>
          </a:p>
          <a:p>
            <a:r>
              <a:rPr lang="en-US" sz="1400" b="1" dirty="0" smtClean="0">
                <a:solidFill>
                  <a:srgbClr val="6CB255"/>
                </a:solidFill>
              </a:rPr>
              <a:t>with </a:t>
            </a:r>
            <a:r>
              <a:rPr lang="en-US" sz="1400" b="1" dirty="0" err="1" smtClean="0">
                <a:solidFill>
                  <a:srgbClr val="6CB255"/>
                </a:solidFill>
              </a:rPr>
              <a:t>chordae</a:t>
            </a:r>
            <a:r>
              <a:rPr lang="en-US" sz="1400" b="1" dirty="0" smtClean="0">
                <a:solidFill>
                  <a:srgbClr val="6CB255"/>
                </a:solidFill>
              </a:rPr>
              <a:t> </a:t>
            </a:r>
            <a:r>
              <a:rPr lang="en-US" sz="1400" b="1" dirty="0" err="1" smtClean="0">
                <a:solidFill>
                  <a:srgbClr val="6CB255"/>
                </a:solidFill>
              </a:rPr>
              <a:t>tendinae</a:t>
            </a:r>
            <a:endParaRPr lang="en-US" sz="1400" b="1" dirty="0">
              <a:solidFill>
                <a:srgbClr val="6CB25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28532" y="4384301"/>
            <a:ext cx="16933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6CB255"/>
                </a:solidFill>
              </a:rPr>
              <a:t>Tricuspid valve</a:t>
            </a:r>
          </a:p>
          <a:p>
            <a:r>
              <a:rPr lang="en-US" sz="1400" b="1" dirty="0" smtClean="0">
                <a:solidFill>
                  <a:srgbClr val="6CB255"/>
                </a:solidFill>
              </a:rPr>
              <a:t>with </a:t>
            </a:r>
            <a:r>
              <a:rPr lang="en-US" sz="1400" b="1" dirty="0" err="1" smtClean="0">
                <a:solidFill>
                  <a:srgbClr val="6CB255"/>
                </a:solidFill>
              </a:rPr>
              <a:t>chordae</a:t>
            </a:r>
            <a:r>
              <a:rPr lang="en-US" sz="1400" b="1" dirty="0" smtClean="0">
                <a:solidFill>
                  <a:srgbClr val="6CB255"/>
                </a:solidFill>
              </a:rPr>
              <a:t> </a:t>
            </a:r>
            <a:r>
              <a:rPr lang="en-US" sz="1400" b="1" dirty="0" err="1" smtClean="0">
                <a:solidFill>
                  <a:srgbClr val="6CB255"/>
                </a:solidFill>
              </a:rPr>
              <a:t>tendinae</a:t>
            </a:r>
            <a:endParaRPr lang="en-US" sz="1400" b="1" dirty="0">
              <a:solidFill>
                <a:srgbClr val="6CB25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2333" y="4834467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CB255"/>
                </a:solidFill>
              </a:rPr>
              <a:t>Inter-ventricular septum</a:t>
            </a:r>
            <a:endParaRPr lang="en-US" sz="1400" b="1" dirty="0">
              <a:solidFill>
                <a:srgbClr val="6CB25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72399" y="1659466"/>
            <a:ext cx="1769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6CB255"/>
                </a:solidFill>
              </a:rPr>
              <a:t>Ligamentum</a:t>
            </a:r>
            <a:r>
              <a:rPr lang="en-US" sz="1400" b="1" dirty="0" smtClean="0">
                <a:solidFill>
                  <a:srgbClr val="6CB255"/>
                </a:solidFill>
              </a:rPr>
              <a:t> </a:t>
            </a:r>
            <a:r>
              <a:rPr lang="en-US" sz="1400" b="1" dirty="0" err="1" smtClean="0">
                <a:solidFill>
                  <a:srgbClr val="6CB255"/>
                </a:solidFill>
              </a:rPr>
              <a:t>arteriorsum</a:t>
            </a:r>
            <a:endParaRPr lang="en-US" sz="1400" b="1" dirty="0">
              <a:solidFill>
                <a:srgbClr val="6CB25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3200" y="711200"/>
            <a:ext cx="88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CB255"/>
                </a:solidFill>
              </a:rPr>
              <a:t>Superior vena cava</a:t>
            </a:r>
            <a:endParaRPr lang="en-US" sz="1400" b="1" dirty="0">
              <a:solidFill>
                <a:srgbClr val="6CB255"/>
              </a:solidFill>
            </a:endParaRPr>
          </a:p>
        </p:txBody>
      </p:sp>
      <p:cxnSp>
        <p:nvCxnSpPr>
          <p:cNvPr id="19" name="Straight Arrow Connector 18"/>
          <p:cNvCxnSpPr>
            <a:stCxn id="16" idx="1"/>
          </p:cNvCxnSpPr>
          <p:nvPr/>
        </p:nvCxnSpPr>
        <p:spPr>
          <a:xfrm flipH="1">
            <a:off x="7179733" y="1921076"/>
            <a:ext cx="592666" cy="2625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586134" y="3225801"/>
            <a:ext cx="270933" cy="931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628467" y="3344333"/>
            <a:ext cx="228600" cy="2455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6350000" y="5257800"/>
            <a:ext cx="237067" cy="3132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036733" y="5003801"/>
            <a:ext cx="372534" cy="6857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lh3.googleusercontent.com/ZItVFtcm_dF98x3Milx8u8UJeHQmN7kIWdBzhFLRbC9GQMSe-YiEzV951pOuXzFWaXPC8kXYW9HIVWpZXOQ0F7bmNlve1Qvx-RoRilfogW3nmtOV_HF94sZ8RIeD6P-RYk8N4wI2nYJ_DOX0_XipkGxvrCNdi1x4nJsJ9XkJY-9tDTAQ-V-DsgKgG5NZKz7bq4l66CF8uLHK6anUc7noIVmW8JMdK9cRf7wFqXl-XmBb9uVGc9PtFNiBqCoePAAzGhnBKd0zP9xZFHWOH-LQkEqrJxIcri2Egeh8U3Sr0gid9nvbmCPPll_GLCG8WmexrWmTw7y6-2hcREJWrfaLqYp43nkmvRv2wrp06zBtAokdJfcixTGTlyT7xzPBbC9mNYzLr_Gt1XAfHwY7SQFXhImAPljjVadE9dKimTHnsqeTyOBWNk6AgCO1L8S6y24L8e776d_7Fa6wIZmIZfY5yPuK1Hwp0bcYRfugpTujZ-GNniAz0UjNUYpR9J8lKhq0UfiwAYrnLB76LD0pq-wpN7zIPHZ08vzq3tiD6C7dCdHNumB4gAvvPhT6BgUAs7T4gNjL61cos-CAD12HHHD2F-zQ7e_DzmVYzkq4W6nrVHV2tP2jc-Yi1OV971wQ-Uz8aOJ1iGujhIXkIik7J5uSFCA1VAPqdqo=w610-h953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-13342"/>
            <a:ext cx="4391025" cy="6871342"/>
          </a:xfrm>
          <a:prstGeom prst="rect">
            <a:avLst/>
          </a:prstGeom>
          <a:noFill/>
        </p:spPr>
      </p:pic>
      <p:sp>
        <p:nvSpPr>
          <p:cNvPr id="40964" name="AutoShape 4" descr="https://lh3.googleusercontent.com/8oqoDKFYA-9Azs5qbLdmsxrsELcwxpNc9pv8yLYXypQ8Ovym8py6z_s3Hnp01lCCQc8Ln_hp0isBhJ4TZsfpnXZ9NOPQsdHW2XPh_CdsxFbP3SlmnWf1UlIExupNL3fQiEJGFu6-xI7Xym0u6JKXdKGfK-9_vYcnBLA7_UjJUlExMfgrgeniJPSE_sSbXQVlNKyej7OzwC-QSXGfTGI-LqLLu9gWFKUVb2pCjPyATNy-u7aMakubmn3suroMX5wzyK6ChB7uC9qN8LLdz1Sqamsi3nvM64gTPTJ4RJGJhjkU9bv8MnKgubuG__G968as4Hot5ZJze6s3tKd5x3MaJ9mzsNKAVQpSzgqmtR0_rsvBenIfBj8gNy_vdMuBNsanhmr-e4Vfe55q8OYN5qogRtpEU5vO9GIxR-uvPyfAwGVQuTzDcnTX1SuYlyqteVlafp2B2eLHMlgvZJdFtgGtjVLTvBrz0h2J7QbF13p-arJsMYQhCO3udGM_XmF1djgJzBicp3oiHiJURztqNbj4meEobf0pTDIb0VWK1Ciceq0fvXVdvVG9HiRw4eoE9K-6ioVvWmtr6HPo_sz-4skqXP4gmwJPWPH7Fa86lVnXNQwGq2M2pJmrdJ5uUV0xbKZvS7JNHBEfd2HTgNcMeW555hQQpt20oq0=w788-h953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AutoShape 6" descr="https://lh3.googleusercontent.com/8oqoDKFYA-9Azs5qbLdmsxrsELcwxpNc9pv8yLYXypQ8Ovym8py6z_s3Hnp01lCCQc8Ln_hp0isBhJ4TZsfpnXZ9NOPQsdHW2XPh_CdsxFbP3SlmnWf1UlIExupNL3fQiEJGFu6-xI7Xym0u6JKXdKGfK-9_vYcnBLA7_UjJUlExMfgrgeniJPSE_sSbXQVlNKyej7OzwC-QSXGfTGI-LqLLu9gWFKUVb2pCjPyATNy-u7aMakubmn3suroMX5wzyK6ChB7uC9qN8LLdz1Sqamsi3nvM64gTPTJ4RJGJhjkU9bv8MnKgubuG__G968as4Hot5ZJze6s3tKd5x3MaJ9mzsNKAVQpSzgqmtR0_rsvBenIfBj8gNy_vdMuBNsanhmr-e4Vfe55q8OYN5qogRtpEU5vO9GIxR-uvPyfAwGVQuTzDcnTX1SuYlyqteVlafp2B2eLHMlgvZJdFtgGtjVLTvBrz0h2J7QbF13p-arJsMYQhCO3udGM_XmF1djgJzBicp3oiHiJURztqNbj4meEobf0pTDIb0VWK1Ciceq0fvXVdvVG9HiRw4eoE9K-6ioVvWmtr6HPo_sz-4skqXP4gmwJPWPH7Fa86lVnXNQwGq2M2pJmrdJ5uUV0xbKZvS7JNHBEfd2HTgNcMeW555hQQpt20oq0=w788-h953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AutoShape 8" descr="https://lh3.googleusercontent.com/8oqoDKFYA-9Azs5qbLdmsxrsELcwxpNc9pv8yLYXypQ8Ovym8py6z_s3Hnp01lCCQc8Ln_hp0isBhJ4TZsfpnXZ9NOPQsdHW2XPh_CdsxFbP3SlmnWf1UlIExupNL3fQiEJGFu6-xI7Xym0u6JKXdKGfK-9_vYcnBLA7_UjJUlExMfgrgeniJPSE_sSbXQVlNKyej7OzwC-QSXGfTGI-LqLLu9gWFKUVb2pCjPyATNy-u7aMakubmn3suroMX5wzyK6ChB7uC9qN8LLdz1Sqamsi3nvM64gTPTJ4RJGJhjkU9bv8MnKgubuG__G968as4Hot5ZJze6s3tKd5x3MaJ9mzsNKAVQpSzgqmtR0_rsvBenIfBj8gNy_vdMuBNsanhmr-e4Vfe55q8OYN5qogRtpEU5vO9GIxR-uvPyfAwGVQuTzDcnTX1SuYlyqteVlafp2B2eLHMlgvZJdFtgGtjVLTvBrz0h2J7QbF13p-arJsMYQhCO3udGM_XmF1djgJzBicp3oiHiJURztqNbj4meEobf0pTDIb0VWK1Ciceq0fvXVdvVG9HiRw4eoE9K-6ioVvWmtr6HPo_sz-4skqXP4gmwJPWPH7Fa86lVnXNQwGq2M2pJmrdJ5uUV0xbKZvS7JNHBEfd2HTgNcMeW555hQQpt20oq0=w788-h953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0" name="AutoShape 10" descr="https://lh3.googleusercontent.com/8oqoDKFYA-9Azs5qbLdmsxrsELcwxpNc9pv8yLYXypQ8Ovym8py6z_s3Hnp01lCCQc8Ln_hp0isBhJ4TZsfpnXZ9NOPQsdHW2XPh_CdsxFbP3SlmnWf1UlIExupNL3fQiEJGFu6-xI7Xym0u6JKXdKGfK-9_vYcnBLA7_UjJUlExMfgrgeniJPSE_sSbXQVlNKyej7OzwC-QSXGfTGI-LqLLu9gWFKUVb2pCjPyATNy-u7aMakubmn3suroMX5wzyK6ChB7uC9qN8LLdz1Sqamsi3nvM64gTPTJ4RJGJhjkU9bv8MnKgubuG__G968as4Hot5ZJze6s3tKd5x3MaJ9mzsNKAVQpSzgqmtR0_rsvBenIfBj8gNy_vdMuBNsanhmr-e4Vfe55q8OYN5qogRtpEU5vO9GIxR-uvPyfAwGVQuTzDcnTX1SuYlyqteVlafp2B2eLHMlgvZJdFtgGtjVLTvBrz0h2J7QbF13p-arJsMYQhCO3udGM_XmF1djgJzBicp3oiHiJURztqNbj4meEobf0pTDIb0VWK1Ciceq0fvXVdvVG9HiRw4eoE9K-6ioVvWmtr6HPo_sz-4skqXP4gmwJPWPH7Fa86lVnXNQwGq2M2pJmrdJ5uUV0xbKZvS7JNHBEfd2HTgNcMeW555hQQpt20oq0=w788-h953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heart model musc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5019" y="0"/>
            <a:ext cx="566342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lh3.googleusercontent.com/ZItVFtcm_dF98x3Milx8u8UJeHQmN7kIWdBzhFLRbC9GQMSe-YiEzV951pOuXzFWaXPC8kXYW9HIVWpZXOQ0F7bmNlve1Qvx-RoRilfogW3nmtOV_HF94sZ8RIeD6P-RYk8N4wI2nYJ_DOX0_XipkGxvrCNdi1x4nJsJ9XkJY-9tDTAQ-V-DsgKgG5NZKz7bq4l66CF8uLHK6anUc7noIVmW8JMdK9cRf7wFqXl-XmBb9uVGc9PtFNiBqCoePAAzGhnBKd0zP9xZFHWOH-LQkEqrJxIcri2Egeh8U3Sr0gid9nvbmCPPll_GLCG8WmexrWmTw7y6-2hcREJWrfaLqYp43nkmvRv2wrp06zBtAokdJfcixTGTlyT7xzPBbC9mNYzLr_Gt1XAfHwY7SQFXhImAPljjVadE9dKimTHnsqeTyOBWNk6AgCO1L8S6y24L8e776d_7Fa6wIZmIZfY5yPuK1Hwp0bcYRfugpTujZ-GNniAz0UjNUYpR9J8lKhq0UfiwAYrnLB76LD0pq-wpN7zIPHZ08vzq3tiD6C7dCdHNumB4gAvvPhT6BgUAs7T4gNjL61cos-CAD12HHHD2F-zQ7e_DzmVYzkq4W6nrVHV2tP2jc-Yi1OV971wQ-Uz8aOJ1iGujhIXkIik7J5uSFCA1VAPqdqo=w610-h953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74" y="-13342"/>
            <a:ext cx="4391025" cy="6871342"/>
          </a:xfrm>
          <a:prstGeom prst="rect">
            <a:avLst/>
          </a:prstGeom>
          <a:noFill/>
        </p:spPr>
      </p:pic>
      <p:sp>
        <p:nvSpPr>
          <p:cNvPr id="40964" name="AutoShape 4" descr="https://lh3.googleusercontent.com/8oqoDKFYA-9Azs5qbLdmsxrsELcwxpNc9pv8yLYXypQ8Ovym8py6z_s3Hnp01lCCQc8Ln_hp0isBhJ4TZsfpnXZ9NOPQsdHW2XPh_CdsxFbP3SlmnWf1UlIExupNL3fQiEJGFu6-xI7Xym0u6JKXdKGfK-9_vYcnBLA7_UjJUlExMfgrgeniJPSE_sSbXQVlNKyej7OzwC-QSXGfTGI-LqLLu9gWFKUVb2pCjPyATNy-u7aMakubmn3suroMX5wzyK6ChB7uC9qN8LLdz1Sqamsi3nvM64gTPTJ4RJGJhjkU9bv8MnKgubuG__G968as4Hot5ZJze6s3tKd5x3MaJ9mzsNKAVQpSzgqmtR0_rsvBenIfBj8gNy_vdMuBNsanhmr-e4Vfe55q8OYN5qogRtpEU5vO9GIxR-uvPyfAwGVQuTzDcnTX1SuYlyqteVlafp2B2eLHMlgvZJdFtgGtjVLTvBrz0h2J7QbF13p-arJsMYQhCO3udGM_XmF1djgJzBicp3oiHiJURztqNbj4meEobf0pTDIb0VWK1Ciceq0fvXVdvVG9HiRw4eoE9K-6ioVvWmtr6HPo_sz-4skqXP4gmwJPWPH7Fa86lVnXNQwGq2M2pJmrdJ5uUV0xbKZvS7JNHBEfd2HTgNcMeW555hQQpt20oq0=w788-h953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40966" name="AutoShape 6" descr="https://lh3.googleusercontent.com/8oqoDKFYA-9Azs5qbLdmsxrsELcwxpNc9pv8yLYXypQ8Ovym8py6z_s3Hnp01lCCQc8Ln_hp0isBhJ4TZsfpnXZ9NOPQsdHW2XPh_CdsxFbP3SlmnWf1UlIExupNL3fQiEJGFu6-xI7Xym0u6JKXdKGfK-9_vYcnBLA7_UjJUlExMfgrgeniJPSE_sSbXQVlNKyej7OzwC-QSXGfTGI-LqLLu9gWFKUVb2pCjPyATNy-u7aMakubmn3suroMX5wzyK6ChB7uC9qN8LLdz1Sqamsi3nvM64gTPTJ4RJGJhjkU9bv8MnKgubuG__G968as4Hot5ZJze6s3tKd5x3MaJ9mzsNKAVQpSzgqmtR0_rsvBenIfBj8gNy_vdMuBNsanhmr-e4Vfe55q8OYN5qogRtpEU5vO9GIxR-uvPyfAwGVQuTzDcnTX1SuYlyqteVlafp2B2eLHMlgvZJdFtgGtjVLTvBrz0h2J7QbF13p-arJsMYQhCO3udGM_XmF1djgJzBicp3oiHiJURztqNbj4meEobf0pTDIb0VWK1Ciceq0fvXVdvVG9HiRw4eoE9K-6ioVvWmtr6HPo_sz-4skqXP4gmwJPWPH7Fa86lVnXNQwGq2M2pJmrdJ5uUV0xbKZvS7JNHBEfd2HTgNcMeW555hQQpt20oq0=w788-h953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40968" name="AutoShape 8" descr="https://lh3.googleusercontent.com/8oqoDKFYA-9Azs5qbLdmsxrsELcwxpNc9pv8yLYXypQ8Ovym8py6z_s3Hnp01lCCQc8Ln_hp0isBhJ4TZsfpnXZ9NOPQsdHW2XPh_CdsxFbP3SlmnWf1UlIExupNL3fQiEJGFu6-xI7Xym0u6JKXdKGfK-9_vYcnBLA7_UjJUlExMfgrgeniJPSE_sSbXQVlNKyej7OzwC-QSXGfTGI-LqLLu9gWFKUVb2pCjPyATNy-u7aMakubmn3suroMX5wzyK6ChB7uC9qN8LLdz1Sqamsi3nvM64gTPTJ4RJGJhjkU9bv8MnKgubuG__G968as4Hot5ZJze6s3tKd5x3MaJ9mzsNKAVQpSzgqmtR0_rsvBenIfBj8gNy_vdMuBNsanhmr-e4Vfe55q8OYN5qogRtpEU5vO9GIxR-uvPyfAwGVQuTzDcnTX1SuYlyqteVlafp2B2eLHMlgvZJdFtgGtjVLTvBrz0h2J7QbF13p-arJsMYQhCO3udGM_XmF1djgJzBicp3oiHiJURztqNbj4meEobf0pTDIb0VWK1Ciceq0fvXVdvVG9HiRw4eoE9K-6ioVvWmtr6HPo_sz-4skqXP4gmwJPWPH7Fa86lVnXNQwGq2M2pJmrdJ5uUV0xbKZvS7JNHBEfd2HTgNcMeW555hQQpt20oq0=w788-h953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40970" name="AutoShape 10" descr="https://lh3.googleusercontent.com/8oqoDKFYA-9Azs5qbLdmsxrsELcwxpNc9pv8yLYXypQ8Ovym8py6z_s3Hnp01lCCQc8Ln_hp0isBhJ4TZsfpnXZ9NOPQsdHW2XPh_CdsxFbP3SlmnWf1UlIExupNL3fQiEJGFu6-xI7Xym0u6JKXdKGfK-9_vYcnBLA7_UjJUlExMfgrgeniJPSE_sSbXQVlNKyej7OzwC-QSXGfTGI-LqLLu9gWFKUVb2pCjPyATNy-u7aMakubmn3suroMX5wzyK6ChB7uC9qN8LLdz1Sqamsi3nvM64gTPTJ4RJGJhjkU9bv8MnKgubuG__G968as4Hot5ZJze6s3tKd5x3MaJ9mzsNKAVQpSzgqmtR0_rsvBenIfBj8gNy_vdMuBNsanhmr-e4Vfe55q8OYN5qogRtpEU5vO9GIxR-uvPyfAwGVQuTzDcnTX1SuYlyqteVlafp2B2eLHMlgvZJdFtgGtjVLTvBrz0h2J7QbF13p-arJsMYQhCO3udGM_XmF1djgJzBicp3oiHiJURztqNbj4meEobf0pTDIb0VWK1Ciceq0fvXVdvVG9HiRw4eoE9K-6ioVvWmtr6HPo_sz-4skqXP4gmwJPWPH7Fa86lVnXNQwGq2M2pJmrdJ5uUV0xbKZvS7JNHBEfd2HTgNcMeW555hQQpt20oq0=w788-h953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5181599" y="609599"/>
            <a:ext cx="999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Superior vena cava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92801" y="1540934"/>
            <a:ext cx="126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Ascending aorta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4986867"/>
            <a:ext cx="134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Inferior vena cava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87134" y="2683934"/>
            <a:ext cx="269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Right atrium</a:t>
            </a:r>
          </a:p>
          <a:p>
            <a:pPr algn="r"/>
            <a:endParaRPr lang="en-US" b="1" dirty="0" smtClean="0"/>
          </a:p>
          <a:p>
            <a:pPr algn="r"/>
            <a:r>
              <a:rPr lang="en-US" b="1" dirty="0" smtClean="0"/>
              <a:t>  </a:t>
            </a:r>
            <a:r>
              <a:rPr lang="en-US" b="1" dirty="0" err="1" smtClean="0"/>
              <a:t>Fossa</a:t>
            </a:r>
            <a:r>
              <a:rPr lang="en-US" b="1" dirty="0" smtClean="0"/>
              <a:t> </a:t>
            </a:r>
            <a:r>
              <a:rPr lang="en-US" b="1" dirty="0" err="1" smtClean="0"/>
              <a:t>ovale</a:t>
            </a:r>
            <a:r>
              <a:rPr lang="en-US" b="1" dirty="0" smtClean="0"/>
              <a:t>        </a:t>
            </a:r>
          </a:p>
          <a:p>
            <a:pPr algn="r"/>
            <a:endParaRPr lang="en-US" b="1" dirty="0" smtClean="0"/>
          </a:p>
          <a:p>
            <a:pPr algn="r"/>
            <a:r>
              <a:rPr lang="en-US" b="1" dirty="0" smtClean="0"/>
              <a:t>Coronary sinus opening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80200" y="2997200"/>
            <a:ext cx="193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Pulmonary </a:t>
            </a:r>
            <a:r>
              <a:rPr lang="en-US" b="1" dirty="0" err="1" smtClean="0"/>
              <a:t>semilunar</a:t>
            </a:r>
            <a:r>
              <a:rPr lang="en-US" b="1" dirty="0" smtClean="0"/>
              <a:t> vale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56200" y="4580467"/>
            <a:ext cx="1380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Tricuspid valve in right ventricle</a:t>
            </a:r>
            <a:endParaRPr lang="en-US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AutoShape 4" descr="https://lh3.googleusercontent.com/8oqoDKFYA-9Azs5qbLdmsxrsELcwxpNc9pv8yLYXypQ8Ovym8py6z_s3Hnp01lCCQc8Ln_hp0isBhJ4TZsfpnXZ9NOPQsdHW2XPh_CdsxFbP3SlmnWf1UlIExupNL3fQiEJGFu6-xI7Xym0u6JKXdKGfK-9_vYcnBLA7_UjJUlExMfgrgeniJPSE_sSbXQVlNKyej7OzwC-QSXGfTGI-LqLLu9gWFKUVb2pCjPyATNy-u7aMakubmn3suroMX5wzyK6ChB7uC9qN8LLdz1Sqamsi3nvM64gTPTJ4RJGJhjkU9bv8MnKgubuG__G968as4Hot5ZJze6s3tKd5x3MaJ9mzsNKAVQpSzgqmtR0_rsvBenIfBj8gNy_vdMuBNsanhmr-e4Vfe55q8OYN5qogRtpEU5vO9GIxR-uvPyfAwGVQuTzDcnTX1SuYlyqteVlafp2B2eLHMlgvZJdFtgGtjVLTvBrz0h2J7QbF13p-arJsMYQhCO3udGM_XmF1djgJzBicp3oiHiJURztqNbj4meEobf0pTDIb0VWK1Ciceq0fvXVdvVG9HiRw4eoE9K-6ioVvWmtr6HPo_sz-4skqXP4gmwJPWPH7Fa86lVnXNQwGq2M2pJmrdJ5uUV0xbKZvS7JNHBEfd2HTgNcMeW555hQQpt20oq0=w788-h953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40966" name="AutoShape 6" descr="https://lh3.googleusercontent.com/8oqoDKFYA-9Azs5qbLdmsxrsELcwxpNc9pv8yLYXypQ8Ovym8py6z_s3Hnp01lCCQc8Ln_hp0isBhJ4TZsfpnXZ9NOPQsdHW2XPh_CdsxFbP3SlmnWf1UlIExupNL3fQiEJGFu6-xI7Xym0u6JKXdKGfK-9_vYcnBLA7_UjJUlExMfgrgeniJPSE_sSbXQVlNKyej7OzwC-QSXGfTGI-LqLLu9gWFKUVb2pCjPyATNy-u7aMakubmn3suroMX5wzyK6ChB7uC9qN8LLdz1Sqamsi3nvM64gTPTJ4RJGJhjkU9bv8MnKgubuG__G968as4Hot5ZJze6s3tKd5x3MaJ9mzsNKAVQpSzgqmtR0_rsvBenIfBj8gNy_vdMuBNsanhmr-e4Vfe55q8OYN5qogRtpEU5vO9GIxR-uvPyfAwGVQuTzDcnTX1SuYlyqteVlafp2B2eLHMlgvZJdFtgGtjVLTvBrz0h2J7QbF13p-arJsMYQhCO3udGM_XmF1djgJzBicp3oiHiJURztqNbj4meEobf0pTDIb0VWK1Ciceq0fvXVdvVG9HiRw4eoE9K-6ioVvWmtr6HPo_sz-4skqXP4gmwJPWPH7Fa86lVnXNQwGq2M2pJmrdJ5uUV0xbKZvS7JNHBEfd2HTgNcMeW555hQQpt20oq0=w788-h953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40968" name="AutoShape 8" descr="https://lh3.googleusercontent.com/8oqoDKFYA-9Azs5qbLdmsxrsELcwxpNc9pv8yLYXypQ8Ovym8py6z_s3Hnp01lCCQc8Ln_hp0isBhJ4TZsfpnXZ9NOPQsdHW2XPh_CdsxFbP3SlmnWf1UlIExupNL3fQiEJGFu6-xI7Xym0u6JKXdKGfK-9_vYcnBLA7_UjJUlExMfgrgeniJPSE_sSbXQVlNKyej7OzwC-QSXGfTGI-LqLLu9gWFKUVb2pCjPyATNy-u7aMakubmn3suroMX5wzyK6ChB7uC9qN8LLdz1Sqamsi3nvM64gTPTJ4RJGJhjkU9bv8MnKgubuG__G968as4Hot5ZJze6s3tKd5x3MaJ9mzsNKAVQpSzgqmtR0_rsvBenIfBj8gNy_vdMuBNsanhmr-e4Vfe55q8OYN5qogRtpEU5vO9GIxR-uvPyfAwGVQuTzDcnTX1SuYlyqteVlafp2B2eLHMlgvZJdFtgGtjVLTvBrz0h2J7QbF13p-arJsMYQhCO3udGM_XmF1djgJzBicp3oiHiJURztqNbj4meEobf0pTDIb0VWK1Ciceq0fvXVdvVG9HiRw4eoE9K-6ioVvWmtr6HPo_sz-4skqXP4gmwJPWPH7Fa86lVnXNQwGq2M2pJmrdJ5uUV0xbKZvS7JNHBEfd2HTgNcMeW555hQQpt20oq0=w788-h953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40970" name="AutoShape 10" descr="https://lh3.googleusercontent.com/8oqoDKFYA-9Azs5qbLdmsxrsELcwxpNc9pv8yLYXypQ8Ovym8py6z_s3Hnp01lCCQc8Ln_hp0isBhJ4TZsfpnXZ9NOPQsdHW2XPh_CdsxFbP3SlmnWf1UlIExupNL3fQiEJGFu6-xI7Xym0u6JKXdKGfK-9_vYcnBLA7_UjJUlExMfgrgeniJPSE_sSbXQVlNKyej7OzwC-QSXGfTGI-LqLLu9gWFKUVb2pCjPyATNy-u7aMakubmn3suroMX5wzyK6ChB7uC9qN8LLdz1Sqamsi3nvM64gTPTJ4RJGJhjkU9bv8MnKgubuG__G968as4Hot5ZJze6s3tKd5x3MaJ9mzsNKAVQpSzgqmtR0_rsvBenIfBj8gNy_vdMuBNsanhmr-e4Vfe55q8OYN5qogRtpEU5vO9GIxR-uvPyfAwGVQuTzDcnTX1SuYlyqteVlafp2B2eLHMlgvZJdFtgGtjVLTvBrz0h2J7QbF13p-arJsMYQhCO3udGM_XmF1djgJzBicp3oiHiJURztqNbj4meEobf0pTDIb0VWK1Ciceq0fvXVdvVG9HiRw4eoE9K-6ioVvWmtr6HPo_sz-4skqXP4gmwJPWPH7Fa86lVnXNQwGq2M2pJmrdJ5uUV0xbKZvS7JNHBEfd2HTgNcMeW555hQQpt20oq0=w788-h953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pic>
        <p:nvPicPr>
          <p:cNvPr id="7" name="Picture 6" descr="heart model musc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8819" y="0"/>
            <a:ext cx="5663427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922867"/>
            <a:ext cx="1837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Pectinate</a:t>
            </a:r>
            <a:r>
              <a:rPr lang="en-US" b="1" dirty="0" smtClean="0"/>
              <a:t> muscle in right atrium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50000" y="2726267"/>
            <a:ext cx="1210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Trabeculae</a:t>
            </a:r>
            <a:r>
              <a:rPr lang="en-US" b="1" dirty="0" smtClean="0"/>
              <a:t> </a:t>
            </a:r>
            <a:r>
              <a:rPr lang="en-US" b="1" dirty="0" err="1" smtClean="0"/>
              <a:t>carnae</a:t>
            </a:r>
            <a:r>
              <a:rPr lang="en-US" b="1" dirty="0" smtClean="0"/>
              <a:t> in right ventricle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958613" y="4438134"/>
            <a:ext cx="1950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Trabeculae</a:t>
            </a:r>
            <a:r>
              <a:rPr lang="en-US" b="1" dirty="0" smtClean="0"/>
              <a:t> </a:t>
            </a:r>
            <a:r>
              <a:rPr lang="en-US" b="1" dirty="0" err="1" smtClean="0"/>
              <a:t>carnae</a:t>
            </a:r>
            <a:r>
              <a:rPr lang="en-US" b="1" dirty="0" smtClean="0"/>
              <a:t> in left ventricle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49534" y="4275667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Inter-ventricular septum</a:t>
            </a:r>
            <a:endParaRPr lang="en-US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rdiac muscle cell 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52" y="1302181"/>
            <a:ext cx="11626608" cy="3951137"/>
          </a:xfrm>
          <a:prstGeom prst="rect">
            <a:avLst/>
          </a:prstGeom>
          <a:noFill/>
          <a:ln w="38100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ardiac muscle cell 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52" y="1302181"/>
            <a:ext cx="11626608" cy="3951137"/>
          </a:xfrm>
          <a:prstGeom prst="rect">
            <a:avLst/>
          </a:prstGeom>
          <a:noFill/>
          <a:ln w="38100">
            <a:noFill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3191435" y="1972201"/>
            <a:ext cx="394448" cy="109369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74259" y="1595719"/>
            <a:ext cx="1494117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Intercalated disc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2956" y="5022485"/>
            <a:ext cx="1005403" cy="276999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Gap junction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3456" y="4883986"/>
            <a:ext cx="1058431" cy="276999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Mitochondria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>
            <a:stCxn id="6" idx="0"/>
          </p:cNvCxnSpPr>
          <p:nvPr/>
        </p:nvCxnSpPr>
        <p:spPr>
          <a:xfrm flipH="1" flipV="1">
            <a:off x="3860800" y="3944473"/>
            <a:ext cx="984858" cy="107801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095512" y="4186518"/>
            <a:ext cx="1466653" cy="83596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562165" y="4186518"/>
            <a:ext cx="0" cy="83596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641789" y="3514166"/>
            <a:ext cx="920377" cy="150831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42955" y="5299484"/>
            <a:ext cx="3605751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Cardiac Muscle Cell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6236" y="2456330"/>
            <a:ext cx="1518024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Sarcomeres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19" idx="2"/>
          </p:cNvCxnSpPr>
          <p:nvPr/>
        </p:nvCxnSpPr>
        <p:spPr>
          <a:xfrm>
            <a:off x="1715248" y="2733328"/>
            <a:ext cx="149411" cy="145319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2"/>
          </p:cNvCxnSpPr>
          <p:nvPr/>
        </p:nvCxnSpPr>
        <p:spPr>
          <a:xfrm>
            <a:off x="1715248" y="2733329"/>
            <a:ext cx="1476187" cy="121114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42955" y="2057384"/>
            <a:ext cx="3191435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Sarcoplasmic</a:t>
            </a:r>
            <a:r>
              <a:rPr lang="en-US" sz="1200" b="1" dirty="0" smtClean="0">
                <a:solidFill>
                  <a:schemeClr val="bg1"/>
                </a:solidFill>
              </a:rPr>
              <a:t> reticulum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	T-tubule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342956" y="2277036"/>
            <a:ext cx="282833" cy="86957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2"/>
          </p:cNvCxnSpPr>
          <p:nvPr/>
        </p:nvCxnSpPr>
        <p:spPr>
          <a:xfrm>
            <a:off x="5938672" y="2519049"/>
            <a:ext cx="64784" cy="43930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7" y="1237129"/>
            <a:ext cx="12195693" cy="4130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56701" y="3138907"/>
            <a:ext cx="1632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Great saphenous v.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17219" y="4388149"/>
            <a:ext cx="1599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Small saphenous v.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19217" y="4181020"/>
            <a:ext cx="2635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An</a:t>
            </a:r>
            <a:r>
              <a:rPr lang="en-US" sz="1400" b="1" dirty="0" smtClean="0">
                <a:solidFill>
                  <a:srgbClr val="00B0F0"/>
                </a:solidFill>
              </a:rPr>
              <a:t>terior </a:t>
            </a:r>
            <a:r>
              <a:rPr lang="en-US" sz="1400" b="1" dirty="0" err="1" smtClean="0">
                <a:solidFill>
                  <a:srgbClr val="00B0F0"/>
                </a:solidFill>
              </a:rPr>
              <a:t>tibial</a:t>
            </a:r>
            <a:r>
              <a:rPr lang="en-US" sz="1400" b="1" dirty="0" smtClean="0">
                <a:solidFill>
                  <a:srgbClr val="00B0F0"/>
                </a:solidFill>
              </a:rPr>
              <a:t> a.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64621" y="1987210"/>
            <a:ext cx="2130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Anterior </a:t>
            </a:r>
            <a:r>
              <a:rPr lang="en-US" sz="1400" b="1" dirty="0" err="1" smtClean="0">
                <a:solidFill>
                  <a:srgbClr val="00B0F0"/>
                </a:solidFill>
              </a:rPr>
              <a:t>tibial</a:t>
            </a:r>
            <a:r>
              <a:rPr lang="en-US" sz="1400" b="1" dirty="0" smtClean="0">
                <a:solidFill>
                  <a:srgbClr val="00B0F0"/>
                </a:solidFill>
              </a:rPr>
              <a:t> a.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0177" y="2839653"/>
            <a:ext cx="1617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Popliteal a.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023" y="2295463"/>
            <a:ext cx="1215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Femoral a.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7417" y="4895916"/>
            <a:ext cx="1237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Cephalic v.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7732" y="3846010"/>
            <a:ext cx="832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B0F0"/>
                </a:solidFill>
              </a:rPr>
              <a:t>Basilic</a:t>
            </a:r>
            <a:r>
              <a:rPr lang="en-US" sz="1400" b="1" dirty="0" smtClean="0">
                <a:solidFill>
                  <a:srgbClr val="00B0F0"/>
                </a:solidFill>
              </a:rPr>
              <a:t> v.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2637" y="2092024"/>
            <a:ext cx="1473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Subclavian a.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4405" y="1773947"/>
            <a:ext cx="1125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Axillary a.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5443" y="1312281"/>
            <a:ext cx="966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Brachial a.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1628" y="1763021"/>
            <a:ext cx="1559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Radial a.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1424" y="998180"/>
            <a:ext cx="1140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Ulnar a.</a:t>
            </a:r>
            <a:endParaRPr lang="en-US" sz="1400" b="1" dirty="0">
              <a:solidFill>
                <a:srgbClr val="00B0F0"/>
              </a:solidFill>
            </a:endParaRPr>
          </a:p>
        </p:txBody>
      </p:sp>
      <p:cxnSp>
        <p:nvCxnSpPr>
          <p:cNvPr id="17" name="Straight Arrow Connector 16"/>
          <p:cNvCxnSpPr>
            <a:stCxn id="3" idx="1"/>
          </p:cNvCxnSpPr>
          <p:nvPr/>
        </p:nvCxnSpPr>
        <p:spPr>
          <a:xfrm flipH="1">
            <a:off x="7788467" y="3292796"/>
            <a:ext cx="1068234" cy="153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85350" y="4018823"/>
            <a:ext cx="239895" cy="46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9477868" y="3869329"/>
            <a:ext cx="99358" cy="397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0613053" y="2128042"/>
            <a:ext cx="72297" cy="289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474346" y="2527862"/>
            <a:ext cx="429801" cy="201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533975" y="2731871"/>
            <a:ext cx="72793" cy="199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397020" y="4096735"/>
            <a:ext cx="134072" cy="171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0"/>
          </p:cNvCxnSpPr>
          <p:nvPr/>
        </p:nvCxnSpPr>
        <p:spPr>
          <a:xfrm flipV="1">
            <a:off x="2855982" y="4703670"/>
            <a:ext cx="553105" cy="192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036952" y="2262518"/>
            <a:ext cx="367204" cy="295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483300" y="1949283"/>
            <a:ext cx="352406" cy="351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132534" y="1546785"/>
            <a:ext cx="298594" cy="524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798372" y="1152068"/>
            <a:ext cx="226181" cy="261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038717" y="1717114"/>
            <a:ext cx="209594" cy="129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670990" y="2470322"/>
            <a:ext cx="669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Celiac trunk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30295" y="5009982"/>
            <a:ext cx="896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Radial a</a:t>
            </a:r>
            <a:r>
              <a:rPr lang="en-US" sz="1400" b="1" dirty="0" smtClean="0">
                <a:solidFill>
                  <a:srgbClr val="00B0F0"/>
                </a:solidFill>
              </a:rPr>
              <a:t>.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78550" y="1905649"/>
            <a:ext cx="186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Super</a:t>
            </a:r>
            <a:r>
              <a:rPr lang="en-US" sz="1400" b="1" dirty="0" smtClean="0">
                <a:solidFill>
                  <a:srgbClr val="00B0F0"/>
                </a:solidFill>
              </a:rPr>
              <a:t>ior </a:t>
            </a:r>
            <a:r>
              <a:rPr lang="en-US" sz="1400" b="1" dirty="0" smtClean="0">
                <a:solidFill>
                  <a:srgbClr val="00B0F0"/>
                </a:solidFill>
              </a:rPr>
              <a:t>mesenteric a.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14425" y="2091466"/>
            <a:ext cx="1597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Abdominal aorta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72451" y="4087875"/>
            <a:ext cx="1895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Inferior vena cava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3215" y="3972662"/>
            <a:ext cx="1670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Superior vena cava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3144" y="3715441"/>
            <a:ext cx="196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Brachiocephalic v.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54080" y="4285642"/>
            <a:ext cx="1171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Subclavian v.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6471" y="2272860"/>
            <a:ext cx="2156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Jugular v</a:t>
            </a:r>
            <a:r>
              <a:rPr lang="en-US" sz="1400" b="1" dirty="0" smtClean="0">
                <a:solidFill>
                  <a:srgbClr val="00B0F0"/>
                </a:solidFill>
              </a:rPr>
              <a:t>.</a:t>
            </a:r>
          </a:p>
          <a:p>
            <a:r>
              <a:rPr lang="en-US" sz="1400" b="1" dirty="0">
                <a:solidFill>
                  <a:srgbClr val="00B0F0"/>
                </a:solidFill>
              </a:rPr>
              <a:t> </a:t>
            </a:r>
            <a:r>
              <a:rPr lang="en-US" sz="1400" b="1" dirty="0" smtClean="0">
                <a:solidFill>
                  <a:srgbClr val="00B0F0"/>
                </a:solidFill>
              </a:rPr>
              <a:t>            Brachiocephalic v.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54106" y="3251134"/>
            <a:ext cx="1600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Common carotid a.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56853" y="3537266"/>
            <a:ext cx="138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Common iliac a.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57713" y="3487562"/>
            <a:ext cx="1794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Brachiocephalic trunk</a:t>
            </a:r>
            <a:endParaRPr lang="en-US" sz="1400" b="1" dirty="0">
              <a:solidFill>
                <a:srgbClr val="00B0F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5194253" y="3220082"/>
            <a:ext cx="20122" cy="338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4614558" y="3273998"/>
            <a:ext cx="304723" cy="872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4375483" y="2184664"/>
            <a:ext cx="28034" cy="901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4970033" y="4895916"/>
            <a:ext cx="828339" cy="190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776238" y="2294987"/>
            <a:ext cx="128739" cy="774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4163209" y="2950193"/>
            <a:ext cx="7495" cy="143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1843626" y="3777830"/>
            <a:ext cx="598108" cy="576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1771537" y="3368924"/>
            <a:ext cx="855999" cy="757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1566759" y="3446684"/>
            <a:ext cx="826532" cy="399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5" idx="3"/>
          </p:cNvCxnSpPr>
          <p:nvPr/>
        </p:nvCxnSpPr>
        <p:spPr>
          <a:xfrm flipV="1">
            <a:off x="1736478" y="3356312"/>
            <a:ext cx="587560" cy="285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3" idx="3"/>
          </p:cNvCxnSpPr>
          <p:nvPr/>
        </p:nvCxnSpPr>
        <p:spPr>
          <a:xfrm flipV="1">
            <a:off x="1546012" y="3192755"/>
            <a:ext cx="510119" cy="212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26363" y="2557683"/>
            <a:ext cx="1297186" cy="570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200021" y="5337574"/>
            <a:ext cx="1896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Palmar arch a.</a:t>
            </a:r>
            <a:endParaRPr lang="en-US" sz="1400" b="1" dirty="0">
              <a:solidFill>
                <a:srgbClr val="00B0F0"/>
              </a:solidFill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flipH="1" flipV="1">
            <a:off x="6474345" y="4926214"/>
            <a:ext cx="269759" cy="487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1505131" y="3130665"/>
            <a:ext cx="7632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Dorsal venous arch</a:t>
            </a:r>
            <a:endParaRPr lang="en-US" sz="1400" b="1" dirty="0">
              <a:solidFill>
                <a:srgbClr val="00B0F0"/>
              </a:solidFill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11806829" y="3756135"/>
            <a:ext cx="79936" cy="370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624405" y="2691869"/>
            <a:ext cx="738677" cy="436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3389330" y="4096735"/>
            <a:ext cx="1249196" cy="310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9" idx="0"/>
          </p:cNvCxnSpPr>
          <p:nvPr/>
        </p:nvCxnSpPr>
        <p:spPr>
          <a:xfrm flipV="1">
            <a:off x="2855982" y="4799794"/>
            <a:ext cx="1720988" cy="96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10193221" y="2868027"/>
            <a:ext cx="14616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Posterior </a:t>
            </a:r>
            <a:r>
              <a:rPr lang="en-US" sz="1400" b="1" dirty="0" err="1">
                <a:solidFill>
                  <a:srgbClr val="00B0F0"/>
                </a:solidFill>
              </a:rPr>
              <a:t>tibial</a:t>
            </a:r>
            <a:r>
              <a:rPr lang="en-US" sz="1400" b="1" dirty="0">
                <a:solidFill>
                  <a:srgbClr val="00B0F0"/>
                </a:solidFill>
              </a:rPr>
              <a:t> a.</a:t>
            </a:r>
            <a:endParaRPr lang="en-US" sz="1400" b="1" dirty="0">
              <a:solidFill>
                <a:srgbClr val="00B0F0"/>
              </a:solidFill>
            </a:endParaRPr>
          </a:p>
        </p:txBody>
      </p:sp>
      <p:cxnSp>
        <p:nvCxnSpPr>
          <p:cNvPr id="132" name="Straight Arrow Connector 131"/>
          <p:cNvCxnSpPr/>
          <p:nvPr/>
        </p:nvCxnSpPr>
        <p:spPr>
          <a:xfrm flipH="1" flipV="1">
            <a:off x="10321960" y="2796080"/>
            <a:ext cx="291093" cy="135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H="1">
            <a:off x="6263670" y="3290549"/>
            <a:ext cx="711959" cy="26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9757406" y="3331682"/>
            <a:ext cx="459813" cy="227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5918976" y="4245092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</a:rPr>
              <a:t>Ulnar a.</a:t>
            </a:r>
            <a:endParaRPr lang="en-US" sz="1400" b="1" dirty="0">
              <a:solidFill>
                <a:srgbClr val="00B0F0"/>
              </a:solidFill>
            </a:endParaRPr>
          </a:p>
        </p:txBody>
      </p:sp>
      <p:cxnSp>
        <p:nvCxnSpPr>
          <p:cNvPr id="150" name="Straight Arrow Connector 149"/>
          <p:cNvCxnSpPr>
            <a:stCxn id="148" idx="1"/>
          </p:cNvCxnSpPr>
          <p:nvPr/>
        </p:nvCxnSpPr>
        <p:spPr>
          <a:xfrm flipH="1">
            <a:off x="5384202" y="4398981"/>
            <a:ext cx="534774" cy="194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6588024" y="3069948"/>
            <a:ext cx="980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Femoral v.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487459" y="4531752"/>
            <a:ext cx="934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Axillary v.</a:t>
            </a:r>
            <a:endParaRPr lang="en-US" sz="1400" b="1" dirty="0">
              <a:solidFill>
                <a:srgbClr val="00B0F0"/>
              </a:solidFill>
            </a:endParaRPr>
          </a:p>
        </p:txBody>
      </p:sp>
      <p:cxnSp>
        <p:nvCxnSpPr>
          <p:cNvPr id="157" name="Straight Arrow Connector 156"/>
          <p:cNvCxnSpPr/>
          <p:nvPr/>
        </p:nvCxnSpPr>
        <p:spPr>
          <a:xfrm flipV="1">
            <a:off x="2214712" y="3907540"/>
            <a:ext cx="444090" cy="685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4953009" y="2234094"/>
            <a:ext cx="163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Internal iliac a.</a:t>
            </a:r>
          </a:p>
          <a:p>
            <a:r>
              <a:rPr lang="en-US" sz="1400" b="1" dirty="0">
                <a:solidFill>
                  <a:srgbClr val="00B0F0"/>
                </a:solidFill>
              </a:rPr>
              <a:t> </a:t>
            </a:r>
            <a:r>
              <a:rPr lang="en-US" sz="1400" b="1" dirty="0" smtClean="0">
                <a:solidFill>
                  <a:srgbClr val="00B0F0"/>
                </a:solidFill>
              </a:rPr>
              <a:t>     External iliac a.</a:t>
            </a:r>
            <a:endParaRPr lang="en-US" sz="1400" b="1" dirty="0">
              <a:solidFill>
                <a:srgbClr val="00B0F0"/>
              </a:solidFill>
            </a:endParaRPr>
          </a:p>
        </p:txBody>
      </p:sp>
      <p:cxnSp>
        <p:nvCxnSpPr>
          <p:cNvPr id="166" name="Straight Arrow Connector 165"/>
          <p:cNvCxnSpPr/>
          <p:nvPr/>
        </p:nvCxnSpPr>
        <p:spPr>
          <a:xfrm>
            <a:off x="5071424" y="2417678"/>
            <a:ext cx="448686" cy="604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5520110" y="2691869"/>
            <a:ext cx="111518" cy="104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8995" y="883757"/>
            <a:ext cx="6857999" cy="5079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8995" y="883757"/>
            <a:ext cx="6857999" cy="5079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8297" y="794527"/>
            <a:ext cx="223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Superior vena cava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033" y="379099"/>
            <a:ext cx="264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Brachiocephalic veins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4057" y="167953"/>
            <a:ext cx="2634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Subclavian vein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7504" y="-53814"/>
            <a:ext cx="276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Jugular vein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4104" y="2982943"/>
            <a:ext cx="252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Inferior vena cava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6595" y="349789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Renal vein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0660" y="4161565"/>
            <a:ext cx="223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Common iliac vein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1750" y="5074501"/>
            <a:ext cx="206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External iliac vein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48610" y="305514"/>
            <a:ext cx="327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Brachiocephalic trunk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63491" y="-4359"/>
            <a:ext cx="290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Common carotid arteries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48610" y="1374180"/>
            <a:ext cx="176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Thoracic aorta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32920" y="3358717"/>
            <a:ext cx="209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Abdominal aorta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8610" y="2691993"/>
            <a:ext cx="176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Celiac trunk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32920" y="2989882"/>
            <a:ext cx="3144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Superior mesenteric artery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60218" y="3597918"/>
            <a:ext cx="290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Inferior mesenteric artery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2961" y="4469109"/>
            <a:ext cx="270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Common iliac artery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42961" y="4843580"/>
            <a:ext cx="218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Internal iliac artery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42961" y="5478597"/>
            <a:ext cx="280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External iliac artery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58320" y="5885722"/>
            <a:ext cx="265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Femoral vein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Femoral artery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323395" y="64533"/>
            <a:ext cx="2095949" cy="43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323395" y="184667"/>
            <a:ext cx="1690743" cy="18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320348" y="274820"/>
            <a:ext cx="2275780" cy="301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156141" y="329920"/>
            <a:ext cx="647251" cy="35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320348" y="597719"/>
            <a:ext cx="2275780" cy="381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323395" y="3182373"/>
            <a:ext cx="2509402" cy="304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320348" y="3682556"/>
            <a:ext cx="2275780" cy="108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320348" y="4337469"/>
            <a:ext cx="2284386" cy="223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320348" y="5282863"/>
            <a:ext cx="1966946" cy="272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1"/>
          </p:cNvCxnSpPr>
          <p:nvPr/>
        </p:nvCxnSpPr>
        <p:spPr>
          <a:xfrm flipH="1" flipV="1">
            <a:off x="5704422" y="39829"/>
            <a:ext cx="2959069" cy="140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" idx="1"/>
          </p:cNvCxnSpPr>
          <p:nvPr/>
        </p:nvCxnSpPr>
        <p:spPr>
          <a:xfrm flipH="1" flipV="1">
            <a:off x="6147994" y="-5721"/>
            <a:ext cx="228422" cy="45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1"/>
          </p:cNvCxnSpPr>
          <p:nvPr/>
        </p:nvCxnSpPr>
        <p:spPr>
          <a:xfrm flipH="1">
            <a:off x="5937504" y="490180"/>
            <a:ext cx="27111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1"/>
          </p:cNvCxnSpPr>
          <p:nvPr/>
        </p:nvCxnSpPr>
        <p:spPr>
          <a:xfrm flipH="1">
            <a:off x="6147994" y="1558846"/>
            <a:ext cx="2500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5" idx="1"/>
          </p:cNvCxnSpPr>
          <p:nvPr/>
        </p:nvCxnSpPr>
        <p:spPr>
          <a:xfrm flipH="1">
            <a:off x="6070989" y="2876659"/>
            <a:ext cx="2577621" cy="410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" idx="1"/>
          </p:cNvCxnSpPr>
          <p:nvPr/>
        </p:nvCxnSpPr>
        <p:spPr>
          <a:xfrm flipH="1">
            <a:off x="6070989" y="3174548"/>
            <a:ext cx="2561931" cy="423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1"/>
          </p:cNvCxnSpPr>
          <p:nvPr/>
        </p:nvCxnSpPr>
        <p:spPr>
          <a:xfrm flipH="1">
            <a:off x="6070989" y="3543383"/>
            <a:ext cx="2561931" cy="323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1"/>
          </p:cNvCxnSpPr>
          <p:nvPr/>
        </p:nvCxnSpPr>
        <p:spPr>
          <a:xfrm flipH="1">
            <a:off x="6070989" y="3782584"/>
            <a:ext cx="2589229" cy="289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8" idx="1"/>
          </p:cNvCxnSpPr>
          <p:nvPr/>
        </p:nvCxnSpPr>
        <p:spPr>
          <a:xfrm flipH="1" flipV="1">
            <a:off x="6147994" y="4530897"/>
            <a:ext cx="2494967" cy="122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9" idx="1"/>
          </p:cNvCxnSpPr>
          <p:nvPr/>
        </p:nvCxnSpPr>
        <p:spPr>
          <a:xfrm flipH="1" flipV="1">
            <a:off x="6282466" y="4859918"/>
            <a:ext cx="2360495" cy="168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0" idx="1"/>
          </p:cNvCxnSpPr>
          <p:nvPr/>
        </p:nvCxnSpPr>
        <p:spPr>
          <a:xfrm flipH="1" flipV="1">
            <a:off x="6754368" y="5555455"/>
            <a:ext cx="1888593" cy="107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937248" y="6349788"/>
            <a:ext cx="1840992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147994" y="979193"/>
            <a:ext cx="2630246" cy="268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778240" y="784188"/>
            <a:ext cx="2047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Primary bronchus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5937504" y="1850315"/>
            <a:ext cx="2840736" cy="43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778240" y="1743512"/>
            <a:ext cx="163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Esophagus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3320348" y="1065007"/>
            <a:ext cx="2617156" cy="408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398955" y="1374180"/>
            <a:ext cx="10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Trachea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3485925" y="2506532"/>
            <a:ext cx="1409163" cy="185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124904" y="2549562"/>
            <a:ext cx="147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   Diaphragm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3293722" y="1473798"/>
            <a:ext cx="1708494" cy="419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256595" y="1771562"/>
            <a:ext cx="113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Right lung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 flipV="1">
            <a:off x="6937248" y="2140894"/>
            <a:ext cx="1840992" cy="96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778240" y="2120029"/>
            <a:ext cx="160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Left lung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3388389" y="5948979"/>
            <a:ext cx="2415003" cy="86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804057" y="5847929"/>
            <a:ext cx="1681868" cy="373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Urinary bladder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3388389" y="4796391"/>
            <a:ext cx="2091377" cy="42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124904" y="4653775"/>
            <a:ext cx="1386392" cy="374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          Ureter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H="1">
            <a:off x="7183956" y="6615953"/>
            <a:ext cx="1906256" cy="86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9049329" y="6442121"/>
            <a:ext cx="182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Lymph node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6798733" y="6045200"/>
            <a:ext cx="195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919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1" y="161365"/>
            <a:ext cx="133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Abdominal aorta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088828" y="494852"/>
            <a:ext cx="4701092" cy="516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61365"/>
            <a:ext cx="1635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Inferior vena cava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12433" y="247426"/>
            <a:ext cx="3560780" cy="560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9644" y="2108499"/>
            <a:ext cx="144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Gallbladder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312433" y="2226833"/>
            <a:ext cx="957431" cy="91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301" y="2549562"/>
            <a:ext cx="144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Duodenum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204856" y="2076226"/>
            <a:ext cx="2130015" cy="710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301" y="3205779"/>
            <a:ext cx="1559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Circular folds of duodenum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312433" y="3517751"/>
            <a:ext cx="1721223" cy="279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" y="4130936"/>
            <a:ext cx="152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Hepatopancreatic</a:t>
            </a:r>
            <a:r>
              <a:rPr lang="en-US" dirty="0" smtClean="0"/>
              <a:t> sphincter and ampulla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402080" y="4206240"/>
            <a:ext cx="2212489" cy="247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789920" y="914400"/>
            <a:ext cx="1108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Adrenal gland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100047" y="1129553"/>
            <a:ext cx="3779520" cy="484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879567" y="1560731"/>
            <a:ext cx="112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Spleen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flipH="1">
            <a:off x="9348395" y="1745397"/>
            <a:ext cx="1531172" cy="72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789920" y="2226833"/>
            <a:ext cx="127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Pancreas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7336715" y="2305708"/>
            <a:ext cx="3542852" cy="351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789920" y="4453666"/>
            <a:ext cx="121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Kidney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30" idx="1"/>
          </p:cNvCxnSpPr>
          <p:nvPr/>
        </p:nvCxnSpPr>
        <p:spPr>
          <a:xfrm flipH="1" flipV="1">
            <a:off x="8337176" y="4550485"/>
            <a:ext cx="2452744" cy="87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789920" y="5142155"/>
            <a:ext cx="127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Ureter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33" idx="1"/>
          </p:cNvCxnSpPr>
          <p:nvPr/>
        </p:nvCxnSpPr>
        <p:spPr>
          <a:xfrm flipH="1">
            <a:off x="6884894" y="5326821"/>
            <a:ext cx="3905026" cy="19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5301" y="5511487"/>
            <a:ext cx="1559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Superior mesenteric artery and vein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753035" y="4292301"/>
            <a:ext cx="4851699" cy="1882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23944" y="5142155"/>
            <a:ext cx="4604272" cy="1366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6137" y="827425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Celiac trunk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204856" y="1011219"/>
            <a:ext cx="4216998" cy="918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0" y="1409252"/>
            <a:ext cx="14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Hepatic portal vein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857026" y="1745397"/>
            <a:ext cx="3854823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5301" y="1196757"/>
            <a:ext cx="112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Bile duct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032733" y="1395773"/>
            <a:ext cx="2883051" cy="343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789920" y="3065929"/>
            <a:ext cx="127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Pancreatic duct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7336715" y="3083831"/>
            <a:ext cx="3542852" cy="204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7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8" b="18251"/>
          <a:stretch>
            <a:fillRect/>
          </a:stretch>
        </p:blipFill>
        <p:spPr>
          <a:xfrm>
            <a:off x="2950219" y="0"/>
            <a:ext cx="578417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ng model label m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4812" y="0"/>
            <a:ext cx="619685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559</Words>
  <Application>Microsoft Office PowerPoint</Application>
  <PresentationFormat>Widescreen</PresentationFormat>
  <Paragraphs>241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Heart, Blood, Blood Vessels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Ivy Tech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Heart, Blood, Blood Vessels</dc:title>
  <dc:creator>Kristine M McDonald</dc:creator>
  <cp:lastModifiedBy>Amy D Smith</cp:lastModifiedBy>
  <cp:revision>51</cp:revision>
  <dcterms:created xsi:type="dcterms:W3CDTF">2016-01-14T17:07:25Z</dcterms:created>
  <dcterms:modified xsi:type="dcterms:W3CDTF">2019-06-25T19:24:15Z</dcterms:modified>
</cp:coreProperties>
</file>