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322" r:id="rId3"/>
    <p:sldId id="297" r:id="rId4"/>
    <p:sldId id="267" r:id="rId5"/>
    <p:sldId id="318" r:id="rId6"/>
    <p:sldId id="319" r:id="rId7"/>
    <p:sldId id="314" r:id="rId8"/>
    <p:sldId id="270" r:id="rId9"/>
    <p:sldId id="279" r:id="rId10"/>
    <p:sldId id="321" r:id="rId11"/>
    <p:sldId id="309" r:id="rId12"/>
    <p:sldId id="310" r:id="rId13"/>
    <p:sldId id="283" r:id="rId14"/>
    <p:sldId id="306" r:id="rId15"/>
    <p:sldId id="320" r:id="rId16"/>
    <p:sldId id="307" r:id="rId17"/>
    <p:sldId id="317" r:id="rId18"/>
    <p:sldId id="313" r:id="rId19"/>
    <p:sldId id="315" r:id="rId20"/>
    <p:sldId id="290" r:id="rId21"/>
    <p:sldId id="293" r:id="rId22"/>
    <p:sldId id="29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B8B1B-861C-4C9F-963E-9B698D1263B1}" type="datetimeFigureOut">
              <a:rPr lang="en-US" smtClean="0"/>
              <a:pPr/>
              <a:t>7/10/2019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15C4E-7F2A-454F-87B9-98D3D86D8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D4B4BE-3FE6-4A8D-9505-432CBBBC0F1A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D04-3E59-4826-AECC-401202970318}" type="datetimeFigureOut">
              <a:rPr lang="en-US" smtClean="0"/>
              <a:pPr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69356-9655-4528-BADF-1C6A929BC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D04-3E59-4826-AECC-401202970318}" type="datetimeFigureOut">
              <a:rPr lang="en-US" smtClean="0"/>
              <a:pPr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69356-9655-4528-BADF-1C6A929BC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D04-3E59-4826-AECC-401202970318}" type="datetimeFigureOut">
              <a:rPr lang="en-US" smtClean="0"/>
              <a:pPr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69356-9655-4528-BADF-1C6A929BC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D04-3E59-4826-AECC-401202970318}" type="datetimeFigureOut">
              <a:rPr lang="en-US" smtClean="0"/>
              <a:pPr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69356-9655-4528-BADF-1C6A929BC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D04-3E59-4826-AECC-401202970318}" type="datetimeFigureOut">
              <a:rPr lang="en-US" smtClean="0"/>
              <a:pPr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69356-9655-4528-BADF-1C6A929BC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D04-3E59-4826-AECC-401202970318}" type="datetimeFigureOut">
              <a:rPr lang="en-US" smtClean="0"/>
              <a:pPr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69356-9655-4528-BADF-1C6A929BC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D04-3E59-4826-AECC-401202970318}" type="datetimeFigureOut">
              <a:rPr lang="en-US" smtClean="0"/>
              <a:pPr/>
              <a:t>7/10/2019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69356-9655-4528-BADF-1C6A929BC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D04-3E59-4826-AECC-401202970318}" type="datetimeFigureOut">
              <a:rPr lang="en-US" smtClean="0"/>
              <a:pPr/>
              <a:t>7/10/2019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69356-9655-4528-BADF-1C6A929BC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D04-3E59-4826-AECC-401202970318}" type="datetimeFigureOut">
              <a:rPr lang="en-US" smtClean="0"/>
              <a:pPr/>
              <a:t>7/10/2019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69356-9655-4528-BADF-1C6A929BC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D04-3E59-4826-AECC-401202970318}" type="datetimeFigureOut">
              <a:rPr lang="en-US" smtClean="0"/>
              <a:pPr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69356-9655-4528-BADF-1C6A929BC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D04-3E59-4826-AECC-401202970318}" type="datetimeFigureOut">
              <a:rPr lang="en-US" smtClean="0"/>
              <a:pPr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69356-9655-4528-BADF-1C6A929BC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6DD04-3E59-4826-AECC-401202970318}" type="datetimeFigureOut">
              <a:rPr lang="en-US" smtClean="0"/>
              <a:pPr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69356-9655-4528-BADF-1C6A929BC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Female Reproductive System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raafian folli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723529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pus lute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676400"/>
            <a:ext cx="6701476" cy="4540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381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Ovary</a:t>
            </a:r>
            <a:endParaRPr lang="en-US" sz="3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38400" y="1295400"/>
            <a:ext cx="381000" cy="1828800"/>
          </a:xfrm>
          <a:prstGeom prst="straightConnector1">
            <a:avLst/>
          </a:prstGeom>
          <a:ln>
            <a:solidFill>
              <a:srgbClr val="212F6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76400" y="9906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Corpus </a:t>
            </a:r>
            <a:r>
              <a:rPr lang="en-US" sz="1600" dirty="0" err="1" smtClean="0"/>
              <a:t>luteum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553200" y="1371600"/>
            <a:ext cx="228600" cy="2057400"/>
          </a:xfrm>
          <a:prstGeom prst="straightConnector1">
            <a:avLst/>
          </a:prstGeom>
          <a:ln>
            <a:solidFill>
              <a:srgbClr val="212F6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00800" y="838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Graafian</a:t>
            </a:r>
            <a:r>
              <a:rPr lang="en-US" sz="1600" dirty="0" smtClean="0"/>
              <a:t> follicle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7924800" y="4876800"/>
            <a:ext cx="15854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Secondary  follicle</a:t>
            </a:r>
            <a:endParaRPr lang="en-US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858000" y="5105400"/>
            <a:ext cx="1143000" cy="228600"/>
          </a:xfrm>
          <a:prstGeom prst="straightConnector1">
            <a:avLst/>
          </a:prstGeom>
          <a:ln>
            <a:solidFill>
              <a:srgbClr val="212F6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pus lute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914400"/>
            <a:ext cx="7376310" cy="49974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2800" dirty="0" smtClean="0"/>
              <a:t>Anterior pituitary hormones: A. follicle-stimulating hormone, C. luteinizing hormone. Ovarian hormones: B. estrogen, D. progesterone.</a:t>
            </a:r>
          </a:p>
        </p:txBody>
      </p:sp>
      <p:pic>
        <p:nvPicPr>
          <p:cNvPr id="6" name="Picture 5" descr="menstrual-cycle-hormones-quiz-i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981200"/>
            <a:ext cx="6391693" cy="4557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viduct_labe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005840"/>
            <a:ext cx="7802880" cy="5852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3810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Uterine tube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Image result for uterine tube histolo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376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erus_labe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005840"/>
            <a:ext cx="7802880" cy="5852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3810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Uterus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6400800"/>
            <a:ext cx="1219200" cy="3048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212F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err="1" smtClean="0">
                <a:solidFill>
                  <a:schemeClr val="tx1"/>
                </a:solidFill>
              </a:rPr>
              <a:t>Perimetrium</a:t>
            </a:r>
            <a:endParaRPr lang="en-US" sz="1300" b="1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19200" y="6096000"/>
            <a:ext cx="0" cy="304800"/>
          </a:xfrm>
          <a:prstGeom prst="line">
            <a:avLst/>
          </a:prstGeom>
          <a:ln w="38100">
            <a:solidFill>
              <a:srgbClr val="212F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uterus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uterus histolo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458200" cy="634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26" descr="figure_27_15a_unlabeled"/>
          <p:cNvPicPr>
            <a:picLocks noChangeAspect="1" noChangeArrowheads="1"/>
          </p:cNvPicPr>
          <p:nvPr/>
        </p:nvPicPr>
        <p:blipFill>
          <a:blip r:embed="rId2" cstate="print"/>
          <a:srcRect b="7599"/>
          <a:stretch>
            <a:fillRect/>
          </a:stretch>
        </p:blipFill>
        <p:spPr bwMode="auto">
          <a:xfrm>
            <a:off x="1062038" y="419100"/>
            <a:ext cx="7018337" cy="556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Freeform 27"/>
          <p:cNvSpPr>
            <a:spLocks/>
          </p:cNvSpPr>
          <p:nvPr/>
        </p:nvSpPr>
        <p:spPr bwMode="auto">
          <a:xfrm>
            <a:off x="2419350" y="974725"/>
            <a:ext cx="157163" cy="2098675"/>
          </a:xfrm>
          <a:custGeom>
            <a:avLst/>
            <a:gdLst>
              <a:gd name="T0" fmla="*/ 2147483647 w 89"/>
              <a:gd name="T1" fmla="*/ 0 h 2700"/>
              <a:gd name="T2" fmla="*/ 0 w 89"/>
              <a:gd name="T3" fmla="*/ 0 h 2700"/>
              <a:gd name="T4" fmla="*/ 2147483647 w 89"/>
              <a:gd name="T5" fmla="*/ 2147483647 h 2700"/>
              <a:gd name="T6" fmla="*/ 2147483647 w 89"/>
              <a:gd name="T7" fmla="*/ 2147483647 h 2700"/>
              <a:gd name="T8" fmla="*/ 0 60000 65536"/>
              <a:gd name="T9" fmla="*/ 0 60000 65536"/>
              <a:gd name="T10" fmla="*/ 0 60000 65536"/>
              <a:gd name="T11" fmla="*/ 0 60000 65536"/>
              <a:gd name="T12" fmla="*/ 0 w 89"/>
              <a:gd name="T13" fmla="*/ 0 h 2700"/>
              <a:gd name="T14" fmla="*/ 89 w 89"/>
              <a:gd name="T15" fmla="*/ 2700 h 27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" h="2700">
                <a:moveTo>
                  <a:pt x="88" y="0"/>
                </a:moveTo>
                <a:lnTo>
                  <a:pt x="0" y="0"/>
                </a:lnTo>
                <a:lnTo>
                  <a:pt x="4" y="2700"/>
                </a:lnTo>
                <a:lnTo>
                  <a:pt x="89" y="270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28"/>
          <p:cNvSpPr>
            <a:spLocks noChangeShapeType="1"/>
          </p:cNvSpPr>
          <p:nvPr/>
        </p:nvSpPr>
        <p:spPr bwMode="auto">
          <a:xfrm>
            <a:off x="1949450" y="2043113"/>
            <a:ext cx="473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29"/>
          <p:cNvSpPr>
            <a:spLocks noChangeShapeType="1"/>
          </p:cNvSpPr>
          <p:nvPr/>
        </p:nvSpPr>
        <p:spPr bwMode="auto">
          <a:xfrm>
            <a:off x="1930400" y="3897313"/>
            <a:ext cx="4810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Freeform 30"/>
          <p:cNvSpPr>
            <a:spLocks/>
          </p:cNvSpPr>
          <p:nvPr/>
        </p:nvSpPr>
        <p:spPr bwMode="auto">
          <a:xfrm>
            <a:off x="2411413" y="3154363"/>
            <a:ext cx="157162" cy="1471612"/>
          </a:xfrm>
          <a:custGeom>
            <a:avLst/>
            <a:gdLst>
              <a:gd name="T0" fmla="*/ 2147483647 w 89"/>
              <a:gd name="T1" fmla="*/ 0 h 2700"/>
              <a:gd name="T2" fmla="*/ 0 w 89"/>
              <a:gd name="T3" fmla="*/ 0 h 2700"/>
              <a:gd name="T4" fmla="*/ 2147483647 w 89"/>
              <a:gd name="T5" fmla="*/ 2147483647 h 2700"/>
              <a:gd name="T6" fmla="*/ 2147483647 w 89"/>
              <a:gd name="T7" fmla="*/ 2147483647 h 2700"/>
              <a:gd name="T8" fmla="*/ 0 60000 65536"/>
              <a:gd name="T9" fmla="*/ 0 60000 65536"/>
              <a:gd name="T10" fmla="*/ 0 60000 65536"/>
              <a:gd name="T11" fmla="*/ 0 60000 65536"/>
              <a:gd name="T12" fmla="*/ 0 w 89"/>
              <a:gd name="T13" fmla="*/ 0 h 2700"/>
              <a:gd name="T14" fmla="*/ 89 w 89"/>
              <a:gd name="T15" fmla="*/ 2700 h 27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" h="2700">
                <a:moveTo>
                  <a:pt x="88" y="0"/>
                </a:moveTo>
                <a:lnTo>
                  <a:pt x="0" y="0"/>
                </a:lnTo>
                <a:lnTo>
                  <a:pt x="4" y="2700"/>
                </a:lnTo>
                <a:lnTo>
                  <a:pt x="89" y="270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Freeform 31"/>
          <p:cNvSpPr>
            <a:spLocks/>
          </p:cNvSpPr>
          <p:nvPr/>
        </p:nvSpPr>
        <p:spPr bwMode="auto">
          <a:xfrm>
            <a:off x="2417763" y="4699000"/>
            <a:ext cx="157162" cy="1244600"/>
          </a:xfrm>
          <a:custGeom>
            <a:avLst/>
            <a:gdLst>
              <a:gd name="T0" fmla="*/ 2147483647 w 89"/>
              <a:gd name="T1" fmla="*/ 0 h 2700"/>
              <a:gd name="T2" fmla="*/ 0 w 89"/>
              <a:gd name="T3" fmla="*/ 0 h 2700"/>
              <a:gd name="T4" fmla="*/ 2147483647 w 89"/>
              <a:gd name="T5" fmla="*/ 2147483647 h 2700"/>
              <a:gd name="T6" fmla="*/ 2147483647 w 89"/>
              <a:gd name="T7" fmla="*/ 2147483647 h 2700"/>
              <a:gd name="T8" fmla="*/ 0 60000 65536"/>
              <a:gd name="T9" fmla="*/ 0 60000 65536"/>
              <a:gd name="T10" fmla="*/ 0 60000 65536"/>
              <a:gd name="T11" fmla="*/ 0 60000 65536"/>
              <a:gd name="T12" fmla="*/ 0 w 89"/>
              <a:gd name="T13" fmla="*/ 0 h 2700"/>
              <a:gd name="T14" fmla="*/ 89 w 89"/>
              <a:gd name="T15" fmla="*/ 2700 h 27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" h="2700">
                <a:moveTo>
                  <a:pt x="88" y="0"/>
                </a:moveTo>
                <a:lnTo>
                  <a:pt x="0" y="0"/>
                </a:lnTo>
                <a:lnTo>
                  <a:pt x="4" y="2700"/>
                </a:lnTo>
                <a:lnTo>
                  <a:pt x="89" y="270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32"/>
          <p:cNvSpPr>
            <a:spLocks noChangeShapeType="1"/>
          </p:cNvSpPr>
          <p:nvPr/>
        </p:nvSpPr>
        <p:spPr bwMode="auto">
          <a:xfrm>
            <a:off x="1885950" y="5326063"/>
            <a:ext cx="531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Freeform 33"/>
          <p:cNvSpPr>
            <a:spLocks/>
          </p:cNvSpPr>
          <p:nvPr/>
        </p:nvSpPr>
        <p:spPr bwMode="auto">
          <a:xfrm>
            <a:off x="4781550" y="546100"/>
            <a:ext cx="1641475" cy="95250"/>
          </a:xfrm>
          <a:custGeom>
            <a:avLst/>
            <a:gdLst>
              <a:gd name="T0" fmla="*/ 0 w 888"/>
              <a:gd name="T1" fmla="*/ 2147483647 h 52"/>
              <a:gd name="T2" fmla="*/ 2147483647 w 888"/>
              <a:gd name="T3" fmla="*/ 0 h 52"/>
              <a:gd name="T4" fmla="*/ 2147483647 w 888"/>
              <a:gd name="T5" fmla="*/ 0 h 52"/>
              <a:gd name="T6" fmla="*/ 0 60000 65536"/>
              <a:gd name="T7" fmla="*/ 0 60000 65536"/>
              <a:gd name="T8" fmla="*/ 0 60000 65536"/>
              <a:gd name="T9" fmla="*/ 0 w 888"/>
              <a:gd name="T10" fmla="*/ 0 h 52"/>
              <a:gd name="T11" fmla="*/ 888 w 888"/>
              <a:gd name="T12" fmla="*/ 52 h 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8" h="52">
                <a:moveTo>
                  <a:pt x="0" y="52"/>
                </a:moveTo>
                <a:lnTo>
                  <a:pt x="748" y="0"/>
                </a:lnTo>
                <a:lnTo>
                  <a:pt x="888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Freeform 34"/>
          <p:cNvSpPr>
            <a:spLocks/>
          </p:cNvSpPr>
          <p:nvPr/>
        </p:nvSpPr>
        <p:spPr bwMode="auto">
          <a:xfrm>
            <a:off x="4419600" y="869950"/>
            <a:ext cx="1811338" cy="265113"/>
          </a:xfrm>
          <a:custGeom>
            <a:avLst/>
            <a:gdLst>
              <a:gd name="T0" fmla="*/ 0 w 980"/>
              <a:gd name="T1" fmla="*/ 0 h 144"/>
              <a:gd name="T2" fmla="*/ 2147483647 w 980"/>
              <a:gd name="T3" fmla="*/ 2147483647 h 144"/>
              <a:gd name="T4" fmla="*/ 2147483647 w 980"/>
              <a:gd name="T5" fmla="*/ 2147483647 h 144"/>
              <a:gd name="T6" fmla="*/ 0 60000 65536"/>
              <a:gd name="T7" fmla="*/ 0 60000 65536"/>
              <a:gd name="T8" fmla="*/ 0 60000 65536"/>
              <a:gd name="T9" fmla="*/ 0 w 980"/>
              <a:gd name="T10" fmla="*/ 0 h 144"/>
              <a:gd name="T11" fmla="*/ 980 w 9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0" h="144">
                <a:moveTo>
                  <a:pt x="0" y="0"/>
                </a:moveTo>
                <a:lnTo>
                  <a:pt x="896" y="144"/>
                </a:lnTo>
                <a:lnTo>
                  <a:pt x="980" y="144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Line 35"/>
          <p:cNvSpPr>
            <a:spLocks noChangeShapeType="1"/>
          </p:cNvSpPr>
          <p:nvPr/>
        </p:nvSpPr>
        <p:spPr bwMode="auto">
          <a:xfrm>
            <a:off x="5222875" y="1828800"/>
            <a:ext cx="10271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Line 36"/>
          <p:cNvSpPr>
            <a:spLocks noChangeShapeType="1"/>
          </p:cNvSpPr>
          <p:nvPr/>
        </p:nvSpPr>
        <p:spPr bwMode="auto">
          <a:xfrm flipV="1">
            <a:off x="5162550" y="1827213"/>
            <a:ext cx="1042988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37"/>
          <p:cNvSpPr>
            <a:spLocks noChangeShapeType="1"/>
          </p:cNvSpPr>
          <p:nvPr/>
        </p:nvSpPr>
        <p:spPr bwMode="auto">
          <a:xfrm>
            <a:off x="4800600" y="2586038"/>
            <a:ext cx="1425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Rectangle 38"/>
          <p:cNvSpPr>
            <a:spLocks noChangeArrowheads="1"/>
          </p:cNvSpPr>
          <p:nvPr/>
        </p:nvSpPr>
        <p:spPr bwMode="auto">
          <a:xfrm>
            <a:off x="1028700" y="1882775"/>
            <a:ext cx="1471613" cy="873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1600" b="1">
                <a:latin typeface="Arial" charset="0"/>
              </a:rPr>
              <a:t>Stratum</a:t>
            </a:r>
          </a:p>
          <a:p>
            <a:pPr>
              <a:lnSpc>
                <a:spcPct val="80000"/>
              </a:lnSpc>
            </a:pPr>
            <a:r>
              <a:rPr lang="en-US" altLang="en-US" sz="1600" b="1">
                <a:latin typeface="Arial" charset="0"/>
              </a:rPr>
              <a:t>functionalis</a:t>
            </a:r>
          </a:p>
          <a:p>
            <a:pPr>
              <a:lnSpc>
                <a:spcPct val="80000"/>
              </a:lnSpc>
            </a:pPr>
            <a:r>
              <a:rPr lang="en-US" altLang="en-US" sz="1600" b="1">
                <a:latin typeface="Arial" charset="0"/>
              </a:rPr>
              <a:t>of the</a:t>
            </a:r>
          </a:p>
          <a:p>
            <a:pPr>
              <a:lnSpc>
                <a:spcPct val="80000"/>
              </a:lnSpc>
            </a:pPr>
            <a:r>
              <a:rPr lang="en-US" altLang="en-US" sz="1600" b="1">
                <a:latin typeface="Arial" charset="0"/>
              </a:rPr>
              <a:t>endometrium</a:t>
            </a:r>
          </a:p>
        </p:txBody>
      </p:sp>
      <p:sp>
        <p:nvSpPr>
          <p:cNvPr id="15377" name="Rectangle 39"/>
          <p:cNvSpPr>
            <a:spLocks noChangeArrowheads="1"/>
          </p:cNvSpPr>
          <p:nvPr/>
        </p:nvSpPr>
        <p:spPr bwMode="auto">
          <a:xfrm>
            <a:off x="1028700" y="3735388"/>
            <a:ext cx="1471613" cy="873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1600" b="1">
                <a:latin typeface="Arial" charset="0"/>
              </a:rPr>
              <a:t>Stratum</a:t>
            </a:r>
          </a:p>
          <a:p>
            <a:pPr>
              <a:lnSpc>
                <a:spcPct val="80000"/>
              </a:lnSpc>
            </a:pPr>
            <a:r>
              <a:rPr lang="en-US" altLang="en-US" sz="1600" b="1">
                <a:latin typeface="Arial" charset="0"/>
              </a:rPr>
              <a:t>basalis</a:t>
            </a:r>
          </a:p>
          <a:p>
            <a:pPr>
              <a:lnSpc>
                <a:spcPct val="80000"/>
              </a:lnSpc>
            </a:pPr>
            <a:r>
              <a:rPr lang="en-US" altLang="en-US" sz="1600" b="1">
                <a:latin typeface="Arial" charset="0"/>
              </a:rPr>
              <a:t>of the</a:t>
            </a:r>
          </a:p>
          <a:p>
            <a:pPr>
              <a:lnSpc>
                <a:spcPct val="80000"/>
              </a:lnSpc>
            </a:pPr>
            <a:r>
              <a:rPr lang="en-US" altLang="en-US" sz="1600" b="1">
                <a:latin typeface="Arial" charset="0"/>
              </a:rPr>
              <a:t>endometrium</a:t>
            </a:r>
          </a:p>
        </p:txBody>
      </p:sp>
      <p:sp>
        <p:nvSpPr>
          <p:cNvPr id="15378" name="Rectangle 40"/>
          <p:cNvSpPr>
            <a:spLocks noChangeArrowheads="1"/>
          </p:cNvSpPr>
          <p:nvPr/>
        </p:nvSpPr>
        <p:spPr bwMode="auto">
          <a:xfrm>
            <a:off x="1028700" y="5167313"/>
            <a:ext cx="1403350" cy="677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1600" b="1">
                <a:latin typeface="Arial" charset="0"/>
              </a:rPr>
              <a:t>Portion</a:t>
            </a:r>
          </a:p>
          <a:p>
            <a:pPr>
              <a:lnSpc>
                <a:spcPct val="80000"/>
              </a:lnSpc>
            </a:pPr>
            <a:r>
              <a:rPr lang="en-US" altLang="en-US" sz="1600" b="1">
                <a:latin typeface="Arial" charset="0"/>
              </a:rPr>
              <a:t>of the</a:t>
            </a:r>
          </a:p>
          <a:p>
            <a:pPr>
              <a:lnSpc>
                <a:spcPct val="80000"/>
              </a:lnSpc>
            </a:pPr>
            <a:r>
              <a:rPr lang="en-US" altLang="en-US" sz="1600" b="1">
                <a:latin typeface="Arial" charset="0"/>
              </a:rPr>
              <a:t>myometrium</a:t>
            </a:r>
          </a:p>
        </p:txBody>
      </p:sp>
      <p:sp>
        <p:nvSpPr>
          <p:cNvPr id="15379" name="Rectangle 41"/>
          <p:cNvSpPr>
            <a:spLocks noChangeArrowheads="1"/>
          </p:cNvSpPr>
          <p:nvPr/>
        </p:nvSpPr>
        <p:spPr bwMode="auto">
          <a:xfrm>
            <a:off x="6350000" y="342900"/>
            <a:ext cx="17764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en-US" sz="1600" b="1">
                <a:latin typeface="Arial" charset="0"/>
              </a:rPr>
              <a:t>Lumen of uterus</a:t>
            </a:r>
          </a:p>
        </p:txBody>
      </p:sp>
      <p:sp>
        <p:nvSpPr>
          <p:cNvPr id="15380" name="Rectangle 42"/>
          <p:cNvSpPr>
            <a:spLocks noChangeArrowheads="1"/>
          </p:cNvSpPr>
          <p:nvPr/>
        </p:nvSpPr>
        <p:spPr bwMode="auto">
          <a:xfrm>
            <a:off x="6196013" y="923925"/>
            <a:ext cx="12223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en-US" sz="1600" b="1">
                <a:latin typeface="Arial" charset="0"/>
              </a:rPr>
              <a:t>Epithelium</a:t>
            </a:r>
          </a:p>
        </p:txBody>
      </p:sp>
      <p:sp>
        <p:nvSpPr>
          <p:cNvPr id="15381" name="Rectangle 43"/>
          <p:cNvSpPr>
            <a:spLocks noChangeArrowheads="1"/>
          </p:cNvSpPr>
          <p:nvPr/>
        </p:nvSpPr>
        <p:spPr bwMode="auto">
          <a:xfrm>
            <a:off x="6192838" y="1641475"/>
            <a:ext cx="15954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en-US" sz="1600" b="1">
                <a:latin typeface="Arial" charset="0"/>
              </a:rPr>
              <a:t>Uterine glands</a:t>
            </a:r>
          </a:p>
        </p:txBody>
      </p:sp>
      <p:sp>
        <p:nvSpPr>
          <p:cNvPr id="15382" name="Rectangle 44"/>
          <p:cNvSpPr>
            <a:spLocks noChangeArrowheads="1"/>
          </p:cNvSpPr>
          <p:nvPr/>
        </p:nvSpPr>
        <p:spPr bwMode="auto">
          <a:xfrm>
            <a:off x="6188075" y="2392363"/>
            <a:ext cx="1900238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1600" b="1" dirty="0">
                <a:latin typeface="Arial" charset="0"/>
              </a:rPr>
              <a:t>Lamina </a:t>
            </a:r>
            <a:r>
              <a:rPr lang="en-US" altLang="en-US" sz="1600" b="1" dirty="0" err="1">
                <a:latin typeface="Arial" charset="0"/>
              </a:rPr>
              <a:t>propria</a:t>
            </a:r>
            <a:r>
              <a:rPr lang="en-US" altLang="en-US" sz="1600" b="1" dirty="0">
                <a:latin typeface="Arial" charset="0"/>
              </a:rPr>
              <a:t> of</a:t>
            </a:r>
          </a:p>
          <a:p>
            <a:pPr algn="ctr">
              <a:lnSpc>
                <a:spcPct val="90000"/>
              </a:lnSpc>
            </a:pPr>
            <a:r>
              <a:rPr lang="en-US" altLang="en-US" sz="1600" b="1" dirty="0">
                <a:latin typeface="Arial" charset="0"/>
              </a:rPr>
              <a:t>connective tissue</a:t>
            </a:r>
          </a:p>
        </p:txBody>
      </p:sp>
      <p:sp>
        <p:nvSpPr>
          <p:cNvPr id="15383" name="Rectangle 45"/>
          <p:cNvSpPr>
            <a:spLocks noChangeArrowheads="1"/>
          </p:cNvSpPr>
          <p:nvPr/>
        </p:nvSpPr>
        <p:spPr bwMode="auto">
          <a:xfrm>
            <a:off x="6232525" y="5381625"/>
            <a:ext cx="1314450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 altLang="en-US" sz="1600" b="1">
                <a:latin typeface="Arial" charset="0"/>
              </a:rPr>
              <a:t>Smooth muscle</a:t>
            </a:r>
          </a:p>
          <a:p>
            <a:pPr>
              <a:lnSpc>
                <a:spcPct val="80000"/>
              </a:lnSpc>
            </a:pPr>
            <a:r>
              <a:rPr lang="en-US" altLang="en-US" sz="1600" b="1">
                <a:latin typeface="Arial" charset="0"/>
              </a:rPr>
              <a:t>fibers</a:t>
            </a:r>
          </a:p>
        </p:txBody>
      </p:sp>
      <p:sp>
        <p:nvSpPr>
          <p:cNvPr id="15384" name="Line 46"/>
          <p:cNvSpPr>
            <a:spLocks noChangeShapeType="1"/>
          </p:cNvSpPr>
          <p:nvPr/>
        </p:nvSpPr>
        <p:spPr bwMode="auto">
          <a:xfrm>
            <a:off x="5791200" y="5530850"/>
            <a:ext cx="5032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figure_27_15a_unlabeled"/>
          <p:cNvPicPr>
            <a:picLocks noChangeAspect="1" noChangeArrowheads="1"/>
          </p:cNvPicPr>
          <p:nvPr/>
        </p:nvPicPr>
        <p:blipFill>
          <a:blip r:embed="rId2" cstate="print"/>
          <a:srcRect b="7599"/>
          <a:stretch>
            <a:fillRect/>
          </a:stretch>
        </p:blipFill>
        <p:spPr bwMode="auto">
          <a:xfrm>
            <a:off x="1062038" y="419100"/>
            <a:ext cx="7018337" cy="556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 descr="FemalePelvisSagitt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696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1"/>
          <p:cNvSpPr txBox="1">
            <a:spLocks noChangeArrowheads="1"/>
          </p:cNvSpPr>
          <p:nvPr/>
        </p:nvSpPr>
        <p:spPr bwMode="auto">
          <a:xfrm>
            <a:off x="3505200" y="990600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Uterus</a:t>
            </a:r>
          </a:p>
        </p:txBody>
      </p:sp>
      <p:sp>
        <p:nvSpPr>
          <p:cNvPr id="46084" name="TextBox 2"/>
          <p:cNvSpPr txBox="1">
            <a:spLocks noChangeArrowheads="1"/>
          </p:cNvSpPr>
          <p:nvPr/>
        </p:nvSpPr>
        <p:spPr bwMode="auto">
          <a:xfrm>
            <a:off x="4191000" y="3275013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Vagina</a:t>
            </a:r>
          </a:p>
        </p:txBody>
      </p:sp>
      <p:sp>
        <p:nvSpPr>
          <p:cNvPr id="46085" name="TextBox 3"/>
          <p:cNvSpPr txBox="1">
            <a:spLocks noChangeArrowheads="1"/>
          </p:cNvSpPr>
          <p:nvPr/>
        </p:nvSpPr>
        <p:spPr bwMode="auto">
          <a:xfrm>
            <a:off x="4800600" y="4114800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Rectum</a:t>
            </a:r>
          </a:p>
        </p:txBody>
      </p:sp>
      <p:sp>
        <p:nvSpPr>
          <p:cNvPr id="46086" name="TextBox 4"/>
          <p:cNvSpPr txBox="1">
            <a:spLocks noChangeArrowheads="1"/>
          </p:cNvSpPr>
          <p:nvPr/>
        </p:nvSpPr>
        <p:spPr bwMode="auto">
          <a:xfrm>
            <a:off x="1066800" y="41148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Mons pubis</a:t>
            </a:r>
          </a:p>
        </p:txBody>
      </p:sp>
      <p:sp>
        <p:nvSpPr>
          <p:cNvPr id="46087" name="TextBox 5"/>
          <p:cNvSpPr txBox="1">
            <a:spLocks noChangeArrowheads="1"/>
          </p:cNvSpPr>
          <p:nvPr/>
        </p:nvSpPr>
        <p:spPr bwMode="auto">
          <a:xfrm>
            <a:off x="2895600" y="26289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Urinary bladder</a:t>
            </a:r>
          </a:p>
        </p:txBody>
      </p:sp>
      <p:sp>
        <p:nvSpPr>
          <p:cNvPr id="46088" name="TextBox 6"/>
          <p:cNvSpPr txBox="1">
            <a:spLocks noChangeArrowheads="1"/>
          </p:cNvSpPr>
          <p:nvPr/>
        </p:nvSpPr>
        <p:spPr bwMode="auto">
          <a:xfrm>
            <a:off x="3656013" y="3765550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Urethra</a:t>
            </a:r>
          </a:p>
        </p:txBody>
      </p:sp>
      <p:sp>
        <p:nvSpPr>
          <p:cNvPr id="46089" name="TextBox 7"/>
          <p:cNvSpPr txBox="1">
            <a:spLocks noChangeArrowheads="1"/>
          </p:cNvSpPr>
          <p:nvPr/>
        </p:nvSpPr>
        <p:spPr bwMode="auto">
          <a:xfrm>
            <a:off x="3048000" y="6019800"/>
            <a:ext cx="175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Labia majora</a:t>
            </a:r>
          </a:p>
        </p:txBody>
      </p:sp>
      <p:sp>
        <p:nvSpPr>
          <p:cNvPr id="46090" name="TextBox 8"/>
          <p:cNvSpPr txBox="1">
            <a:spLocks noChangeArrowheads="1"/>
          </p:cNvSpPr>
          <p:nvPr/>
        </p:nvSpPr>
        <p:spPr bwMode="auto">
          <a:xfrm>
            <a:off x="2324100" y="5403850"/>
            <a:ext cx="1562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Labia minora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7400" y="3657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Pubic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symphysis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48006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Clitoris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11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Mammary Gland Anatomy</a:t>
            </a:r>
          </a:p>
        </p:txBody>
      </p:sp>
      <p:pic>
        <p:nvPicPr>
          <p:cNvPr id="7680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25463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295400"/>
            <a:ext cx="25558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295400"/>
            <a:ext cx="25447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4191000"/>
            <a:ext cx="24225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Text Box 10"/>
          <p:cNvSpPr txBox="1">
            <a:spLocks noChangeArrowheads="1"/>
          </p:cNvSpPr>
          <p:nvPr/>
        </p:nvSpPr>
        <p:spPr bwMode="auto">
          <a:xfrm>
            <a:off x="1143000" y="35814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nipple</a:t>
            </a:r>
          </a:p>
        </p:txBody>
      </p:sp>
      <p:sp>
        <p:nvSpPr>
          <p:cNvPr id="56328" name="Text Box 11"/>
          <p:cNvSpPr txBox="1">
            <a:spLocks noChangeArrowheads="1"/>
          </p:cNvSpPr>
          <p:nvPr/>
        </p:nvSpPr>
        <p:spPr bwMode="auto">
          <a:xfrm>
            <a:off x="3657600" y="35052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areola</a:t>
            </a:r>
          </a:p>
        </p:txBody>
      </p:sp>
      <p:sp>
        <p:nvSpPr>
          <p:cNvPr id="56329" name="Text Box 12"/>
          <p:cNvSpPr txBox="1">
            <a:spLocks noChangeArrowheads="1"/>
          </p:cNvSpPr>
          <p:nvPr/>
        </p:nvSpPr>
        <p:spPr bwMode="auto">
          <a:xfrm>
            <a:off x="6705600" y="3124200"/>
            <a:ext cx="182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lactiferous sinus</a:t>
            </a:r>
          </a:p>
        </p:txBody>
      </p:sp>
      <p:sp>
        <p:nvSpPr>
          <p:cNvPr id="56330" name="Text Box 13"/>
          <p:cNvSpPr txBox="1">
            <a:spLocks noChangeArrowheads="1"/>
          </p:cNvSpPr>
          <p:nvPr/>
        </p:nvSpPr>
        <p:spPr bwMode="auto">
          <a:xfrm>
            <a:off x="1981200" y="6027738"/>
            <a:ext cx="243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 err="1">
                <a:solidFill>
                  <a:schemeClr val="bg1"/>
                </a:solidFill>
                <a:latin typeface="+mn-lt"/>
              </a:rPr>
              <a:t>retromammillaryspace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6811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4191000"/>
            <a:ext cx="24034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2" name="Text Box 15"/>
          <p:cNvSpPr txBox="1">
            <a:spLocks noChangeArrowheads="1"/>
          </p:cNvSpPr>
          <p:nvPr/>
        </p:nvSpPr>
        <p:spPr bwMode="auto">
          <a:xfrm>
            <a:off x="4876800" y="6019800"/>
            <a:ext cx="220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suspensory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ligaments</a:t>
            </a:r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8545513" y="6553200"/>
            <a:ext cx="636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b="1">
                <a:solidFill>
                  <a:schemeClr val="bg1"/>
                </a:solidFill>
              </a:rPr>
              <a:t>28-</a:t>
            </a:r>
            <a:fld id="{08F0B5A6-AB45-400A-9D27-92EC2DC3C797}" type="slidenum">
              <a:rPr lang="en-US" altLang="en-US" sz="1400" b="1">
                <a:solidFill>
                  <a:schemeClr val="bg1"/>
                </a:solidFill>
              </a:rPr>
              <a:pPr eaLnBrk="1" hangingPunct="1"/>
              <a:t>20</a:t>
            </a:fld>
            <a:endParaRPr lang="en-US" altLang="en-US" sz="1400" b="1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3810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Mammary gland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Inactive mammary gland</a:t>
            </a:r>
          </a:p>
        </p:txBody>
      </p:sp>
      <p:pic>
        <p:nvPicPr>
          <p:cNvPr id="79875" name="Picture 4" descr="FEM03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24000"/>
            <a:ext cx="9144000" cy="5029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Active mammary gland</a:t>
            </a:r>
          </a:p>
        </p:txBody>
      </p:sp>
      <p:pic>
        <p:nvPicPr>
          <p:cNvPr id="80899" name="Picture 4" descr="FEM0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09600"/>
            <a:ext cx="9144000" cy="6248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malePelvisSagitt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696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4" descr="FEM03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19200"/>
            <a:ext cx="9144000" cy="5059363"/>
          </a:xfrm>
          <a:noFill/>
        </p:spPr>
      </p:pic>
      <p:sp>
        <p:nvSpPr>
          <p:cNvPr id="53250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Vaginal mucosa</a:t>
            </a:r>
            <a:br>
              <a:rPr lang="en-US" altLang="en-US" dirty="0" smtClean="0"/>
            </a:br>
            <a:r>
              <a:rPr lang="en-US" altLang="en-US" dirty="0" smtClean="0"/>
              <a:t>stratified </a:t>
            </a:r>
            <a:r>
              <a:rPr lang="en-US" altLang="en-US" dirty="0" err="1" smtClean="0"/>
              <a:t>squamous</a:t>
            </a:r>
            <a:r>
              <a:rPr lang="en-US" altLang="en-US" dirty="0" smtClean="0"/>
              <a:t> epithelium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3" descr="figure_27_16a_unlabeled"/>
          <p:cNvPicPr>
            <a:picLocks noChangeAspect="1" noChangeArrowheads="1"/>
          </p:cNvPicPr>
          <p:nvPr/>
        </p:nvPicPr>
        <p:blipFill>
          <a:blip r:embed="rId2" cstate="print"/>
          <a:srcRect b="8272"/>
          <a:stretch>
            <a:fillRect/>
          </a:stretch>
        </p:blipFill>
        <p:spPr bwMode="auto">
          <a:xfrm>
            <a:off x="1074738" y="111125"/>
            <a:ext cx="6992937" cy="608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3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pPr eaLnBrk="1" hangingPunct="1"/>
            <a:r>
              <a:rPr lang="en-US" altLang="en-US" sz="1200" dirty="0" smtClean="0">
                <a:solidFill>
                  <a:schemeClr val="tx1"/>
                </a:solidFill>
              </a:rPr>
              <a:t> The external genitalia (vulva) of the female.</a:t>
            </a:r>
            <a:endParaRPr lang="en-US" altLang="en-US" sz="1800" b="0" dirty="0" smtClean="0"/>
          </a:p>
        </p:txBody>
      </p:sp>
      <p:sp>
        <p:nvSpPr>
          <p:cNvPr id="19461" name="Line 34"/>
          <p:cNvSpPr>
            <a:spLocks noChangeShapeType="1"/>
          </p:cNvSpPr>
          <p:nvPr/>
        </p:nvSpPr>
        <p:spPr bwMode="auto">
          <a:xfrm flipH="1">
            <a:off x="1758950" y="1190625"/>
            <a:ext cx="25606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Freeform 35"/>
          <p:cNvSpPr>
            <a:spLocks/>
          </p:cNvSpPr>
          <p:nvPr/>
        </p:nvSpPr>
        <p:spPr bwMode="auto">
          <a:xfrm>
            <a:off x="2028825" y="1763713"/>
            <a:ext cx="2447925" cy="279400"/>
          </a:xfrm>
          <a:custGeom>
            <a:avLst/>
            <a:gdLst>
              <a:gd name="T0" fmla="*/ 2147483647 w 1542"/>
              <a:gd name="T1" fmla="*/ 2147483647 h 176"/>
              <a:gd name="T2" fmla="*/ 2147483647 w 1542"/>
              <a:gd name="T3" fmla="*/ 2147483647 h 176"/>
              <a:gd name="T4" fmla="*/ 0 w 1542"/>
              <a:gd name="T5" fmla="*/ 0 h 176"/>
              <a:gd name="T6" fmla="*/ 0 60000 65536"/>
              <a:gd name="T7" fmla="*/ 0 60000 65536"/>
              <a:gd name="T8" fmla="*/ 0 60000 65536"/>
              <a:gd name="T9" fmla="*/ 0 w 1542"/>
              <a:gd name="T10" fmla="*/ 0 h 176"/>
              <a:gd name="T11" fmla="*/ 1542 w 1542"/>
              <a:gd name="T12" fmla="*/ 176 h 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2" h="176">
                <a:moveTo>
                  <a:pt x="1542" y="176"/>
                </a:moveTo>
                <a:lnTo>
                  <a:pt x="797" y="14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Line 36"/>
          <p:cNvSpPr>
            <a:spLocks noChangeShapeType="1"/>
          </p:cNvSpPr>
          <p:nvPr/>
        </p:nvSpPr>
        <p:spPr bwMode="auto">
          <a:xfrm flipH="1">
            <a:off x="1927225" y="2193925"/>
            <a:ext cx="2513013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Freeform 37"/>
          <p:cNvSpPr>
            <a:spLocks/>
          </p:cNvSpPr>
          <p:nvPr/>
        </p:nvSpPr>
        <p:spPr bwMode="auto">
          <a:xfrm>
            <a:off x="4076700" y="2316163"/>
            <a:ext cx="103188" cy="1306512"/>
          </a:xfrm>
          <a:custGeom>
            <a:avLst/>
            <a:gdLst>
              <a:gd name="T0" fmla="*/ 2147483647 w 39"/>
              <a:gd name="T1" fmla="*/ 0 h 349"/>
              <a:gd name="T2" fmla="*/ 0 w 39"/>
              <a:gd name="T3" fmla="*/ 0 h 349"/>
              <a:gd name="T4" fmla="*/ 2147483647 w 39"/>
              <a:gd name="T5" fmla="*/ 2147483647 h 349"/>
              <a:gd name="T6" fmla="*/ 2147483647 w 39"/>
              <a:gd name="T7" fmla="*/ 2147483647 h 349"/>
              <a:gd name="T8" fmla="*/ 0 60000 65536"/>
              <a:gd name="T9" fmla="*/ 0 60000 65536"/>
              <a:gd name="T10" fmla="*/ 0 60000 65536"/>
              <a:gd name="T11" fmla="*/ 0 60000 65536"/>
              <a:gd name="T12" fmla="*/ 0 w 39"/>
              <a:gd name="T13" fmla="*/ 0 h 349"/>
              <a:gd name="T14" fmla="*/ 39 w 39"/>
              <a:gd name="T15" fmla="*/ 349 h 3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" h="349">
                <a:moveTo>
                  <a:pt x="38" y="0"/>
                </a:moveTo>
                <a:lnTo>
                  <a:pt x="0" y="0"/>
                </a:lnTo>
                <a:lnTo>
                  <a:pt x="2" y="348"/>
                </a:lnTo>
                <a:lnTo>
                  <a:pt x="39" y="349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38"/>
          <p:cNvSpPr>
            <a:spLocks noChangeShapeType="1"/>
          </p:cNvSpPr>
          <p:nvPr/>
        </p:nvSpPr>
        <p:spPr bwMode="auto">
          <a:xfrm flipH="1">
            <a:off x="2095500" y="2952750"/>
            <a:ext cx="19891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39"/>
          <p:cNvSpPr>
            <a:spLocks noChangeShapeType="1"/>
          </p:cNvSpPr>
          <p:nvPr/>
        </p:nvSpPr>
        <p:spPr bwMode="auto">
          <a:xfrm flipH="1">
            <a:off x="1684338" y="4456113"/>
            <a:ext cx="27289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Freeform 40"/>
          <p:cNvSpPr>
            <a:spLocks/>
          </p:cNvSpPr>
          <p:nvPr/>
        </p:nvSpPr>
        <p:spPr bwMode="auto">
          <a:xfrm>
            <a:off x="4122738" y="1330325"/>
            <a:ext cx="2833687" cy="576263"/>
          </a:xfrm>
          <a:custGeom>
            <a:avLst/>
            <a:gdLst>
              <a:gd name="T0" fmla="*/ 0 w 758"/>
              <a:gd name="T1" fmla="*/ 2147483647 h 154"/>
              <a:gd name="T2" fmla="*/ 2147483647 w 758"/>
              <a:gd name="T3" fmla="*/ 0 h 154"/>
              <a:gd name="T4" fmla="*/ 2147483647 w 758"/>
              <a:gd name="T5" fmla="*/ 0 h 154"/>
              <a:gd name="T6" fmla="*/ 0 60000 65536"/>
              <a:gd name="T7" fmla="*/ 0 60000 65536"/>
              <a:gd name="T8" fmla="*/ 0 60000 65536"/>
              <a:gd name="T9" fmla="*/ 0 w 758"/>
              <a:gd name="T10" fmla="*/ 0 h 154"/>
              <a:gd name="T11" fmla="*/ 758 w 758"/>
              <a:gd name="T12" fmla="*/ 154 h 1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8" h="154">
                <a:moveTo>
                  <a:pt x="0" y="154"/>
                </a:moveTo>
                <a:lnTo>
                  <a:pt x="478" y="0"/>
                </a:lnTo>
                <a:lnTo>
                  <a:pt x="758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Line 41"/>
          <p:cNvSpPr>
            <a:spLocks noChangeShapeType="1"/>
          </p:cNvSpPr>
          <p:nvPr/>
        </p:nvSpPr>
        <p:spPr bwMode="auto">
          <a:xfrm flipV="1">
            <a:off x="4884738" y="1330325"/>
            <a:ext cx="1039812" cy="568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Freeform 42"/>
          <p:cNvSpPr>
            <a:spLocks/>
          </p:cNvSpPr>
          <p:nvPr/>
        </p:nvSpPr>
        <p:spPr bwMode="auto">
          <a:xfrm>
            <a:off x="4159250" y="1981200"/>
            <a:ext cx="2819400" cy="552450"/>
          </a:xfrm>
          <a:custGeom>
            <a:avLst/>
            <a:gdLst>
              <a:gd name="T0" fmla="*/ 0 w 754"/>
              <a:gd name="T1" fmla="*/ 2147483647 h 148"/>
              <a:gd name="T2" fmla="*/ 2147483647 w 754"/>
              <a:gd name="T3" fmla="*/ 0 h 148"/>
              <a:gd name="T4" fmla="*/ 2147483647 w 754"/>
              <a:gd name="T5" fmla="*/ 0 h 148"/>
              <a:gd name="T6" fmla="*/ 0 60000 65536"/>
              <a:gd name="T7" fmla="*/ 0 60000 65536"/>
              <a:gd name="T8" fmla="*/ 0 60000 65536"/>
              <a:gd name="T9" fmla="*/ 0 w 754"/>
              <a:gd name="T10" fmla="*/ 0 h 148"/>
              <a:gd name="T11" fmla="*/ 754 w 754"/>
              <a:gd name="T12" fmla="*/ 148 h 1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4" h="148">
                <a:moveTo>
                  <a:pt x="0" y="148"/>
                </a:moveTo>
                <a:lnTo>
                  <a:pt x="468" y="0"/>
                </a:lnTo>
                <a:lnTo>
                  <a:pt x="7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Line 43"/>
          <p:cNvSpPr>
            <a:spLocks noChangeShapeType="1"/>
          </p:cNvSpPr>
          <p:nvPr/>
        </p:nvSpPr>
        <p:spPr bwMode="auto">
          <a:xfrm flipV="1">
            <a:off x="4735513" y="1981200"/>
            <a:ext cx="1189037" cy="538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Line 44"/>
          <p:cNvSpPr>
            <a:spLocks noChangeShapeType="1"/>
          </p:cNvSpPr>
          <p:nvPr/>
        </p:nvSpPr>
        <p:spPr bwMode="auto">
          <a:xfrm>
            <a:off x="4465638" y="2646363"/>
            <a:ext cx="24971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Freeform 45"/>
          <p:cNvSpPr>
            <a:spLocks/>
          </p:cNvSpPr>
          <p:nvPr/>
        </p:nvSpPr>
        <p:spPr bwMode="auto">
          <a:xfrm>
            <a:off x="4608513" y="3117850"/>
            <a:ext cx="2370137" cy="350838"/>
          </a:xfrm>
          <a:custGeom>
            <a:avLst/>
            <a:gdLst>
              <a:gd name="T0" fmla="*/ 0 w 634"/>
              <a:gd name="T1" fmla="*/ 0 h 94"/>
              <a:gd name="T2" fmla="*/ 2147483647 w 634"/>
              <a:gd name="T3" fmla="*/ 2147483647 h 94"/>
              <a:gd name="T4" fmla="*/ 2147483647 w 634"/>
              <a:gd name="T5" fmla="*/ 2147483647 h 94"/>
              <a:gd name="T6" fmla="*/ 0 60000 65536"/>
              <a:gd name="T7" fmla="*/ 0 60000 65536"/>
              <a:gd name="T8" fmla="*/ 0 60000 65536"/>
              <a:gd name="T9" fmla="*/ 0 w 634"/>
              <a:gd name="T10" fmla="*/ 0 h 94"/>
              <a:gd name="T11" fmla="*/ 634 w 634"/>
              <a:gd name="T12" fmla="*/ 94 h 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4" h="94">
                <a:moveTo>
                  <a:pt x="0" y="0"/>
                </a:moveTo>
                <a:lnTo>
                  <a:pt x="168" y="94"/>
                </a:lnTo>
                <a:lnTo>
                  <a:pt x="634" y="94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Freeform 46"/>
          <p:cNvSpPr>
            <a:spLocks/>
          </p:cNvSpPr>
          <p:nvPr/>
        </p:nvSpPr>
        <p:spPr bwMode="auto">
          <a:xfrm>
            <a:off x="4451350" y="3244850"/>
            <a:ext cx="2519363" cy="920750"/>
          </a:xfrm>
          <a:custGeom>
            <a:avLst/>
            <a:gdLst>
              <a:gd name="T0" fmla="*/ 0 w 1587"/>
              <a:gd name="T1" fmla="*/ 0 h 580"/>
              <a:gd name="T2" fmla="*/ 2147483647 w 1587"/>
              <a:gd name="T3" fmla="*/ 2147483647 h 580"/>
              <a:gd name="T4" fmla="*/ 2147483647 w 1587"/>
              <a:gd name="T5" fmla="*/ 2147483647 h 580"/>
              <a:gd name="T6" fmla="*/ 0 60000 65536"/>
              <a:gd name="T7" fmla="*/ 0 60000 65536"/>
              <a:gd name="T8" fmla="*/ 0 60000 65536"/>
              <a:gd name="T9" fmla="*/ 0 w 1587"/>
              <a:gd name="T10" fmla="*/ 0 h 580"/>
              <a:gd name="T11" fmla="*/ 1587 w 1587"/>
              <a:gd name="T12" fmla="*/ 580 h 5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580">
                <a:moveTo>
                  <a:pt x="0" y="0"/>
                </a:moveTo>
                <a:lnTo>
                  <a:pt x="940" y="580"/>
                </a:lnTo>
                <a:lnTo>
                  <a:pt x="1587" y="574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Freeform 47"/>
          <p:cNvSpPr>
            <a:spLocks/>
          </p:cNvSpPr>
          <p:nvPr/>
        </p:nvSpPr>
        <p:spPr bwMode="auto">
          <a:xfrm>
            <a:off x="4592638" y="3386138"/>
            <a:ext cx="838200" cy="2192337"/>
          </a:xfrm>
          <a:custGeom>
            <a:avLst/>
            <a:gdLst>
              <a:gd name="T0" fmla="*/ 0 w 224"/>
              <a:gd name="T1" fmla="*/ 0 h 586"/>
              <a:gd name="T2" fmla="*/ 2147483647 w 224"/>
              <a:gd name="T3" fmla="*/ 2147483647 h 586"/>
              <a:gd name="T4" fmla="*/ 2147483647 w 224"/>
              <a:gd name="T5" fmla="*/ 2147483647 h 586"/>
              <a:gd name="T6" fmla="*/ 0 60000 65536"/>
              <a:gd name="T7" fmla="*/ 0 60000 65536"/>
              <a:gd name="T8" fmla="*/ 0 60000 65536"/>
              <a:gd name="T9" fmla="*/ 0 w 224"/>
              <a:gd name="T10" fmla="*/ 0 h 586"/>
              <a:gd name="T11" fmla="*/ 224 w 224"/>
              <a:gd name="T12" fmla="*/ 586 h 5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" h="586">
                <a:moveTo>
                  <a:pt x="0" y="0"/>
                </a:moveTo>
                <a:lnTo>
                  <a:pt x="146" y="586"/>
                </a:lnTo>
                <a:lnTo>
                  <a:pt x="224" y="5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Rectangle 48"/>
          <p:cNvSpPr>
            <a:spLocks noChangeArrowheads="1"/>
          </p:cNvSpPr>
          <p:nvPr/>
        </p:nvSpPr>
        <p:spPr bwMode="auto">
          <a:xfrm>
            <a:off x="1052513" y="1001713"/>
            <a:ext cx="725487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en-US" sz="1600" b="1">
                <a:latin typeface="Arial" charset="0"/>
              </a:rPr>
              <a:t>Mons</a:t>
            </a:r>
          </a:p>
          <a:p>
            <a:r>
              <a:rPr lang="en-US" altLang="en-US" sz="1600" b="1">
                <a:latin typeface="Arial" charset="0"/>
              </a:rPr>
              <a:t>pubis</a:t>
            </a:r>
          </a:p>
        </p:txBody>
      </p:sp>
      <p:sp>
        <p:nvSpPr>
          <p:cNvPr id="19476" name="Rectangle 49"/>
          <p:cNvSpPr>
            <a:spLocks noChangeArrowheads="1"/>
          </p:cNvSpPr>
          <p:nvPr/>
        </p:nvSpPr>
        <p:spPr bwMode="auto">
          <a:xfrm>
            <a:off x="1046163" y="1576388"/>
            <a:ext cx="1098550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en-US" sz="1600" b="1">
                <a:latin typeface="Arial" charset="0"/>
              </a:rPr>
              <a:t>Prepuce</a:t>
            </a:r>
          </a:p>
          <a:p>
            <a:r>
              <a:rPr lang="en-US" altLang="en-US" sz="1600" b="1">
                <a:latin typeface="Arial" charset="0"/>
              </a:rPr>
              <a:t>of clitoris</a:t>
            </a:r>
          </a:p>
        </p:txBody>
      </p:sp>
      <p:sp>
        <p:nvSpPr>
          <p:cNvPr id="19477" name="Rectangle 50"/>
          <p:cNvSpPr>
            <a:spLocks noChangeArrowheads="1"/>
          </p:cNvSpPr>
          <p:nvPr/>
        </p:nvSpPr>
        <p:spPr bwMode="auto">
          <a:xfrm>
            <a:off x="1044575" y="2130425"/>
            <a:ext cx="884238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en-US" sz="1600" b="1">
                <a:latin typeface="Arial" charset="0"/>
              </a:rPr>
              <a:t>Clitoris</a:t>
            </a:r>
          </a:p>
          <a:p>
            <a:r>
              <a:rPr lang="en-US" altLang="en-US" sz="1600" b="1">
                <a:latin typeface="Arial" charset="0"/>
              </a:rPr>
              <a:t>(glans)</a:t>
            </a:r>
          </a:p>
        </p:txBody>
      </p:sp>
      <p:sp>
        <p:nvSpPr>
          <p:cNvPr id="19478" name="Rectangle 51"/>
          <p:cNvSpPr>
            <a:spLocks noChangeArrowheads="1"/>
          </p:cNvSpPr>
          <p:nvPr/>
        </p:nvSpPr>
        <p:spPr bwMode="auto">
          <a:xfrm>
            <a:off x="1038225" y="2757488"/>
            <a:ext cx="1087438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en-US" sz="1600" b="1">
                <a:latin typeface="Arial" charset="0"/>
              </a:rPr>
              <a:t>Vestibule</a:t>
            </a:r>
          </a:p>
        </p:txBody>
      </p:sp>
      <p:sp>
        <p:nvSpPr>
          <p:cNvPr id="19479" name="Rectangle 52"/>
          <p:cNvSpPr>
            <a:spLocks noChangeArrowheads="1"/>
          </p:cNvSpPr>
          <p:nvPr/>
        </p:nvSpPr>
        <p:spPr bwMode="auto">
          <a:xfrm>
            <a:off x="1057275" y="4268788"/>
            <a:ext cx="6921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en-US" sz="1600" b="1">
                <a:latin typeface="Arial" charset="0"/>
              </a:rPr>
              <a:t>Anus</a:t>
            </a:r>
          </a:p>
        </p:txBody>
      </p:sp>
      <p:sp>
        <p:nvSpPr>
          <p:cNvPr id="19480" name="Rectangle 53"/>
          <p:cNvSpPr>
            <a:spLocks noChangeArrowheads="1"/>
          </p:cNvSpPr>
          <p:nvPr/>
        </p:nvSpPr>
        <p:spPr bwMode="auto">
          <a:xfrm>
            <a:off x="6940550" y="1131888"/>
            <a:ext cx="850900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en-US" sz="1600" b="1">
                <a:latin typeface="Arial" charset="0"/>
              </a:rPr>
              <a:t>Labia</a:t>
            </a:r>
          </a:p>
          <a:p>
            <a:r>
              <a:rPr lang="en-US" altLang="en-US" sz="1600" b="1">
                <a:latin typeface="Arial" charset="0"/>
              </a:rPr>
              <a:t>majora</a:t>
            </a:r>
          </a:p>
        </p:txBody>
      </p:sp>
      <p:sp>
        <p:nvSpPr>
          <p:cNvPr id="19481" name="Rectangle 54"/>
          <p:cNvSpPr>
            <a:spLocks noChangeArrowheads="1"/>
          </p:cNvSpPr>
          <p:nvPr/>
        </p:nvSpPr>
        <p:spPr bwMode="auto">
          <a:xfrm>
            <a:off x="6938963" y="1779588"/>
            <a:ext cx="862012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en-US" sz="1600" b="1">
                <a:latin typeface="Arial" charset="0"/>
              </a:rPr>
              <a:t>Labia</a:t>
            </a:r>
          </a:p>
          <a:p>
            <a:r>
              <a:rPr lang="en-US" altLang="en-US" sz="1600" b="1">
                <a:latin typeface="Arial" charset="0"/>
              </a:rPr>
              <a:t>minora</a:t>
            </a:r>
          </a:p>
        </p:txBody>
      </p:sp>
      <p:sp>
        <p:nvSpPr>
          <p:cNvPr id="19482" name="Rectangle 55"/>
          <p:cNvSpPr>
            <a:spLocks noChangeArrowheads="1"/>
          </p:cNvSpPr>
          <p:nvPr/>
        </p:nvSpPr>
        <p:spPr bwMode="auto">
          <a:xfrm>
            <a:off x="6934200" y="2460625"/>
            <a:ext cx="985838" cy="825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en-US" sz="1600" b="1">
                <a:latin typeface="Arial" charset="0"/>
              </a:rPr>
              <a:t>External</a:t>
            </a:r>
          </a:p>
          <a:p>
            <a:r>
              <a:rPr lang="en-US" altLang="en-US" sz="1600" b="1">
                <a:latin typeface="Arial" charset="0"/>
              </a:rPr>
              <a:t>urethral</a:t>
            </a:r>
          </a:p>
          <a:p>
            <a:r>
              <a:rPr lang="en-US" altLang="en-US" sz="1600" b="1">
                <a:latin typeface="Arial" charset="0"/>
              </a:rPr>
              <a:t>orifice</a:t>
            </a:r>
          </a:p>
        </p:txBody>
      </p:sp>
      <p:sp>
        <p:nvSpPr>
          <p:cNvPr id="19483" name="Rectangle 56"/>
          <p:cNvSpPr>
            <a:spLocks noChangeArrowheads="1"/>
          </p:cNvSpPr>
          <p:nvPr/>
        </p:nvSpPr>
        <p:spPr bwMode="auto">
          <a:xfrm>
            <a:off x="6946900" y="3317875"/>
            <a:ext cx="1154113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en-US" sz="1600" b="1">
                <a:latin typeface="Arial" charset="0"/>
              </a:rPr>
              <a:t>Hymen</a:t>
            </a:r>
          </a:p>
          <a:p>
            <a:r>
              <a:rPr lang="en-US" altLang="en-US" sz="1600" b="1">
                <a:latin typeface="Arial" charset="0"/>
              </a:rPr>
              <a:t>(ruptured)</a:t>
            </a:r>
          </a:p>
        </p:txBody>
      </p:sp>
      <p:sp>
        <p:nvSpPr>
          <p:cNvPr id="19484" name="Rectangle 57"/>
          <p:cNvSpPr>
            <a:spLocks noChangeArrowheads="1"/>
          </p:cNvSpPr>
          <p:nvPr/>
        </p:nvSpPr>
        <p:spPr bwMode="auto">
          <a:xfrm>
            <a:off x="5419725" y="5391150"/>
            <a:ext cx="2295525" cy="825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en-US" sz="1600" b="1" dirty="0">
                <a:latin typeface="Arial" charset="0"/>
              </a:rPr>
              <a:t>Opening of the duct</a:t>
            </a:r>
          </a:p>
          <a:p>
            <a:r>
              <a:rPr lang="en-US" altLang="en-US" sz="1600" b="1" dirty="0">
                <a:latin typeface="Arial" charset="0"/>
              </a:rPr>
              <a:t>of the greater</a:t>
            </a:r>
          </a:p>
          <a:p>
            <a:r>
              <a:rPr lang="en-US" altLang="en-US" sz="1600" b="1" dirty="0">
                <a:latin typeface="Arial" charset="0"/>
              </a:rPr>
              <a:t>vestibular gland</a:t>
            </a:r>
          </a:p>
        </p:txBody>
      </p:sp>
      <p:sp>
        <p:nvSpPr>
          <p:cNvPr id="19485" name="Rectangle 58"/>
          <p:cNvSpPr>
            <a:spLocks noChangeArrowheads="1"/>
          </p:cNvSpPr>
          <p:nvPr/>
        </p:nvSpPr>
        <p:spPr bwMode="auto">
          <a:xfrm>
            <a:off x="6937375" y="3986213"/>
            <a:ext cx="906463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en-US" sz="1600" b="1">
                <a:latin typeface="Arial" charset="0"/>
              </a:rPr>
              <a:t>Vaginal</a:t>
            </a:r>
          </a:p>
          <a:p>
            <a:r>
              <a:rPr lang="en-US" altLang="en-US" sz="1600" b="1">
                <a:latin typeface="Arial" charset="0"/>
              </a:rPr>
              <a:t>orifice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 descr="figure_27_16a_unlabeled"/>
          <p:cNvPicPr>
            <a:picLocks noChangeAspect="1" noChangeArrowheads="1"/>
          </p:cNvPicPr>
          <p:nvPr/>
        </p:nvPicPr>
        <p:blipFill>
          <a:blip r:embed="rId2" cstate="print"/>
          <a:srcRect b="8272"/>
          <a:stretch>
            <a:fillRect/>
          </a:stretch>
        </p:blipFill>
        <p:spPr bwMode="auto">
          <a:xfrm>
            <a:off x="1074738" y="111125"/>
            <a:ext cx="6992937" cy="608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EM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1050" y="156880"/>
            <a:ext cx="8102315" cy="496358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99012" y="2499339"/>
            <a:ext cx="2097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Medulla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91435" y="645459"/>
            <a:ext cx="1783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Cortex</a:t>
            </a: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3017996" y="3429000"/>
            <a:ext cx="7521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Cortex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6580095" y="4294094"/>
            <a:ext cx="19632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b="1" dirty="0" smtClean="0">
                <a:latin typeface="Arial" charset="0"/>
              </a:rPr>
              <a:t>Germinal epithelium in primordial and primary follicles</a:t>
            </a:r>
            <a:endParaRPr lang="en-US" altLang="en-US" sz="1400" b="1" dirty="0"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80095" y="122239"/>
            <a:ext cx="1201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b="1" dirty="0" smtClean="0">
                <a:latin typeface="Arial" charset="0"/>
              </a:rPr>
              <a:t>Tunica</a:t>
            </a:r>
          </a:p>
          <a:p>
            <a:r>
              <a:rPr lang="en-US" altLang="en-US" sz="1400" b="1" dirty="0" err="1" smtClean="0">
                <a:latin typeface="Arial" charset="0"/>
              </a:rPr>
              <a:t>albuginea</a:t>
            </a:r>
            <a:endParaRPr lang="en-US" sz="1400" dirty="0"/>
          </a:p>
        </p:txBody>
      </p:sp>
      <p:cxnSp>
        <p:nvCxnSpPr>
          <p:cNvPr id="10" name="Straight Connector 9"/>
          <p:cNvCxnSpPr>
            <a:endCxn id="8" idx="1"/>
          </p:cNvCxnSpPr>
          <p:nvPr/>
        </p:nvCxnSpPr>
        <p:spPr>
          <a:xfrm flipV="1">
            <a:off x="6087035" y="383849"/>
            <a:ext cx="493060" cy="145069"/>
          </a:xfrm>
          <a:prstGeom prst="line">
            <a:avLst/>
          </a:prstGeom>
          <a:ln>
            <a:solidFill>
              <a:srgbClr val="212F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7" idx="1"/>
          </p:cNvCxnSpPr>
          <p:nvPr/>
        </p:nvCxnSpPr>
        <p:spPr>
          <a:xfrm>
            <a:off x="6320118" y="4159624"/>
            <a:ext cx="259977" cy="503802"/>
          </a:xfrm>
          <a:prstGeom prst="line">
            <a:avLst/>
          </a:prstGeom>
          <a:ln>
            <a:solidFill>
              <a:srgbClr val="212F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7" idx="1"/>
          </p:cNvCxnSpPr>
          <p:nvPr/>
        </p:nvCxnSpPr>
        <p:spPr>
          <a:xfrm>
            <a:off x="5737412" y="4294094"/>
            <a:ext cx="842683" cy="369332"/>
          </a:xfrm>
          <a:prstGeom prst="line">
            <a:avLst/>
          </a:prstGeom>
          <a:ln>
            <a:solidFill>
              <a:srgbClr val="212F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28918" y="2951946"/>
            <a:ext cx="13895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b="1" dirty="0" err="1" smtClean="0">
                <a:latin typeface="Arial" charset="0"/>
              </a:rPr>
              <a:t>Antrum</a:t>
            </a:r>
            <a:r>
              <a:rPr lang="en-US" altLang="en-US" sz="1400" b="1" dirty="0" smtClean="0">
                <a:latin typeface="Arial" charset="0"/>
              </a:rPr>
              <a:t> of a vesicular</a:t>
            </a:r>
          </a:p>
          <a:p>
            <a:r>
              <a:rPr lang="en-US" altLang="en-US" sz="1400" b="1" dirty="0" smtClean="0">
                <a:latin typeface="Arial" charset="0"/>
              </a:rPr>
              <a:t>(</a:t>
            </a:r>
            <a:r>
              <a:rPr lang="en-US" altLang="en-US" sz="1400" b="1" dirty="0" err="1" smtClean="0">
                <a:latin typeface="Arial" charset="0"/>
              </a:rPr>
              <a:t>antral</a:t>
            </a:r>
            <a:r>
              <a:rPr lang="en-US" altLang="en-US" sz="1400" b="1" dirty="0" smtClean="0">
                <a:latin typeface="Arial" charset="0"/>
              </a:rPr>
              <a:t>) follicle</a:t>
            </a:r>
            <a:endParaRPr lang="en-US" altLang="en-US" sz="1400" b="1" dirty="0"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02911" y="4794484"/>
            <a:ext cx="1242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b="1" dirty="0" smtClean="0">
                <a:latin typeface="Arial" charset="0"/>
              </a:rPr>
              <a:t>Secondary</a:t>
            </a:r>
          </a:p>
          <a:p>
            <a:r>
              <a:rPr lang="en-US" altLang="en-US" sz="1400" b="1" dirty="0" smtClean="0">
                <a:latin typeface="Arial" charset="0"/>
              </a:rPr>
              <a:t>follicle</a:t>
            </a:r>
            <a:endParaRPr lang="en-US" altLang="en-US" sz="1400" b="1" dirty="0">
              <a:latin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392706" y="4294094"/>
            <a:ext cx="699247" cy="523220"/>
          </a:xfrm>
          <a:prstGeom prst="line">
            <a:avLst/>
          </a:prstGeom>
          <a:ln>
            <a:solidFill>
              <a:srgbClr val="212F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4" descr="FEM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447800"/>
            <a:ext cx="8458200" cy="5181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Mature (</a:t>
            </a:r>
            <a:r>
              <a:rPr lang="en-US" altLang="en-US" dirty="0" err="1" smtClean="0"/>
              <a:t>Graafian</a:t>
            </a:r>
            <a:r>
              <a:rPr lang="en-US" altLang="en-US" dirty="0" smtClean="0"/>
              <a:t>) follicle</a:t>
            </a:r>
          </a:p>
        </p:txBody>
      </p:sp>
      <p:pic>
        <p:nvPicPr>
          <p:cNvPr id="22530" name="Picture 2" descr="graafian folli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723529" cy="45720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1066800" y="4648200"/>
            <a:ext cx="28194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4343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Secondary </a:t>
            </a:r>
            <a:r>
              <a:rPr lang="en-US" dirty="0" err="1" smtClean="0"/>
              <a:t>oocyte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177</Words>
  <Application>Microsoft Office PowerPoint</Application>
  <PresentationFormat>On-screen Show (4:3)</PresentationFormat>
  <Paragraphs>84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Female Reproductive System</vt:lpstr>
      <vt:lpstr>PowerPoint Presentation</vt:lpstr>
      <vt:lpstr>PowerPoint Presentation</vt:lpstr>
      <vt:lpstr>Vaginal mucosa stratified squamous epithelium</vt:lpstr>
      <vt:lpstr> The external genitalia (vulva) of the female.</vt:lpstr>
      <vt:lpstr>PowerPoint Presentation</vt:lpstr>
      <vt:lpstr>PowerPoint Presentation</vt:lpstr>
      <vt:lpstr>PowerPoint Presentation</vt:lpstr>
      <vt:lpstr>Mature (Graafian) follicle</vt:lpstr>
      <vt:lpstr>PowerPoint Presentation</vt:lpstr>
      <vt:lpstr>PowerPoint Presentation</vt:lpstr>
      <vt:lpstr>PowerPoint Presentation</vt:lpstr>
      <vt:lpstr>Anterior pituitary hormones: A. follicle-stimulating hormone, C. luteinizing hormone. Ovarian hormones: B. estrogen, D. progesterone.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Mammary Gland Anatomy</vt:lpstr>
      <vt:lpstr>Inactive mammary gland</vt:lpstr>
      <vt:lpstr>Active mammary gland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Female Reproductive System</dc:title>
  <dc:creator>Pure Love</dc:creator>
  <cp:lastModifiedBy>Amy D Smith</cp:lastModifiedBy>
  <cp:revision>48</cp:revision>
  <dcterms:created xsi:type="dcterms:W3CDTF">2017-12-30T00:31:25Z</dcterms:created>
  <dcterms:modified xsi:type="dcterms:W3CDTF">2019-07-10T15:31:49Z</dcterms:modified>
</cp:coreProperties>
</file>